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108"/>
  </p:notesMasterIdLst>
  <p:sldIdLst>
    <p:sldId id="7887" r:id="rId3"/>
    <p:sldId id="2330" r:id="rId4"/>
    <p:sldId id="2258" r:id="rId5"/>
    <p:sldId id="2259" r:id="rId6"/>
    <p:sldId id="2260" r:id="rId7"/>
    <p:sldId id="2263" r:id="rId8"/>
    <p:sldId id="2266" r:id="rId9"/>
    <p:sldId id="2264" r:id="rId10"/>
    <p:sldId id="2267" r:id="rId11"/>
    <p:sldId id="2261" r:id="rId12"/>
    <p:sldId id="2268" r:id="rId13"/>
    <p:sldId id="2270" r:id="rId14"/>
    <p:sldId id="2271" r:id="rId15"/>
    <p:sldId id="2269" r:id="rId16"/>
    <p:sldId id="2359" r:id="rId17"/>
    <p:sldId id="2272" r:id="rId18"/>
    <p:sldId id="2262" r:id="rId19"/>
    <p:sldId id="2273" r:id="rId20"/>
    <p:sldId id="2274" r:id="rId21"/>
    <p:sldId id="2275" r:id="rId22"/>
    <p:sldId id="2301" r:id="rId23"/>
    <p:sldId id="2276" r:id="rId24"/>
    <p:sldId id="2280" r:id="rId25"/>
    <p:sldId id="2277" r:id="rId26"/>
    <p:sldId id="2278" r:id="rId27"/>
    <p:sldId id="2281" r:id="rId28"/>
    <p:sldId id="7888" r:id="rId29"/>
    <p:sldId id="2282" r:id="rId30"/>
    <p:sldId id="2283" r:id="rId31"/>
    <p:sldId id="2285" r:id="rId32"/>
    <p:sldId id="2284" r:id="rId33"/>
    <p:sldId id="2287" r:id="rId34"/>
    <p:sldId id="2286" r:id="rId35"/>
    <p:sldId id="2335" r:id="rId36"/>
    <p:sldId id="2288" r:id="rId37"/>
    <p:sldId id="2289" r:id="rId38"/>
    <p:sldId id="2313" r:id="rId39"/>
    <p:sldId id="2314" r:id="rId40"/>
    <p:sldId id="2300" r:id="rId41"/>
    <p:sldId id="2292" r:id="rId42"/>
    <p:sldId id="2291" r:id="rId43"/>
    <p:sldId id="2290" r:id="rId44"/>
    <p:sldId id="2293" r:id="rId45"/>
    <p:sldId id="2299" r:id="rId46"/>
    <p:sldId id="2294" r:id="rId47"/>
    <p:sldId id="2295" r:id="rId48"/>
    <p:sldId id="2296" r:id="rId49"/>
    <p:sldId id="532" r:id="rId50"/>
    <p:sldId id="7889" r:id="rId51"/>
    <p:sldId id="2303" r:id="rId52"/>
    <p:sldId id="2306" r:id="rId53"/>
    <p:sldId id="2308" r:id="rId54"/>
    <p:sldId id="2307" r:id="rId55"/>
    <p:sldId id="2309" r:id="rId56"/>
    <p:sldId id="2360" r:id="rId57"/>
    <p:sldId id="2310" r:id="rId58"/>
    <p:sldId id="2311" r:id="rId59"/>
    <p:sldId id="2312" r:id="rId60"/>
    <p:sldId id="2315" r:id="rId61"/>
    <p:sldId id="2316" r:id="rId62"/>
    <p:sldId id="2317" r:id="rId63"/>
    <p:sldId id="2318" r:id="rId64"/>
    <p:sldId id="540" r:id="rId65"/>
    <p:sldId id="2319" r:id="rId66"/>
    <p:sldId id="2320" r:id="rId67"/>
    <p:sldId id="2321" r:id="rId68"/>
    <p:sldId id="2322" r:id="rId69"/>
    <p:sldId id="2323" r:id="rId70"/>
    <p:sldId id="2324" r:id="rId71"/>
    <p:sldId id="2325" r:id="rId72"/>
    <p:sldId id="2332" r:id="rId73"/>
    <p:sldId id="2333" r:id="rId74"/>
    <p:sldId id="2326" r:id="rId75"/>
    <p:sldId id="2327" r:id="rId76"/>
    <p:sldId id="2329" r:id="rId77"/>
    <p:sldId id="2328" r:id="rId78"/>
    <p:sldId id="2331" r:id="rId79"/>
    <p:sldId id="2334" r:id="rId80"/>
    <p:sldId id="2351" r:id="rId81"/>
    <p:sldId id="2354" r:id="rId82"/>
    <p:sldId id="2355" r:id="rId83"/>
    <p:sldId id="2336" r:id="rId84"/>
    <p:sldId id="2337" r:id="rId85"/>
    <p:sldId id="2338" r:id="rId86"/>
    <p:sldId id="2339" r:id="rId87"/>
    <p:sldId id="2340" r:id="rId88"/>
    <p:sldId id="2341" r:id="rId89"/>
    <p:sldId id="2342" r:id="rId90"/>
    <p:sldId id="2343" r:id="rId91"/>
    <p:sldId id="2344" r:id="rId92"/>
    <p:sldId id="2346" r:id="rId93"/>
    <p:sldId id="2345" r:id="rId94"/>
    <p:sldId id="2347" r:id="rId95"/>
    <p:sldId id="2348" r:id="rId96"/>
    <p:sldId id="2349" r:id="rId97"/>
    <p:sldId id="2350" r:id="rId98"/>
    <p:sldId id="2357" r:id="rId99"/>
    <p:sldId id="2358" r:id="rId100"/>
    <p:sldId id="2361" r:id="rId101"/>
    <p:sldId id="2362" r:id="rId102"/>
    <p:sldId id="2363" r:id="rId103"/>
    <p:sldId id="2257" r:id="rId104"/>
    <p:sldId id="7876" r:id="rId105"/>
    <p:sldId id="262" r:id="rId106"/>
    <p:sldId id="7885" r:id="rId107"/>
  </p:sldIdLst>
  <p:sldSz cx="12192000" cy="6858000"/>
  <p:notesSz cx="7099300" cy="10234613"/>
  <p:custDataLst>
    <p:tags r:id="rId1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C505D193-7E5D-44E2-9BA1-E640E0BC06BA}">
          <p14:sldIdLst>
            <p14:sldId id="7887"/>
          </p14:sldIdLst>
        </p14:section>
        <p14:section name="序曲" id="{72F929C0-F114-45CB-A859-78C02E02F3F8}">
          <p14:sldIdLst>
            <p14:sldId id="2330"/>
            <p14:sldId id="2258"/>
          </p14:sldIdLst>
        </p14:section>
        <p14:section name="3.1" id="{9CBEC6B3-FF81-494C-8909-BA96BC716345}">
          <p14:sldIdLst>
            <p14:sldId id="2259"/>
            <p14:sldId id="2260"/>
            <p14:sldId id="2263"/>
            <p14:sldId id="2266"/>
            <p14:sldId id="2264"/>
            <p14:sldId id="2267"/>
            <p14:sldId id="2261"/>
            <p14:sldId id="2268"/>
            <p14:sldId id="2270"/>
            <p14:sldId id="2271"/>
            <p14:sldId id="2269"/>
            <p14:sldId id="2359"/>
            <p14:sldId id="2272"/>
            <p14:sldId id="2262"/>
            <p14:sldId id="2273"/>
            <p14:sldId id="2274"/>
            <p14:sldId id="2275"/>
            <p14:sldId id="2301"/>
            <p14:sldId id="2276"/>
            <p14:sldId id="2280"/>
            <p14:sldId id="2277"/>
            <p14:sldId id="2278"/>
            <p14:sldId id="2281"/>
            <p14:sldId id="7888"/>
            <p14:sldId id="2282"/>
            <p14:sldId id="2283"/>
            <p14:sldId id="2285"/>
            <p14:sldId id="2284"/>
            <p14:sldId id="2287"/>
            <p14:sldId id="2286"/>
            <p14:sldId id="2335"/>
            <p14:sldId id="2288"/>
            <p14:sldId id="2289"/>
            <p14:sldId id="2313"/>
            <p14:sldId id="2314"/>
            <p14:sldId id="2300"/>
            <p14:sldId id="2292"/>
            <p14:sldId id="2291"/>
            <p14:sldId id="2290"/>
            <p14:sldId id="2293"/>
            <p14:sldId id="2299"/>
            <p14:sldId id="2294"/>
            <p14:sldId id="2295"/>
            <p14:sldId id="2296"/>
            <p14:sldId id="532"/>
            <p14:sldId id="7889"/>
            <p14:sldId id="2303"/>
            <p14:sldId id="2306"/>
            <p14:sldId id="2308"/>
            <p14:sldId id="2307"/>
            <p14:sldId id="2309"/>
            <p14:sldId id="2360"/>
            <p14:sldId id="2310"/>
            <p14:sldId id="2311"/>
            <p14:sldId id="2312"/>
            <p14:sldId id="2315"/>
            <p14:sldId id="2316"/>
            <p14:sldId id="2317"/>
            <p14:sldId id="2318"/>
            <p14:sldId id="540"/>
            <p14:sldId id="2319"/>
            <p14:sldId id="2320"/>
            <p14:sldId id="2321"/>
            <p14:sldId id="2322"/>
            <p14:sldId id="2323"/>
            <p14:sldId id="2324"/>
            <p14:sldId id="2325"/>
            <p14:sldId id="2332"/>
            <p14:sldId id="2333"/>
            <p14:sldId id="2326"/>
            <p14:sldId id="2327"/>
            <p14:sldId id="2329"/>
            <p14:sldId id="2328"/>
            <p14:sldId id="2331"/>
            <p14:sldId id="2334"/>
            <p14:sldId id="2351"/>
            <p14:sldId id="2354"/>
            <p14:sldId id="2355"/>
            <p14:sldId id="2336"/>
            <p14:sldId id="2337"/>
            <p14:sldId id="2338"/>
            <p14:sldId id="2339"/>
            <p14:sldId id="2340"/>
            <p14:sldId id="2341"/>
            <p14:sldId id="2342"/>
            <p14:sldId id="2343"/>
            <p14:sldId id="2344"/>
            <p14:sldId id="2346"/>
            <p14:sldId id="2345"/>
            <p14:sldId id="2347"/>
            <p14:sldId id="2348"/>
            <p14:sldId id="2349"/>
            <p14:sldId id="2350"/>
            <p14:sldId id="2357"/>
            <p14:sldId id="2358"/>
            <p14:sldId id="2361"/>
            <p14:sldId id="2362"/>
            <p14:sldId id="2363"/>
            <p14:sldId id="2257"/>
          </p14:sldIdLst>
        </p14:section>
        <p14:section name="再见" id="{C8D5E77A-98A2-42C4-8DE9-03D2BD758923}">
          <p14:sldIdLst>
            <p14:sldId id="7876"/>
            <p14:sldId id="262"/>
            <p14:sldId id="7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E"/>
    <a:srgbClr val="19968B"/>
    <a:srgbClr val="21C9B9"/>
    <a:srgbClr val="3B78FF"/>
    <a:srgbClr val="0C0C0C"/>
    <a:srgbClr val="3B6892"/>
    <a:srgbClr val="0000FF"/>
    <a:srgbClr val="000000"/>
    <a:srgbClr val="3333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0" autoAdjust="0"/>
    <p:restoredTop sz="95961" autoAdjust="0"/>
  </p:normalViewPr>
  <p:slideViewPr>
    <p:cSldViewPr snapToGrid="0">
      <p:cViewPr varScale="1">
        <p:scale>
          <a:sx n="62" d="100"/>
          <a:sy n="62" d="100"/>
        </p:scale>
        <p:origin x="456" y="28"/>
      </p:cViewPr>
      <p:guideLst>
        <p:guide orient="horz" pos="3430"/>
        <p:guide pos="3840"/>
        <p:guide pos="416"/>
        <p:guide orient="horz" pos="958"/>
        <p:guide orient="horz" pos="731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gs" Target="tags/tag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5:05:39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24575,'0'0'0,"0"0"0,0 0 0,0-1 0,0 1 0,0 0 0,0 0 0,0 0 0,0 0 0,0 0 0,0 0 0,0-1 0,0 1 0,0 0 0,0 0 0,0 0 0,0 0 0,0 0 0,1 0 0,-1-1 0,0 1 0,0 0 0,0 0 0,0 0 0,0 0 0,0 0 0,0 0 0,0 0 0,1 0 0,-1 0 0,0-1 0,0 1 0,0 0 0,0 0 0,0 0 0,0 0 0,1 0 0,-1 0 0,0 0 0,0 0 0,0 0 0,0 0 0,0 0 0,0 0 0,1 0 0,-1 0 0,0 0 0,0 0 0,0 0 0,0 0 0,0 0 0,0 0 0,1 1 0,-1-1 0,0 0 0,0 0 0,0 0 0,0 0 0,0 0 0,0 0 0,0 0 0,1 0 0,-1 0 0,0 1 0,0-1 0,0 0 0,0 0 0,0 0 0,0 0 0,14 15 0,10 20 0,-14-16 0,-3-6 0,0-1 0,-1 1 0,0 1 0,-1-1 0,4 16 0,-9-27 0,1 0 0,-1 0 0,0 0 0,1 0 0,-1 0 0,0 0 0,0 0 0,-1 0 0,1 0 0,0 0 0,-1 0 0,1 0 0,-1 0 0,1 0 0,-1 0 0,0 0 0,0 0 0,0-1 0,0 1 0,0 0 0,-1 0 0,1-1 0,0 1 0,-1-1 0,1 0 0,-1 1 0,1-1 0,-1 0 0,0 0 0,0 0 0,1 0 0,-1 0 0,0 0 0,0 0 0,0-1 0,0 1 0,0-1 0,0 1 0,0-1 0,0 0 0,0 0 0,-4 0 0,3 1 0,-1-1 0,1 0 0,-1 0 0,1 0 0,-1-1 0,1 1 0,-1-1 0,1 0 0,-1 0 0,1 0 0,0 0 0,-1-1 0,1 1 0,0-1 0,0 0 0,0 0 0,0 0 0,-4-4 0,2 1 0,1-1 0,-1 1 0,1-1 0,1 0 0,-1 0 0,1 0 0,0 0 0,0 0 0,-2-9 0,1 1 0,1-1 0,0 1 0,1-1 0,0 0 0,2 1 0,-1-1 0,2 0 0,3-23 0,-3 33 0,1 0 0,-1 0 0,1 0 0,1 1 0,-1-1 0,0 1 0,1-1 0,0 1 0,0 0 0,1 0 0,-1 0 0,1 0 0,0 0 0,0 1 0,0 0 0,0 0 0,0 0 0,1 0 0,-1 1 0,1-1 0,0 1 0,0 1 0,0-1 0,0 1 0,0-1 0,0 1 0,0 1 0,0-1 0,1 1 0,6 0 0,-8 0 0,0 0 0,0 0 0,0 1 0,0 0 0,1-1 0,-1 1 0,0 1 0,0-1 0,-1 1 0,1-1 0,0 1 0,0 0 0,-1 0 0,1 1 0,-1-1 0,0 1 0,0 0 0,0-1 0,0 1 0,0 1 0,-1-1 0,1 0 0,-1 1 0,0-1 0,0 1 0,0 0 0,0 0 0,-1-1 0,1 1 0,-1 0 0,0 0 0,-1 1 0,1-1 0,-1 0 0,1 0 0,-1 0 0,-1 6 0,1-7 0,-1-1 0,1 1 0,-1 0 0,1-1 0,-1 1 0,0-1 0,0 0 0,-1 1 0,1-1 0,0 0 0,-1 0 0,1 0 0,-1 1 0,0-2 0,1 1 0,-1 0 0,0 0 0,0-1 0,-3 3 0,4-3 0,-1-1 0,1 1 0,0 0 0,-1-1 0,1 1 0,-1-1 0,1 1 0,-1-1 0,1 1 0,-1-1 0,1 0 0,-1 0 0,1 0 0,-1 0 0,0 0 0,1 0 0,-1 0 0,1-1 0,-1 1 0,1 0 0,-1-1 0,1 1 0,-1-1 0,1 0 0,0 0 0,-1 1 0,1-1 0,0 0 0,0 0 0,-1 0 0,1 0 0,-1-2 0,1 3 0,1-1 0,-1 0 0,1 0 0,0 0 0,-1 0 0,1 0 0,0 0 0,-1 0 0,1 0 0,0 0 0,0 0 0,0 0 0,0 0 0,0 0 0,0-1 0,0 1 0,0 0 0,0 0 0,1 0 0,-1 0 0,0 0 0,1 0 0,-1 0 0,0 0 0,1 1 0,-1-1 0,1 0 0,0 0 0,-1 0 0,1 0 0,0 1 0,0-1 0,-1 0 0,1 0 0,0 1 0,0-1 0,0 1 0,0-1 0,0 1 0,0-1 0,0 1 0,0 0 0,0-1 0,0 1 0,0 0 0,0 0 0,0 0 0,0 0 0,0-1 0,0 2 0,0-1 0,0 0 0,0 0 0,0 0 0,0 0 0,0 1 0,0-1 0,0 0 0,0 1 0,0-1 0,0 1 0,0-1 0,0 1 0,-1-1 0,1 1 0,0 0 0,1 1 0,0 0 0,0 0 0,-1-1 0,1 1 0,-1 1 0,0-1 0,1 0 0,-1 0 0,0 0 0,0 1 0,0-1 0,-1 0 0,1 1 0,0-1 0,-1 1 0,0-1 0,1 1 0,-1-1 0,0 0 0,0 1 0,-1-1 0,1 1 0,0-1 0,-1 1 0,0-1 0,1 1 0,-1-1 0,0 0 0,0 0 0,0 1 0,-1-1 0,1 0 0,0 0 0,-1 0 0,1 0 0,-1 0 0,0-1 0,0 1 0,0 0 0,0-1 0,0 1 0,-4 1 0,3 0 0,-1-1 0,1 0 0,0 0 0,-1-1 0,1 1 0,-1-1 0,0 1 0,0-1 0,1-1 0,-1 1 0,0 0 0,0-1 0,0 0 0,0 0 0,0 0 0,0 0 0,1 0 0,-1-1 0,0 0 0,0 0 0,0 0 0,1 0 0,-1-1 0,1 1 0,-1-1 0,-6-4 0,10 6 0,-1-1 0,0 1 0,0 0 0,1-1 0,-1 1 0,0-1 0,1 1 0,-1-1 0,0 1 0,1-1 0,-1 0 0,1 1 0,-1-1 0,1 0 0,-1 1 0,1-1 0,0 0 0,-1 0 0,1 1 0,0-1 0,0 0 0,-1 0 0,1 0 0,0 0 0,0 1 0,0-1 0,0 0 0,0 0 0,0 0 0,0 0 0,0 1 0,0-1 0,1 0 0,-1 0 0,0 0 0,0 1 0,1-1 0,-1 0 0,1 0 0,-1 1 0,0-1 0,1 0 0,-1 1 0,1-1 0,0 0 0,-1 1 0,1-1 0,-1 1 0,1-1 0,0 1 0,0-1 0,-1 1 0,1 0 0,0-1 0,0 1 0,-1 0 0,1 0 0,0-1 0,0 1 0,0 0 0,-1 0 0,1 0 0,1 0 0,6-2 0,1 0 0,-1 1 0,0 0 0,16 1 0,-24 0 3,1 0-1,0 0 0,0 0 1,0 0-1,0 0 1,-1-1-1,1 1 0,0 0 1,0 0-1,0 0 1,0-1-1,-1 1 0,1 0 1,0-1-1,0 1 0,-1-1 1,1 1-1,0-1 1,-1 1-1,1-1 0,-1 1 1,1-1-1,0 0 1,-1 1-1,1-1 0,-1 0 1,0 0-1,1 1 1,-1-1-1,0 0 0,1 0 1,-1-1-1,2-29-779,-2 25 110,-1-19-6159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9T15:05:47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67 224 24575,'0'-19'0,"-1"0"0,1 1 0,1-1 0,1 0 0,1 1 0,5-22 0,-7 36 0,0 0 0,1 0 0,-1 0 0,1 0 0,0 1 0,0-1 0,1 1 0,-1-1 0,1 1 0,0 0 0,0 0 0,0 0 0,0 0 0,0 1 0,0-1 0,1 1 0,-1-1 0,1 1 0,0 1 0,0-1 0,-1 0 0,1 1 0,0 0 0,1 0 0,-1 0 0,0 0 0,0 1 0,7-1 0,-8 1 0,0 1 0,0-1 0,0 0 0,1 1 0,-1 0 0,0-1 0,0 1 0,0 0 0,-1 1 0,1-1 0,0 0 0,0 1 0,-1 0 0,1-1 0,-1 1 0,1 0 0,-1 0 0,0 1 0,0-1 0,0 0 0,0 1 0,0-1 0,0 1 0,-1 0 0,1 0 0,-1-1 0,0 1 0,0 0 0,1 5 0,0-4 0,-1 1 0,-1-1 0,1 0 0,0 0 0,-1 0 0,0 0 0,0 1 0,0-1 0,-1 0 0,1 0 0,-1 0 0,0 0 0,0 0 0,-1 0 0,1 0 0,-1 0 0,0 0 0,1-1 0,-2 1 0,1 0 0,-5 5 0,5-8 0,-1 0 0,1 1 0,0-1 0,-1 0 0,1 0 0,-1 0 0,1-1 0,-1 1 0,0 0 0,1-1 0,-1 0 0,0 0 0,1 0 0,-1 0 0,0 0 0,1 0 0,-1-1 0,0 1 0,1-1 0,-1 0 0,1 1 0,-1-1 0,1-1 0,0 1 0,-1 0 0,1 0 0,0-1 0,0 0 0,-4-2 0,4 2 0,-1 1 0,1-1 0,0 1 0,0-1 0,0 0 0,0 0 0,0 0 0,0 0 0,1 0 0,-1 0 0,1 0 0,-1-1 0,1 1 0,0-1 0,0 1 0,0-1 0,0 1 0,0-1 0,0 1 0,1-1 0,0 0 0,-1 1 0,1-1 0,0 0 0,0 0 0,0 1 0,1-1 0,0-4 0,-2 9 0,1-1 0,-1 1 0,0-1 0,0 1 0,0-1 0,0 0 0,0 0 0,0 1 0,0-1 0,0 0 0,0 0 0,-1 0 0,1 0 0,0 0 0,-1 0 0,1-1 0,-1 1 0,1 0 0,-1-1 0,-1 1 0,-2 1 0,0-1 0,0 0 0,0 0 0,0-1 0,0 1 0,0-1 0,-5 0 0,8 0 0,1 0 0,0 0 0,-1 0 0,1-1 0,-1 1 0,1 0 0,0-1 0,-1 1 0,1 0 0,0-1 0,0 0 0,-1 1 0,1-1 0,0 0 0,0 1 0,0-1 0,0 0 0,0 0 0,0 0 0,0 0 0,0 0 0,0 0 0,0 0 0,1-1 0,-1 1 0,0 0 0,1 0 0,-1 0 0,1-1 0,-1-1 0,1 1 0,0 1 0,0 0 0,1-1 0,-1 1 0,1 0 0,-1-1 0,1 1 0,-1 0 0,1 0 0,0 0 0,0-1 0,-1 1 0,1 0 0,0 0 0,0 0 0,0 0 0,0 0 0,0 1 0,0-1 0,1 0 0,-1 0 0,0 1 0,0-1 0,1 1 0,-1-1 0,0 1 0,1-1 0,-1 1 0,0 0 0,2-1 0,47-7 0,-48 8 0,4-1 0,0 1 0,1 0 0,-1 0 0,1 1 0,-1 0 0,1 0 0,-1 0 0,0 1 0,0 0 0,0 0 0,0 0 0,7 5 0,-11-6 0,1 1 0,-1-1 0,0 1 0,0 0 0,1 0 0,-1 0 0,-1 0 0,1 0 0,0 0 0,0 0 0,-1 1 0,0-1 0,1 0 0,-1 1 0,0 0 0,0-1 0,0 1 0,0 0 0,-1-1 0,1 1 0,-1 0 0,0 0 0,0-1 0,0 1 0,0 0 0,0 0 0,0 0 0,-1-1 0,1 1 0,-3 4 0,2-4 0,1-1 0,-1 1 0,0-1 0,-1 0 0,1 0 0,0 1 0,-1-1 0,1 0 0,-1 0 0,1 0 0,-1-1 0,0 1 0,0 0 0,0-1 0,0 1 0,0-1 0,0 0 0,-5 2 0,-45 10 0,46-12 0,0 0 0,0 0 0,0 0 0,1 1 0,-1-1 0,0 1 0,1 1 0,-10 4 0,12-4 0,6-4 0,8-14 0,-9 10 0,-1-1 0,1 1 0,-1-1 0,0 0 0,-1 1 0,1-1 0,-1 0 0,0 1 0,-2-9 0,2 12 0,0 0 0,0 0 0,0 1 0,-1-1 0,1 0 0,-1 0 0,1 1 0,-1-1 0,0 0 0,0 1 0,0-1 0,0 1 0,0-1 0,0 1 0,0 0 0,0-1 0,0 1 0,-1 0 0,1 0 0,-1 0 0,1 0 0,-1 0 0,1 0 0,-1 0 0,1 0 0,-1 1 0,0-1 0,1 0 0,-1 1 0,0 0 0,0-1 0,1 1 0,-1 0 0,-3 0 0,3 0 0,0 1 0,0-1 0,1 1 0,-1-1 0,0 1 0,0 0 0,1-1 0,-1 1 0,0 0 0,1 0 0,-1 1 0,1-1 0,-1 0 0,1 0 0,0 1 0,-1-1 0,1 0 0,0 1 0,0 0 0,0-1 0,0 1 0,0-1 0,1 1 0,-1 0 0,0 0 0,1 0 0,-1-1 0,1 1 0,0 0 0,-1 0 0,1 4 0,-1 3 0,1-1 0,0 1 0,0 0 0,1 0 0,3 13 0,-1-4 0,-2-12 0,0 1 0,0-1 0,0 1 0,1-1 0,0 0 0,0 0 0,0 1 0,1-1 0,0-1 0,0 1 0,1 0 0,0-1 0,7 9 0,-10-13 0,0-1 0,0 1 0,-1-1 0,1 1 0,0-1 0,0 1 0,0-1 0,0 1 0,0-1 0,0 0 0,0 1 0,0-1 0,0 0 0,0 0 0,0 0 0,0 0 0,0 0 0,0 0 0,0 0 0,0 0 0,0-1 0,0 1 0,0 0 0,0 0 0,0-1 0,0 1 0,0-1 0,0 1 0,0-1 0,0 1 0,-1-1 0,1 0 0,0 1 0,0-1 0,-1 0 0,1 1 0,0-1 0,-1 0 0,1 0 0,-1 0 0,1 0 0,-1 0 0,1 0 0,-1 0 0,0 0 0,1 0 0,-1 0 0,0 0 0,0-1 0,13-55 0,-8-5 0,-4 44 0,-1 54 0,-2 23 0,13-65 0,-9 4 0,0 0 0,0 1 0,1-1 0,-1 0 0,0 1 0,0-1 0,1 1 0,-1 0 0,1 0 0,-1 0 0,1 0 0,-1 0 0,6-1 0,-5 3 0,0 0 0,-1 0 0,1 0 0,-1 0 0,1 1 0,-1-1 0,1 1 0,-1 0 0,0-1 0,0 1 0,0 0 0,0 0 0,0 0 0,0 0 0,-1 1 0,1-1 0,-1 0 0,1 1 0,-1-1 0,0 1 0,1 4 0,15 60 0,-16-60 0,-1-5 0,-3-6 0,-6-17 0,-8-31 0,13 23 0,-2-3 0,5 65 0,1-60 36,1-5-35,-1 28-447,0 16-510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DDD9FAD-0514-4934-AF60-548DC807C5CA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110F8FE-5AB9-4B43-AF23-42F879C7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2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8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8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5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8870A-086E-4FD4-AAF5-CECA400D7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4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7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antlr.org/download/antlr4-cpp-runtime-4.9.3-source.zi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ieeexplore.ieee.org/stamp/stamp.jsp?tp=&amp;arnumber=539260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80.png"/><Relationship Id="rId4" Type="http://schemas.openxmlformats.org/officeDocument/2006/relationships/image" Target="../media/image31.png"/><Relationship Id="rId9" Type="http://schemas.openxmlformats.org/officeDocument/2006/relationships/image" Target="../media/image2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41.png"/><Relationship Id="rId7" Type="http://schemas.openxmlformats.org/officeDocument/2006/relationships/image" Target="../media/image110.png"/><Relationship Id="rId12" Type="http://schemas.openxmlformats.org/officeDocument/2006/relationships/image" Target="../media/image40.png"/><Relationship Id="rId2" Type="http://schemas.openxmlformats.org/officeDocument/2006/relationships/image" Target="../media/image38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39.png"/><Relationship Id="rId5" Type="http://schemas.openxmlformats.org/officeDocument/2006/relationships/image" Target="../media/image90.png"/><Relationship Id="rId15" Type="http://schemas.openxmlformats.org/officeDocument/2006/relationships/image" Target="../media/image43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47.png"/><Relationship Id="rId3" Type="http://schemas.openxmlformats.org/officeDocument/2006/relationships/image" Target="../media/image440.png"/><Relationship Id="rId7" Type="http://schemas.openxmlformats.org/officeDocument/2006/relationships/image" Target="../media/image110.png"/><Relationship Id="rId12" Type="http://schemas.openxmlformats.org/officeDocument/2006/relationships/image" Target="../media/image46.png"/><Relationship Id="rId2" Type="http://schemas.openxmlformats.org/officeDocument/2006/relationships/image" Target="../media/image44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45.png"/><Relationship Id="rId5" Type="http://schemas.openxmlformats.org/officeDocument/2006/relationships/image" Target="../media/image90.png"/><Relationship Id="rId15" Type="http://schemas.openxmlformats.org/officeDocument/2006/relationships/image" Target="../media/image49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53.png"/><Relationship Id="rId7" Type="http://schemas.openxmlformats.org/officeDocument/2006/relationships/image" Target="../media/image110.png"/><Relationship Id="rId12" Type="http://schemas.openxmlformats.org/officeDocument/2006/relationships/image" Target="../media/image52.png"/><Relationship Id="rId2" Type="http://schemas.openxmlformats.org/officeDocument/2006/relationships/image" Target="../media/image20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51.png"/><Relationship Id="rId5" Type="http://schemas.openxmlformats.org/officeDocument/2006/relationships/image" Target="../media/image90.png"/><Relationship Id="rId15" Type="http://schemas.openxmlformats.org/officeDocument/2006/relationships/image" Target="../media/image55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53.png"/><Relationship Id="rId7" Type="http://schemas.openxmlformats.org/officeDocument/2006/relationships/image" Target="../media/image110.png"/><Relationship Id="rId12" Type="http://schemas.openxmlformats.org/officeDocument/2006/relationships/image" Target="../media/image52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51.png"/><Relationship Id="rId5" Type="http://schemas.openxmlformats.org/officeDocument/2006/relationships/image" Target="../media/image90.png"/><Relationship Id="rId15" Type="http://schemas.openxmlformats.org/officeDocument/2006/relationships/image" Target="../media/image55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53.png"/><Relationship Id="rId7" Type="http://schemas.openxmlformats.org/officeDocument/2006/relationships/image" Target="../media/image110.png"/><Relationship Id="rId12" Type="http://schemas.openxmlformats.org/officeDocument/2006/relationships/image" Target="../media/image52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51.png"/><Relationship Id="rId5" Type="http://schemas.openxmlformats.org/officeDocument/2006/relationships/image" Target="../media/image90.png"/><Relationship Id="rId15" Type="http://schemas.openxmlformats.org/officeDocument/2006/relationships/image" Target="../media/image55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53.png"/><Relationship Id="rId7" Type="http://schemas.openxmlformats.org/officeDocument/2006/relationships/image" Target="../media/image110.png"/><Relationship Id="rId12" Type="http://schemas.openxmlformats.org/officeDocument/2006/relationships/image" Target="../media/image52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51.png"/><Relationship Id="rId5" Type="http://schemas.openxmlformats.org/officeDocument/2006/relationships/image" Target="../media/image90.png"/><Relationship Id="rId15" Type="http://schemas.openxmlformats.org/officeDocument/2006/relationships/image" Target="../media/image55.png"/><Relationship Id="rId10" Type="http://schemas.openxmlformats.org/officeDocument/2006/relationships/image" Target="../media/image14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3.png"/><Relationship Id="rId3" Type="http://schemas.openxmlformats.org/officeDocument/2006/relationships/image" Target="../media/image76.png"/><Relationship Id="rId21" Type="http://schemas.openxmlformats.org/officeDocument/2006/relationships/image" Target="../media/image9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2.png"/><Relationship Id="rId2" Type="http://schemas.openxmlformats.org/officeDocument/2006/relationships/image" Target="../media/image75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://llvm.org/docs/ProgrammersManual.html" TargetMode="External"/><Relationship Id="rId3" Type="http://schemas.openxmlformats.org/officeDocument/2006/relationships/hyperlink" Target="https://flex.sourceforge.net/manual" TargetMode="External"/><Relationship Id="rId7" Type="http://schemas.openxmlformats.org/officeDocument/2006/relationships/hyperlink" Target="http://llvm.org/docs/LangRef.html" TargetMode="External"/><Relationship Id="rId2" Type="http://schemas.openxmlformats.org/officeDocument/2006/relationships/hyperlink" Target="https://github.com/westes/flex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etting-started-with-llvm-core-libraries-zh-cn.readthedocs.io/zh_CN/latest/" TargetMode="External"/><Relationship Id="rId5" Type="http://schemas.openxmlformats.org/officeDocument/2006/relationships/hyperlink" Target="https://www.antlr.org/" TargetMode="External"/><Relationship Id="rId10" Type="http://schemas.openxmlformats.org/officeDocument/2006/relationships/hyperlink" Target="https://mlir.llvm.org/talks/" TargetMode="External"/><Relationship Id="rId4" Type="http://schemas.openxmlformats.org/officeDocument/2006/relationships/hyperlink" Target="https://www.gnu.org/software/bison/" TargetMode="External"/><Relationship Id="rId9" Type="http://schemas.openxmlformats.org/officeDocument/2006/relationships/hyperlink" Target="http://llvm.org/docs/tutorial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BAC671-3D5C-4A4A-82B0-38C33C8DD79E}"/>
              </a:ext>
            </a:extLst>
          </p:cNvPr>
          <p:cNvSpPr txBox="1">
            <a:spLocks/>
          </p:cNvSpPr>
          <p:nvPr/>
        </p:nvSpPr>
        <p:spPr>
          <a:xfrm>
            <a:off x="3446145" y="3192803"/>
            <a:ext cx="5299710" cy="472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3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Lexical Analysis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E71E2C-0F62-4609-CFAA-C7FA8EF141B1}"/>
              </a:ext>
            </a:extLst>
          </p:cNvPr>
          <p:cNvSpPr/>
          <p:nvPr/>
        </p:nvSpPr>
        <p:spPr>
          <a:xfrm>
            <a:off x="1884" y="3938811"/>
            <a:ext cx="12206827" cy="2920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DD9DD-FBA7-3DCE-66A3-41C60D5DD100}"/>
              </a:ext>
            </a:extLst>
          </p:cNvPr>
          <p:cNvSpPr txBox="1"/>
          <p:nvPr/>
        </p:nvSpPr>
        <p:spPr>
          <a:xfrm>
            <a:off x="1388023" y="1608400"/>
            <a:ext cx="9140190" cy="116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第</a:t>
            </a:r>
            <a:r>
              <a:rPr kumimoji="1" lang="en-US" altLang="zh-CN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3</a:t>
            </a: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章  </a:t>
            </a:r>
            <a:r>
              <a:rPr kumimoji="1" lang="zh-CN" altLang="en-US" sz="66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词法分析</a:t>
            </a:r>
            <a:endParaRPr kumimoji="1" lang="zh-CN" altLang="en-US" sz="6600" i="0" u="none" strike="noStrike" kern="1200" cap="none" spc="0" normalizeH="0" baseline="0" noProof="0" dirty="0">
              <a:ln>
                <a:noFill/>
              </a:ln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E14DE0-91E0-876D-C13B-697EE57C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" y="153827"/>
            <a:ext cx="3541853" cy="806294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8B648E9-E192-B936-1E35-FBC7F69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110"/>
            <a:ext cx="12192000" cy="2933700"/>
          </a:xfrm>
          <a:prstGeom prst="rect">
            <a:avLst/>
          </a:prstGeom>
        </p:spPr>
      </p:pic>
      <p:pic>
        <p:nvPicPr>
          <p:cNvPr id="18" name="图片 17" descr="卡通人物&#10;&#10;低可信度描述已自动生成">
            <a:extLst>
              <a:ext uri="{FF2B5EF4-FFF2-40B4-BE49-F238E27FC236}">
                <a16:creationId xmlns:a16="http://schemas.microsoft.com/office/drawing/2014/main" id="{93F1A415-B7E3-78CE-1067-C15323FA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26" y="6003969"/>
            <a:ext cx="2170180" cy="7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F3689854-DB9F-F0A9-86C7-ABE8D49A8C1F}"/>
              </a:ext>
            </a:extLst>
          </p:cNvPr>
          <p:cNvSpPr/>
          <p:nvPr/>
        </p:nvSpPr>
        <p:spPr>
          <a:xfrm>
            <a:off x="945397" y="1858815"/>
            <a:ext cx="10153133" cy="43715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F6D426-B77D-4B04-BF19-52A0D13B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DB8E2-6B96-4150-BA66-B7FB8ACA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3848" cy="68342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与语法分析程序的接口</a:t>
            </a:r>
            <a:endParaRPr lang="en-US" altLang="zh-CN" sz="3200" dirty="0"/>
          </a:p>
        </p:txBody>
      </p:sp>
      <p:sp>
        <p:nvSpPr>
          <p:cNvPr id="5" name="Rectangle 38">
            <a:extLst>
              <a:ext uri="{FF2B5EF4-FFF2-40B4-BE49-F238E27FC236}">
                <a16:creationId xmlns:a16="http://schemas.microsoft.com/office/drawing/2014/main" id="{725FDF76-69B2-4F99-B74C-34B35EF67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313" y="1858815"/>
            <a:ext cx="9445167" cy="40564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Text Box 34">
            <a:extLst>
              <a:ext uri="{FF2B5EF4-FFF2-40B4-BE49-F238E27FC236}">
                <a16:creationId xmlns:a16="http://schemas.microsoft.com/office/drawing/2014/main" id="{F39BD2FC-3A8E-441B-9A28-BC3995CB2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314" y="2267141"/>
            <a:ext cx="163801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方式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(1):</a:t>
            </a:r>
          </a:p>
        </p:txBody>
      </p:sp>
      <p:sp>
        <p:nvSpPr>
          <p:cNvPr id="10" name="Text Box 35">
            <a:extLst>
              <a:ext uri="{FF2B5EF4-FFF2-40B4-BE49-F238E27FC236}">
                <a16:creationId xmlns:a16="http://schemas.microsoft.com/office/drawing/2014/main" id="{DC6D2977-0366-4862-BFCF-E864905D8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985" y="2267141"/>
            <a:ext cx="163801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方式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(2):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6C6435E-0E14-49BA-BD2F-C6E932E82F2C}"/>
              </a:ext>
            </a:extLst>
          </p:cNvPr>
          <p:cNvSpPr txBox="1"/>
          <p:nvPr/>
        </p:nvSpPr>
        <p:spPr>
          <a:xfrm>
            <a:off x="3402664" y="2194847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源程序</a:t>
            </a:r>
            <a:r>
              <a:rPr lang="zh-CN" altLang="en-US" sz="2800" dirty="0"/>
              <a:t>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615565-A6B9-4518-BC46-2F7E78140C66}"/>
              </a:ext>
            </a:extLst>
          </p:cNvPr>
          <p:cNvSpPr txBox="1"/>
          <p:nvPr/>
        </p:nvSpPr>
        <p:spPr>
          <a:xfrm>
            <a:off x="2911074" y="3079589"/>
            <a:ext cx="23391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词法分析程序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15CCE34-ABC8-43C6-84AC-42CEDB16BBBB}"/>
              </a:ext>
            </a:extLst>
          </p:cNvPr>
          <p:cNvSpPr txBox="1"/>
          <p:nvPr/>
        </p:nvSpPr>
        <p:spPr>
          <a:xfrm>
            <a:off x="3223128" y="4017028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单词序列</a:t>
            </a:r>
            <a:r>
              <a:rPr lang="zh-CN" altLang="en-US" sz="2800" dirty="0"/>
              <a:t> 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A8AF3A-32A0-4DC1-8940-B6DD4941886E}"/>
              </a:ext>
            </a:extLst>
          </p:cNvPr>
          <p:cNvSpPr txBox="1"/>
          <p:nvPr/>
        </p:nvSpPr>
        <p:spPr>
          <a:xfrm>
            <a:off x="2911074" y="5016540"/>
            <a:ext cx="23391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语法分析程序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1462F58-FC90-4DA1-899B-1C4CF0709420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4080625" y="2718067"/>
            <a:ext cx="1873" cy="3615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79C991B-506F-4415-9FE8-BDF252D31C4A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4080625" y="3602809"/>
            <a:ext cx="1873" cy="414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26792A7-92A5-4DC6-9B53-099CE916C147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4080625" y="4540248"/>
            <a:ext cx="1873" cy="4762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4447572-A642-45DE-B09F-6A1073C0BC7E}"/>
              </a:ext>
            </a:extLst>
          </p:cNvPr>
          <p:cNvSpPr txBox="1"/>
          <p:nvPr/>
        </p:nvSpPr>
        <p:spPr>
          <a:xfrm>
            <a:off x="7924014" y="4087539"/>
            <a:ext cx="23391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词法分析程序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64CDE9C-7EF7-4729-A824-5664F192677C}"/>
              </a:ext>
            </a:extLst>
          </p:cNvPr>
          <p:cNvSpPr txBox="1"/>
          <p:nvPr/>
        </p:nvSpPr>
        <p:spPr>
          <a:xfrm>
            <a:off x="7924014" y="2497974"/>
            <a:ext cx="233910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语法分析程序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9C474F3-FF00-49C7-B4A3-790FEEF1DEAE}"/>
              </a:ext>
            </a:extLst>
          </p:cNvPr>
          <p:cNvSpPr txBox="1"/>
          <p:nvPr/>
        </p:nvSpPr>
        <p:spPr>
          <a:xfrm>
            <a:off x="7621997" y="3253870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调用</a:t>
            </a:r>
            <a:r>
              <a:rPr lang="zh-CN" altLang="en-US" sz="2800" dirty="0"/>
              <a:t> 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DB48431-66A0-4FA2-BC79-8EDDE731218F}"/>
              </a:ext>
            </a:extLst>
          </p:cNvPr>
          <p:cNvSpPr txBox="1"/>
          <p:nvPr/>
        </p:nvSpPr>
        <p:spPr>
          <a:xfrm>
            <a:off x="9567213" y="327042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单词</a:t>
            </a:r>
            <a:endParaRPr lang="zh-CN" altLang="en-US" sz="2800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574A431-07A2-465E-A2BE-9BE37D6EE5C2}"/>
              </a:ext>
            </a:extLst>
          </p:cNvPr>
          <p:cNvCxnSpPr>
            <a:cxnSpLocks/>
          </p:cNvCxnSpPr>
          <p:nvPr/>
        </p:nvCxnSpPr>
        <p:spPr>
          <a:xfrm>
            <a:off x="8566618" y="3021194"/>
            <a:ext cx="0" cy="1066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B179823-8446-440B-B513-6911FFF2B916}"/>
              </a:ext>
            </a:extLst>
          </p:cNvPr>
          <p:cNvCxnSpPr>
            <a:cxnSpLocks/>
          </p:cNvCxnSpPr>
          <p:nvPr/>
        </p:nvCxnSpPr>
        <p:spPr>
          <a:xfrm flipV="1">
            <a:off x="9558508" y="3021194"/>
            <a:ext cx="0" cy="1066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B59CD2AA-C426-4275-8936-10239C037D08}"/>
              </a:ext>
            </a:extLst>
          </p:cNvPr>
          <p:cNvSpPr txBox="1"/>
          <p:nvPr/>
        </p:nvSpPr>
        <p:spPr>
          <a:xfrm>
            <a:off x="8413731" y="5117922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源程序</a:t>
            </a:r>
            <a:r>
              <a:rPr lang="zh-CN" altLang="en-US" sz="2800" dirty="0"/>
              <a:t> 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AAE6153-891A-4464-8BA2-AFEE271AFC0A}"/>
              </a:ext>
            </a:extLst>
          </p:cNvPr>
          <p:cNvCxnSpPr>
            <a:cxnSpLocks/>
            <a:stCxn id="55" idx="0"/>
            <a:endCxn id="44" idx="2"/>
          </p:cNvCxnSpPr>
          <p:nvPr/>
        </p:nvCxnSpPr>
        <p:spPr>
          <a:xfrm flipV="1">
            <a:off x="9093565" y="4610759"/>
            <a:ext cx="0" cy="5071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5121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32184-8426-4966-BE88-49A2561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25139-FC5B-4ED7-86E4-5A55FBD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799015"/>
            <a:ext cx="4415482" cy="5215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Antlr4</a:t>
            </a:r>
            <a:r>
              <a:rPr lang="zh-CN" altLang="en-US" sz="2400" dirty="0"/>
              <a:t> 词法与语法描述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9D3F7E-F0BB-4DC5-B8E4-1E2E8785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5" y="1168146"/>
            <a:ext cx="3533333" cy="53047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01A53A-43B4-46C0-B162-0C8566FF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77" y="1320527"/>
            <a:ext cx="1876190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007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32184-8426-4966-BE88-49A2561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25139-FC5B-4ED7-86E4-5A55FBD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799015"/>
            <a:ext cx="11216355" cy="12020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Antlr4</a:t>
            </a:r>
            <a:r>
              <a:rPr lang="zh-CN" altLang="en-US" sz="2400" dirty="0"/>
              <a:t> 词法与语法的解析</a:t>
            </a:r>
            <a:endParaRPr lang="en-US" altLang="zh-CN" sz="2400" dirty="0"/>
          </a:p>
          <a:p>
            <a:pPr lvl="1">
              <a:lnSpc>
                <a:spcPct val="100000"/>
              </a:lnSpc>
            </a:pPr>
            <a:r>
              <a:rPr lang="en-US" altLang="zh-CN" sz="1800" dirty="0"/>
              <a:t>Java</a:t>
            </a:r>
          </a:p>
          <a:p>
            <a:pPr lvl="1">
              <a:lnSpc>
                <a:spcPct val="100000"/>
              </a:lnSpc>
            </a:pPr>
            <a:r>
              <a:rPr lang="en-US" altLang="zh-CN" sz="1800" dirty="0"/>
              <a:t>C++ : antlr4-cpp-runtime  </a:t>
            </a:r>
            <a:r>
              <a:rPr lang="en-US" altLang="zh-CN" sz="1600" dirty="0">
                <a:hlinkClick r:id="rId2"/>
              </a:rPr>
              <a:t>https://www.antlr.org/download/antlr4-cpp-runtime-4.9.3-source.zip</a:t>
            </a:r>
            <a:endParaRPr lang="en-US" altLang="zh-CN" sz="1600" dirty="0"/>
          </a:p>
          <a:p>
            <a:pPr lvl="1">
              <a:lnSpc>
                <a:spcPct val="100000"/>
              </a:lnSpc>
            </a:pP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E10736-84EC-4F65-9424-21499101A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1" y="2001079"/>
            <a:ext cx="10723809" cy="10571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97A5FB-70E6-44A0-877A-56E3F81B4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128439"/>
            <a:ext cx="4838095" cy="3542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CC83B1D-4E01-4E75-98C2-BDB2217C173A}"/>
              </a:ext>
            </a:extLst>
          </p:cNvPr>
          <p:cNvSpPr txBox="1"/>
          <p:nvPr/>
        </p:nvSpPr>
        <p:spPr>
          <a:xfrm>
            <a:off x="5745621" y="3145785"/>
            <a:ext cx="57007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 $g++ *.</a:t>
            </a:r>
            <a:r>
              <a:rPr lang="en-US" altLang="zh-CN" sz="2000" dirty="0" err="1">
                <a:solidFill>
                  <a:srgbClr val="FF0000"/>
                </a:solidFill>
              </a:rPr>
              <a:t>cpp</a:t>
            </a:r>
            <a:r>
              <a:rPr lang="en-US" altLang="zh-CN" sz="2000" dirty="0">
                <a:solidFill>
                  <a:srgbClr val="FF0000"/>
                </a:solidFill>
              </a:rPr>
              <a:t> -o parser -lantlr4-runtime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 $./parser &lt; ../testcases/case_1.c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7B8B836-6B36-41BA-86B9-6939FE669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621" y="3941234"/>
            <a:ext cx="2152381" cy="15904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81EF5D4-07E5-4E75-A4AE-7543C1F82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31" y="5693285"/>
            <a:ext cx="5914286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297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506CB-9839-4812-B91D-DC38C55E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C1FF-97AB-4D5A-BD73-00D4EAB7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7540300" cy="56370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词法分析程序构造的基本原理和方法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3</a:t>
            </a:r>
            <a:r>
              <a:rPr lang="zh-CN" altLang="en-US" dirty="0"/>
              <a:t>种描述工具：</a:t>
            </a:r>
            <a:r>
              <a:rPr lang="zh-CN" altLang="en-US" dirty="0">
                <a:solidFill>
                  <a:srgbClr val="FF0000"/>
                </a:solidFill>
              </a:rPr>
              <a:t>正规文法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正规式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有穷自动机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互相转换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要求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① </a:t>
            </a:r>
            <a:r>
              <a:rPr lang="zh-CN" altLang="en-US" dirty="0">
                <a:solidFill>
                  <a:srgbClr val="FF0000"/>
                </a:solidFill>
              </a:rPr>
              <a:t>设计</a:t>
            </a:r>
            <a:r>
              <a:rPr lang="zh-CN" altLang="en-US" dirty="0"/>
              <a:t>正规文法</a:t>
            </a:r>
            <a:r>
              <a:rPr lang="en-US" altLang="zh-CN" dirty="0"/>
              <a:t>|</a:t>
            </a:r>
            <a:r>
              <a:rPr lang="zh-CN" altLang="en-US" dirty="0"/>
              <a:t>正规式</a:t>
            </a:r>
            <a:r>
              <a:rPr lang="en-US" altLang="zh-CN" dirty="0"/>
              <a:t>|</a:t>
            </a:r>
            <a:r>
              <a:rPr lang="zh-CN" altLang="en-US" dirty="0"/>
              <a:t>有穷自动机；；</a:t>
            </a:r>
          </a:p>
          <a:p>
            <a:pPr marL="0" indent="0">
              <a:buNone/>
            </a:pPr>
            <a:r>
              <a:rPr lang="zh-CN" altLang="en-US" dirty="0"/>
              <a:t>   ② 等价</a:t>
            </a:r>
            <a:r>
              <a:rPr lang="zh-CN" altLang="en-US" dirty="0">
                <a:solidFill>
                  <a:srgbClr val="FF0000"/>
                </a:solidFill>
              </a:rPr>
              <a:t>转换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dirty="0"/>
              <a:t>   ③ </a:t>
            </a:r>
            <a:r>
              <a:rPr lang="zh-CN" altLang="en-US" dirty="0">
                <a:solidFill>
                  <a:srgbClr val="FF0000"/>
                </a:solidFill>
              </a:rPr>
              <a:t>词法分析器的构造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5" name="Text Box 16">
            <a:extLst>
              <a:ext uri="{FF2B5EF4-FFF2-40B4-BE49-F238E27FC236}">
                <a16:creationId xmlns:a16="http://schemas.microsoft.com/office/drawing/2014/main" id="{7140A59B-C673-4412-9F20-AEBB330C6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0116" y="2227884"/>
            <a:ext cx="1258887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正规式</a:t>
            </a:r>
          </a:p>
          <a:p>
            <a:pPr algn="ctr" eaLnBrk="1" hangingPunct="1"/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R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）</a:t>
            </a:r>
          </a:p>
          <a:p>
            <a:endParaRPr lang="zh-CN" altLang="en-US" sz="22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C896182B-734A-494E-9162-2098701E7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4302" y="2978771"/>
            <a:ext cx="151288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正规文法</a:t>
            </a:r>
          </a:p>
          <a:p>
            <a:pPr algn="ctr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G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  <a:p>
            <a:endParaRPr lang="zh-CN" altLang="en-US" sz="22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EA67D087-8F5E-494B-A17F-ED1F67390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1564" y="3020047"/>
            <a:ext cx="2598738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非确定有穷自动机（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NFA</a:t>
            </a:r>
            <a:r>
              <a:rPr lang="zh-CN" altLang="en-US" sz="2200" b="1" dirty="0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F89D4819-C2A4-4FE0-997F-349D01AAB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4327" y="3709021"/>
            <a:ext cx="2274888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确定有穷自动机</a:t>
            </a:r>
          </a:p>
          <a:p>
            <a:pPr algn="ctr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DFA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C06F7625-7A4A-4581-9F93-C6AB9E08E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6041" y="4710733"/>
            <a:ext cx="28146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最小确定有穷自动机</a:t>
            </a:r>
          </a:p>
          <a:p>
            <a:pPr algn="ctr"/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200" b="1">
                <a:latin typeface="宋体" pitchFamily="2" charset="-122"/>
                <a:ea typeface="宋体" pitchFamily="2" charset="-122"/>
              </a:rPr>
              <a:t>min DFA</a:t>
            </a:r>
            <a:r>
              <a:rPr lang="zh-CN" altLang="en-US" sz="2200" b="1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499344CA-1E11-4843-A5A0-4E5A8C016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1640" y="3210546"/>
            <a:ext cx="20748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D1DCC696-5702-4E14-B3E5-41C638490A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0253" y="3461372"/>
            <a:ext cx="779463" cy="376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302FC59E-E647-4DDA-B273-2567FB0687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58428" y="3448672"/>
            <a:ext cx="777875" cy="376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D1570E18-AFEA-4C32-AB87-B4313A61AD0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8277" y="4355133"/>
            <a:ext cx="0" cy="376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E3858B70-8348-4B01-A12F-C698766252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1290" y="2654921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44864F02-D98C-41E5-88C4-A6A3DEA3D0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42527" y="2583483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Line 5">
            <a:extLst>
              <a:ext uri="{FF2B5EF4-FFF2-40B4-BE49-F238E27FC236}">
                <a16:creationId xmlns:a16="http://schemas.microsoft.com/office/drawing/2014/main" id="{B236D27D-B399-4FCE-8D45-53CF7B420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5515" y="2578721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7BEFFFEF-B7DC-44E4-A800-AB67DC51BB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6752" y="2648571"/>
            <a:ext cx="908050" cy="38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 sz="220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78986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B15762E-9FCB-DE08-1748-7D34ED944FA8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chemeClr val="bg1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52602" y="1104097"/>
            <a:ext cx="75298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聆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听</a:t>
            </a:r>
            <a:r>
              <a:rPr lang="zh-CN" altLang="en-US" sz="96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敬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请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指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正</a:t>
            </a:r>
          </a:p>
        </p:txBody>
      </p:sp>
      <p:pic>
        <p:nvPicPr>
          <p:cNvPr id="5" name="图片 4" descr="城市的风景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01672" y="5806947"/>
            <a:ext cx="5560235" cy="1051053"/>
          </a:xfrm>
          <a:prstGeom prst="rect">
            <a:avLst/>
          </a:prstGeom>
        </p:spPr>
      </p:pic>
      <p:pic>
        <p:nvPicPr>
          <p:cNvPr id="6" name="图片 5" descr="文本, QR 代码&#10;&#10;描述已自动生成">
            <a:extLst>
              <a:ext uri="{FF2B5EF4-FFF2-40B4-BE49-F238E27FC236}">
                <a16:creationId xmlns:a16="http://schemas.microsoft.com/office/drawing/2014/main" id="{ACC09478-2D16-D800-4C39-1D040ACB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61" y="4448049"/>
            <a:ext cx="3376819" cy="160020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18870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/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/>
                </a:solidFill>
              </a:rPr>
              <a:t>AND LIVE UP TO THE TIMES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238836"/>
          </a:xfrm>
        </p:spPr>
        <p:txBody>
          <a:bodyPr>
            <a:normAutofit fontScale="92500"/>
          </a:bodyPr>
          <a:lstStyle/>
          <a:p>
            <a:r>
              <a:rPr lang="zh-CN" altLang="en-US" sz="2800" dirty="0"/>
              <a:t>为什么将词法分析作为一个独立的阶段？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结构简洁、清晰和条理化，有利于集中考虑词法分析一些枝节问题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编译程序的效率会改进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增强编译程序的可移植性</a:t>
            </a:r>
          </a:p>
          <a:p>
            <a:r>
              <a:rPr lang="zh-CN" altLang="en-US" sz="2800" dirty="0"/>
              <a:t>词法分析程序的设计与实现 </a:t>
            </a:r>
            <a:endParaRPr lang="en-US" altLang="zh-CN" sz="2800" dirty="0"/>
          </a:p>
          <a:p>
            <a:pPr lvl="1"/>
            <a:r>
              <a:rPr lang="en-US" altLang="zh-CN" sz="2600" dirty="0">
                <a:solidFill>
                  <a:srgbClr val="0000FF"/>
                </a:solidFill>
              </a:rPr>
              <a:t>EBNF</a:t>
            </a:r>
            <a:r>
              <a:rPr lang="en-US" altLang="zh-CN" sz="2600" dirty="0">
                <a:solidFill>
                  <a:schemeClr val="tx1"/>
                </a:solidFill>
              </a:rPr>
              <a:t> | </a:t>
            </a:r>
            <a:r>
              <a:rPr lang="zh-CN" altLang="en-US" sz="2600" dirty="0">
                <a:solidFill>
                  <a:srgbClr val="0000FF"/>
                </a:solidFill>
              </a:rPr>
              <a:t>状态转换图</a:t>
            </a:r>
            <a:r>
              <a:rPr lang="en-US" altLang="zh-CN" sz="2600" dirty="0">
                <a:solidFill>
                  <a:schemeClr val="tx1"/>
                </a:solidFill>
              </a:rPr>
              <a:t> | </a:t>
            </a:r>
            <a:r>
              <a:rPr lang="zh-CN" altLang="en-US" sz="2600" dirty="0">
                <a:solidFill>
                  <a:srgbClr val="0000FF"/>
                </a:solidFill>
              </a:rPr>
              <a:t>有限状态自动机</a:t>
            </a:r>
            <a:r>
              <a:rPr lang="en-US" altLang="zh-CN" sz="2600" dirty="0">
                <a:solidFill>
                  <a:srgbClr val="0000FF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| </a:t>
            </a:r>
            <a:r>
              <a:rPr lang="zh-CN" altLang="en-US" sz="2600" dirty="0">
                <a:solidFill>
                  <a:srgbClr val="0000FF"/>
                </a:solidFill>
              </a:rPr>
              <a:t>正规文法 </a:t>
            </a:r>
            <a:r>
              <a:rPr lang="en-US" altLang="zh-CN" sz="2600" dirty="0">
                <a:solidFill>
                  <a:schemeClr val="tx1"/>
                </a:solidFill>
              </a:rPr>
              <a:t>| </a:t>
            </a:r>
            <a:r>
              <a:rPr lang="zh-CN" altLang="en-US" sz="2600" dirty="0">
                <a:solidFill>
                  <a:srgbClr val="0000FF"/>
                </a:solidFill>
              </a:rPr>
              <a:t>正规表达式</a:t>
            </a:r>
            <a:endParaRPr lang="en-US" altLang="zh-CN" sz="2600" dirty="0">
              <a:solidFill>
                <a:srgbClr val="0000FF"/>
              </a:solidFill>
            </a:endParaRPr>
          </a:p>
          <a:p>
            <a:endParaRPr lang="en-US" altLang="zh-CN" sz="2800" dirty="0"/>
          </a:p>
          <a:p>
            <a:pPr lvl="1"/>
            <a:endParaRPr lang="zh-CN" alt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52409C0-1794-483F-9C6D-DEFC5C389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7749" y="2375112"/>
            <a:ext cx="2700338" cy="15113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2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zh-CN" altLang="en-GB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计算思维</a:t>
            </a:r>
          </a:p>
          <a:p>
            <a:pPr lvl="1" eaLnBrk="1" hangingPunct="1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zh-CN" altLang="en-GB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</a:p>
          <a:p>
            <a:pPr lvl="1" eaLnBrk="1" hangingPunct="1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</a:pPr>
            <a:r>
              <a:rPr lang="zh-CN" altLang="en-GB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04D86A-E7B2-4DE5-8558-A2D22F121AD2}"/>
              </a:ext>
            </a:extLst>
          </p:cNvPr>
          <p:cNvSpPr txBox="1"/>
          <p:nvPr/>
        </p:nvSpPr>
        <p:spPr>
          <a:xfrm>
            <a:off x="914400" y="5181600"/>
            <a:ext cx="100890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 工具比较：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Comparison of parser generators - Wikipedia.pdf  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请在超星平台下载</a:t>
            </a:r>
            <a:r>
              <a:rPr lang="en-US" altLang="zh-CN" dirty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5F1C1-EB50-4D6F-BB67-E0517F5F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FDE895-5A15-4218-861F-D5E26A09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1" y="942765"/>
            <a:ext cx="11422251" cy="250177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3200" dirty="0"/>
              <a:t>状态转换图的基本思想：</a:t>
            </a:r>
            <a:endParaRPr lang="en-US" altLang="zh-CN" sz="3200" dirty="0"/>
          </a:p>
          <a:p>
            <a:pPr lvl="1">
              <a:lnSpc>
                <a:spcPct val="10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每个状态结点对应一小段程序</a:t>
            </a:r>
            <a:endParaRPr lang="en-US" altLang="zh-CN" sz="2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/>
              <a:t>具体方法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>
                <a:solidFill>
                  <a:schemeClr val="tx1"/>
                </a:solidFill>
              </a:rPr>
              <a:t>对不含回路的分叉结点 ，可用一个</a:t>
            </a:r>
            <a:r>
              <a:rPr lang="en-US" altLang="zh-CN" sz="2600" dirty="0">
                <a:solidFill>
                  <a:srgbClr val="0066FF"/>
                </a:solidFill>
              </a:rPr>
              <a:t>CASE</a:t>
            </a:r>
            <a:r>
              <a:rPr lang="zh-CN" altLang="en-US" sz="2600" dirty="0">
                <a:solidFill>
                  <a:schemeClr val="tx1"/>
                </a:solidFill>
              </a:rPr>
              <a:t>语句或一组</a:t>
            </a:r>
            <a:r>
              <a:rPr lang="en-US" altLang="zh-CN" sz="2600" dirty="0">
                <a:solidFill>
                  <a:srgbClr val="0066FF"/>
                </a:solidFill>
              </a:rPr>
              <a:t>IF-THEN-ELSE</a:t>
            </a:r>
            <a:r>
              <a:rPr lang="zh-CN" altLang="en-US" sz="2600" dirty="0">
                <a:solidFill>
                  <a:schemeClr val="tx1"/>
                </a:solidFill>
              </a:rPr>
              <a:t>语句实现</a:t>
            </a:r>
            <a:endParaRPr lang="zh-CN" altLang="en-US" sz="26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1CBAB88-3502-48C6-B7D8-456B7FAE1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055" y="3341810"/>
            <a:ext cx="5400675" cy="3083921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lIns="0" rIns="0" anchor="ctr">
            <a:spAutoFit/>
          </a:bodyPr>
          <a:lstStyle>
            <a:lvl1pPr indent="2698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en-US" altLang="zh-CN" sz="2400" dirty="0" err="1">
                <a:solidFill>
                  <a:srgbClr val="CC0000"/>
                </a:solidFill>
                <a:cs typeface="Arial" panose="020B0604020202020204" pitchFamily="34" charset="0"/>
              </a:rPr>
              <a:t>GetChar</a:t>
            </a:r>
            <a:r>
              <a:rPr kumimoji="1" lang="en-US" altLang="zh-CN" sz="2400" dirty="0">
                <a:solidFill>
                  <a:srgbClr val="CC0000"/>
                </a:solidFill>
                <a:cs typeface="Arial" panose="020B0604020202020204" pitchFamily="34" charset="0"/>
              </a:rPr>
              <a:t>( );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solidFill>
                  <a:srgbClr val="CC0000"/>
                </a:solidFill>
                <a:cs typeface="Arial" panose="020B0604020202020204" pitchFamily="34" charset="0"/>
              </a:rPr>
              <a:t>if (</a:t>
            </a:r>
            <a:r>
              <a:rPr kumimoji="1" lang="en-US" altLang="zh-CN" sz="2400" dirty="0" err="1">
                <a:solidFill>
                  <a:srgbClr val="CC0000"/>
                </a:solidFill>
                <a:cs typeface="Arial" panose="020B0604020202020204" pitchFamily="34" charset="0"/>
              </a:rPr>
              <a:t>IsLetter</a:t>
            </a:r>
            <a:r>
              <a:rPr kumimoji="1" lang="en-US" altLang="zh-CN" sz="2400" dirty="0">
                <a:solidFill>
                  <a:srgbClr val="CC0000"/>
                </a:solidFill>
                <a:cs typeface="Arial" panose="020B0604020202020204" pitchFamily="34" charset="0"/>
              </a:rPr>
              <a:t>( ))</a:t>
            </a:r>
            <a:r>
              <a:rPr kumimoji="1" lang="en-US" altLang="zh-CN" sz="2400" dirty="0"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cs typeface="Arial" panose="020B0604020202020204" pitchFamily="34" charset="0"/>
              </a:rPr>
              <a:t>	</a:t>
            </a:r>
            <a:r>
              <a:rPr kumimoji="1" lang="en-US" altLang="zh-CN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{…</a:t>
            </a:r>
            <a:r>
              <a:rPr kumimoji="1" lang="zh-CN" altLang="en-US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kumimoji="1" lang="en-US" altLang="zh-CN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</a:t>
            </a:r>
            <a:r>
              <a:rPr kumimoji="1" lang="zh-CN" altLang="en-US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的对应程序段</a:t>
            </a:r>
            <a:r>
              <a:rPr kumimoji="1" lang="en-US" altLang="zh-CN" sz="2400" dirty="0">
                <a:solidFill>
                  <a:srgbClr val="3217BB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…;}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solidFill>
                  <a:srgbClr val="CC0000"/>
                </a:solidFill>
                <a:cs typeface="Arial" panose="020B0604020202020204" pitchFamily="34" charset="0"/>
              </a:rPr>
              <a:t>else if (</a:t>
            </a:r>
            <a:r>
              <a:rPr kumimoji="1" lang="en-US" altLang="zh-CN" sz="2400" dirty="0" err="1">
                <a:solidFill>
                  <a:srgbClr val="CC0000"/>
                </a:solidFill>
                <a:cs typeface="Arial" panose="020B0604020202020204" pitchFamily="34" charset="0"/>
              </a:rPr>
              <a:t>IsDigit</a:t>
            </a:r>
            <a:r>
              <a:rPr kumimoji="1" lang="en-US" altLang="zh-CN" sz="2400" dirty="0">
                <a:solidFill>
                  <a:srgbClr val="CC0000"/>
                </a:solidFill>
                <a:cs typeface="Arial" panose="020B0604020202020204" pitchFamily="34" charset="0"/>
              </a:rPr>
              <a:t>( ))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cs typeface="Arial" panose="020B0604020202020204" pitchFamily="34" charset="0"/>
              </a:rPr>
              <a:t>	</a:t>
            </a:r>
            <a:r>
              <a:rPr kumimoji="1" lang="en-US" altLang="zh-CN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{…</a:t>
            </a:r>
            <a:r>
              <a:rPr kumimoji="1" lang="zh-CN" altLang="en-US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kumimoji="1" lang="en-US" altLang="zh-CN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k</a:t>
            </a:r>
            <a:r>
              <a:rPr kumimoji="1" lang="zh-CN" altLang="en-US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的对应程序段</a:t>
            </a:r>
            <a:r>
              <a:rPr kumimoji="1" lang="en-US" altLang="zh-CN" sz="2400" dirty="0">
                <a:solidFill>
                  <a:srgbClr val="339933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…;}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solidFill>
                  <a:srgbClr val="CC0000"/>
                </a:solidFill>
                <a:cs typeface="Arial" panose="020B0604020202020204" pitchFamily="34" charset="0"/>
              </a:rPr>
              <a:t>else if (</a:t>
            </a:r>
            <a:r>
              <a:rPr kumimoji="1" lang="en-US" altLang="zh-CN" sz="2400" dirty="0" err="1">
                <a:solidFill>
                  <a:srgbClr val="CC0000"/>
                </a:solidFill>
                <a:cs typeface="Arial" panose="020B0604020202020204" pitchFamily="34" charset="0"/>
              </a:rPr>
              <a:t>ch</a:t>
            </a:r>
            <a:r>
              <a:rPr kumimoji="1" lang="en-US" altLang="zh-CN" sz="2400" dirty="0">
                <a:solidFill>
                  <a:srgbClr val="CC0000"/>
                </a:solidFill>
                <a:cs typeface="Arial" panose="020B0604020202020204" pitchFamily="34" charset="0"/>
              </a:rPr>
              <a:t>=‘/’)</a:t>
            </a:r>
            <a:r>
              <a:rPr kumimoji="1" lang="en-US" altLang="zh-CN" sz="2400" dirty="0"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cs typeface="Arial" panose="020B0604020202020204" pitchFamily="34" charset="0"/>
              </a:rPr>
              <a:t>	</a:t>
            </a:r>
            <a:r>
              <a:rPr kumimoji="1" lang="en-US" altLang="zh-CN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{…</a:t>
            </a:r>
            <a:r>
              <a:rPr kumimoji="1" lang="zh-CN" altLang="en-US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kumimoji="1" lang="en-US" altLang="zh-CN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</a:t>
            </a:r>
            <a:r>
              <a:rPr kumimoji="1" lang="zh-CN" altLang="en-US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的对应程序段</a:t>
            </a:r>
            <a:r>
              <a:rPr kumimoji="1" lang="en-US" altLang="zh-CN" sz="2400" dirty="0">
                <a:solidFill>
                  <a:srgbClr val="990099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…;}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solidFill>
                  <a:srgbClr val="CC0000"/>
                </a:solidFill>
                <a:cs typeface="Arial" panose="020B0604020202020204" pitchFamily="34" charset="0"/>
              </a:rPr>
              <a:t>else 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solidFill>
                  <a:srgbClr val="CC0000"/>
                </a:solidFill>
                <a:cs typeface="Arial" panose="020B0604020202020204" pitchFamily="34" charset="0"/>
              </a:rPr>
              <a:t>	</a:t>
            </a:r>
            <a:r>
              <a:rPr kumimoji="1" lang="en-US" altLang="zh-CN" sz="2400" dirty="0">
                <a:solidFill>
                  <a:srgbClr val="CC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{…</a:t>
            </a:r>
            <a:r>
              <a:rPr kumimoji="1" lang="zh-CN" altLang="en-US" sz="2400" dirty="0">
                <a:solidFill>
                  <a:srgbClr val="CC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错误处理</a:t>
            </a:r>
            <a:r>
              <a:rPr kumimoji="1" lang="en-US" altLang="zh-CN" sz="2400" dirty="0">
                <a:solidFill>
                  <a:srgbClr val="CC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…;}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82082117-8BEC-4416-9B20-FC9D17FA9667}"/>
              </a:ext>
            </a:extLst>
          </p:cNvPr>
          <p:cNvGrpSpPr>
            <a:grpSpLocks/>
          </p:cNvGrpSpPr>
          <p:nvPr/>
        </p:nvGrpSpPr>
        <p:grpSpPr bwMode="auto">
          <a:xfrm>
            <a:off x="1591092" y="3494868"/>
            <a:ext cx="2808288" cy="2787650"/>
            <a:chOff x="340" y="1989"/>
            <a:chExt cx="1406" cy="1532"/>
          </a:xfrm>
        </p:grpSpPr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E7198F20-2F77-4881-852C-EB834C58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2614"/>
              <a:ext cx="317" cy="31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CC0000"/>
                  </a:solidFill>
                </a:rPr>
                <a:t>i</a:t>
              </a:r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86BED59B-4CB5-4D4A-B51D-62FE0E43E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024"/>
              <a:ext cx="317" cy="31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3217BB"/>
                  </a:solidFill>
                </a:rPr>
                <a:t>j</a:t>
              </a:r>
            </a:p>
          </p:txBody>
        </p:sp>
        <p:sp>
          <p:nvSpPr>
            <p:cNvPr id="15" name="Oval 6">
              <a:extLst>
                <a:ext uri="{FF2B5EF4-FFF2-40B4-BE49-F238E27FC236}">
                  <a16:creationId xmlns:a16="http://schemas.microsoft.com/office/drawing/2014/main" id="{3FDD392F-BD8A-4F22-ADAF-B89E1826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614"/>
              <a:ext cx="317" cy="31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339933"/>
                  </a:solidFill>
                </a:rPr>
                <a:t>k</a:t>
              </a:r>
            </a:p>
          </p:txBody>
        </p:sp>
        <p:sp>
          <p:nvSpPr>
            <p:cNvPr id="16" name="Oval 7">
              <a:extLst>
                <a:ext uri="{FF2B5EF4-FFF2-40B4-BE49-F238E27FC236}">
                  <a16:creationId xmlns:a16="http://schemas.microsoft.com/office/drawing/2014/main" id="{DBDD247E-C8CA-479C-A690-E3A7F9852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203"/>
              <a:ext cx="317" cy="31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>
                  <a:solidFill>
                    <a:srgbClr val="990099"/>
                  </a:solidFill>
                </a:rPr>
                <a:t>l</a:t>
              </a:r>
            </a:p>
          </p:txBody>
        </p:sp>
        <p:sp>
          <p:nvSpPr>
            <p:cNvPr id="17" name="Line 8">
              <a:extLst>
                <a:ext uri="{FF2B5EF4-FFF2-40B4-BE49-F238E27FC236}">
                  <a16:creationId xmlns:a16="http://schemas.microsoft.com/office/drawing/2014/main" id="{71AFF90A-DE57-4760-B94D-2E3018FC8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" y="2795"/>
              <a:ext cx="7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7B43272-C888-4BE2-ACA4-6305CFABA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" y="2160"/>
              <a:ext cx="968" cy="454"/>
            </a:xfrm>
            <a:custGeom>
              <a:avLst/>
              <a:gdLst>
                <a:gd name="T0" fmla="*/ 60 w 968"/>
                <a:gd name="T1" fmla="*/ 454 h 454"/>
                <a:gd name="T2" fmla="*/ 151 w 968"/>
                <a:gd name="T3" fmla="*/ 136 h 454"/>
                <a:gd name="T4" fmla="*/ 968 w 968"/>
                <a:gd name="T5" fmla="*/ 0 h 454"/>
                <a:gd name="T6" fmla="*/ 0 60000 65536"/>
                <a:gd name="T7" fmla="*/ 0 60000 65536"/>
                <a:gd name="T8" fmla="*/ 0 60000 65536"/>
                <a:gd name="T9" fmla="*/ 0 w 968"/>
                <a:gd name="T10" fmla="*/ 0 h 454"/>
                <a:gd name="T11" fmla="*/ 968 w 968"/>
                <a:gd name="T12" fmla="*/ 454 h 4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8" h="454">
                  <a:moveTo>
                    <a:pt x="60" y="454"/>
                  </a:moveTo>
                  <a:cubicBezTo>
                    <a:pt x="30" y="333"/>
                    <a:pt x="0" y="212"/>
                    <a:pt x="151" y="136"/>
                  </a:cubicBezTo>
                  <a:cubicBezTo>
                    <a:pt x="302" y="60"/>
                    <a:pt x="635" y="30"/>
                    <a:pt x="968" y="0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F79BFE4-1271-4AAA-82B0-A1E12732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" y="2931"/>
              <a:ext cx="968" cy="408"/>
            </a:xfrm>
            <a:custGeom>
              <a:avLst/>
              <a:gdLst>
                <a:gd name="T0" fmla="*/ 60 w 968"/>
                <a:gd name="T1" fmla="*/ 0 h 408"/>
                <a:gd name="T2" fmla="*/ 151 w 968"/>
                <a:gd name="T3" fmla="*/ 272 h 408"/>
                <a:gd name="T4" fmla="*/ 968 w 968"/>
                <a:gd name="T5" fmla="*/ 408 h 408"/>
                <a:gd name="T6" fmla="*/ 0 60000 65536"/>
                <a:gd name="T7" fmla="*/ 0 60000 65536"/>
                <a:gd name="T8" fmla="*/ 0 60000 65536"/>
                <a:gd name="T9" fmla="*/ 0 w 968"/>
                <a:gd name="T10" fmla="*/ 0 h 408"/>
                <a:gd name="T11" fmla="*/ 968 w 968"/>
                <a:gd name="T12" fmla="*/ 408 h 4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8" h="408">
                  <a:moveTo>
                    <a:pt x="60" y="0"/>
                  </a:moveTo>
                  <a:cubicBezTo>
                    <a:pt x="30" y="102"/>
                    <a:pt x="0" y="204"/>
                    <a:pt x="151" y="272"/>
                  </a:cubicBezTo>
                  <a:cubicBezTo>
                    <a:pt x="302" y="340"/>
                    <a:pt x="635" y="374"/>
                    <a:pt x="968" y="408"/>
                  </a:cubicBez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CN"/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220274CA-DC94-4155-BF69-9441A0FD8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" y="1989"/>
              <a:ext cx="39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ea typeface="微软雅黑" panose="020B0503020204020204" pitchFamily="34" charset="-122"/>
                </a:rPr>
                <a:t>字母</a:t>
              </a:r>
            </a:p>
          </p:txBody>
        </p:sp>
        <p:sp>
          <p:nvSpPr>
            <p:cNvPr id="21" name="Text Box 12">
              <a:extLst>
                <a:ext uri="{FF2B5EF4-FFF2-40B4-BE49-F238E27FC236}">
                  <a16:creationId xmlns:a16="http://schemas.microsoft.com/office/drawing/2014/main" id="{AB07DE23-D6E9-4007-AE99-38ECF4E22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530"/>
              <a:ext cx="39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ea typeface="微软雅黑" panose="020B0503020204020204" pitchFamily="34" charset="-122"/>
                </a:rPr>
                <a:t>数字</a:t>
              </a:r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F29C6878-DA34-4287-ACAE-8FE48E058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976"/>
              <a:ext cx="13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9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6F2D6-63FF-455D-BAF8-93DFC73D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63AE2-7351-476A-9EAA-8EF6E1E91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256558"/>
          </a:xfrm>
        </p:spPr>
        <p:txBody>
          <a:bodyPr>
            <a:normAutofit fontScale="92500"/>
          </a:bodyPr>
          <a:lstStyle/>
          <a:p>
            <a:r>
              <a:rPr lang="zh-CN" altLang="en-US" sz="3200" dirty="0"/>
              <a:t>具体方法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对含回路的状态结点，可对应一段由</a:t>
            </a:r>
            <a:r>
              <a:rPr lang="en-US" altLang="zh-CN" sz="2600" dirty="0">
                <a:solidFill>
                  <a:srgbClr val="0066FF"/>
                </a:solidFill>
              </a:rPr>
              <a:t>WHILE</a:t>
            </a:r>
            <a:r>
              <a:rPr lang="zh-CN" altLang="en-US" sz="2600" dirty="0">
                <a:solidFill>
                  <a:schemeClr val="tx1"/>
                </a:solidFill>
              </a:rPr>
              <a:t>结构和</a:t>
            </a:r>
            <a:r>
              <a:rPr lang="en-US" altLang="zh-CN" sz="2600" dirty="0">
                <a:solidFill>
                  <a:srgbClr val="0066FF"/>
                </a:solidFill>
              </a:rPr>
              <a:t>IF</a:t>
            </a:r>
            <a:r>
              <a:rPr lang="zh-CN" altLang="en-US" sz="2600" dirty="0">
                <a:solidFill>
                  <a:schemeClr val="tx1"/>
                </a:solidFill>
              </a:rPr>
              <a:t>语句构成的程序</a:t>
            </a:r>
            <a:r>
              <a:rPr lang="en-US" altLang="zh-CN" sz="260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终态结点表示识别出某种单词符号，因此，对应语句为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zh-CN" altLang="en-US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/>
              <a:t>RETURN (C</a:t>
            </a:r>
            <a:r>
              <a:rPr lang="zh-CN" altLang="en-US" sz="2600" dirty="0"/>
              <a:t>，</a:t>
            </a:r>
            <a:r>
              <a:rPr lang="en-US" altLang="zh-CN" sz="2600" dirty="0"/>
              <a:t>VAL)</a:t>
            </a:r>
            <a:r>
              <a:rPr lang="zh-CN" altLang="en-US" sz="2600" dirty="0">
                <a:solidFill>
                  <a:schemeClr val="tx1"/>
                </a:solidFill>
              </a:rPr>
              <a:t>其中，</a:t>
            </a:r>
            <a:r>
              <a:rPr lang="en-US" altLang="zh-CN" sz="2600" dirty="0">
                <a:solidFill>
                  <a:schemeClr val="tx1"/>
                </a:solidFill>
              </a:rPr>
              <a:t>C</a:t>
            </a:r>
            <a:r>
              <a:rPr lang="zh-CN" altLang="en-US" sz="2600" dirty="0">
                <a:solidFill>
                  <a:schemeClr val="tx1"/>
                </a:solidFill>
              </a:rPr>
              <a:t>为单词</a:t>
            </a:r>
            <a:r>
              <a:rPr lang="zh-CN" altLang="en-US" sz="2600" dirty="0"/>
              <a:t>种别</a:t>
            </a:r>
            <a:r>
              <a:rPr lang="zh-CN" altLang="en-US" sz="2600" dirty="0">
                <a:solidFill>
                  <a:schemeClr val="tx1"/>
                </a:solidFill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</a:rPr>
              <a:t>VAL</a:t>
            </a:r>
            <a:r>
              <a:rPr lang="zh-CN" altLang="en-US" sz="2600" dirty="0">
                <a:solidFill>
                  <a:schemeClr val="tx1"/>
                </a:solidFill>
              </a:rPr>
              <a:t>为</a:t>
            </a:r>
            <a:r>
              <a:rPr lang="zh-CN" altLang="en-US" sz="2600" dirty="0"/>
              <a:t>单词自身值</a:t>
            </a:r>
            <a:endParaRPr lang="en-US" altLang="zh-CN" sz="2600" dirty="0"/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endParaRPr lang="en-US" altLang="zh-CN" sz="2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6A2EBFE-56BE-48F0-AF4D-0673813D21A4}"/>
              </a:ext>
            </a:extLst>
          </p:cNvPr>
          <p:cNvGrpSpPr>
            <a:grpSpLocks/>
          </p:cNvGrpSpPr>
          <p:nvPr/>
        </p:nvGrpSpPr>
        <p:grpSpPr bwMode="auto">
          <a:xfrm>
            <a:off x="1188579" y="2794591"/>
            <a:ext cx="2952750" cy="1585913"/>
            <a:chOff x="2426" y="1933"/>
            <a:chExt cx="1769" cy="999"/>
          </a:xfrm>
        </p:grpSpPr>
        <p:sp>
          <p:nvSpPr>
            <p:cNvPr id="6" name="Oval 4">
              <a:extLst>
                <a:ext uri="{FF2B5EF4-FFF2-40B4-BE49-F238E27FC236}">
                  <a16:creationId xmlns:a16="http://schemas.microsoft.com/office/drawing/2014/main" id="{5FE0A2A9-DE8E-46D0-8C5B-12C1B2DB1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614"/>
              <a:ext cx="317" cy="318"/>
            </a:xfrm>
            <a:prstGeom prst="ellips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C7125731-690D-4F0F-8A75-73628275C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" y="2251"/>
              <a:ext cx="226" cy="408"/>
            </a:xfrm>
            <a:custGeom>
              <a:avLst/>
              <a:gdLst>
                <a:gd name="T0" fmla="*/ 226 w 226"/>
                <a:gd name="T1" fmla="*/ 408 h 408"/>
                <a:gd name="T2" fmla="*/ 136 w 226"/>
                <a:gd name="T3" fmla="*/ 0 h 408"/>
                <a:gd name="T4" fmla="*/ 0 w 226"/>
                <a:gd name="T5" fmla="*/ 408 h 408"/>
                <a:gd name="T6" fmla="*/ 0 60000 65536"/>
                <a:gd name="T7" fmla="*/ 0 60000 65536"/>
                <a:gd name="T8" fmla="*/ 0 60000 65536"/>
                <a:gd name="T9" fmla="*/ 0 w 226"/>
                <a:gd name="T10" fmla="*/ 0 h 408"/>
                <a:gd name="T11" fmla="*/ 226 w 226"/>
                <a:gd name="T12" fmla="*/ 408 h 4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6" h="408">
                  <a:moveTo>
                    <a:pt x="226" y="408"/>
                  </a:moveTo>
                  <a:cubicBezTo>
                    <a:pt x="200" y="204"/>
                    <a:pt x="174" y="0"/>
                    <a:pt x="136" y="0"/>
                  </a:cubicBezTo>
                  <a:cubicBezTo>
                    <a:pt x="98" y="0"/>
                    <a:pt x="49" y="204"/>
                    <a:pt x="0" y="408"/>
                  </a:cubicBezTo>
                </a:path>
              </a:pathLst>
            </a:custGeom>
            <a:noFill/>
            <a:ln w="12700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7D6B40AE-71F8-459A-B854-C21A8D8664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1933"/>
              <a:ext cx="11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字母或数字</a:t>
              </a: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5C83430F-79FB-4DCE-981C-6F8ECC866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7" y="2795"/>
              <a:ext cx="771" cy="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8B64E337-D702-4934-B5EC-6D064CE90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3" y="2536"/>
              <a:ext cx="4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其它</a:t>
              </a:r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C7839583-9C43-4311-8303-085F36BD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" y="2614"/>
              <a:ext cx="317" cy="318"/>
            </a:xfrm>
            <a:prstGeom prst="ellipse">
              <a:avLst/>
            </a:prstGeom>
            <a:noFill/>
            <a:ln w="1270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3217BB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j</a:t>
              </a:r>
            </a:p>
          </p:txBody>
        </p:sp>
      </p:grpSp>
      <p:sp>
        <p:nvSpPr>
          <p:cNvPr id="12" name="Rectangle 10">
            <a:extLst>
              <a:ext uri="{FF2B5EF4-FFF2-40B4-BE49-F238E27FC236}">
                <a16:creationId xmlns:a16="http://schemas.microsoft.com/office/drawing/2014/main" id="{69B489D7-12F4-4EB5-AEA0-4CBA3A9D5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726" y="2606401"/>
            <a:ext cx="4742482" cy="156966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lIns="18000" rIns="18000" anchor="ctr">
            <a:spAutoFit/>
          </a:bodyPr>
          <a:lstStyle>
            <a:lvl1pPr indent="2698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269875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GetChar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( );</a:t>
            </a:r>
          </a:p>
          <a:p>
            <a:pPr marL="0" marR="0" lvl="0" indent="269875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while (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IsLetter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( )or 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IsDigit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( ))</a:t>
            </a:r>
          </a:p>
          <a:p>
            <a:pPr marL="0" marR="0" lvl="0" indent="269875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	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GetChar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cs typeface="Arial" panose="020B0604020202020204" pitchFamily="34" charset="0"/>
              </a:rPr>
              <a:t>( );</a:t>
            </a:r>
          </a:p>
          <a:p>
            <a:pPr marL="0" marR="0" lvl="0" indent="269875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状态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j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的对应程序段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217BB"/>
                </a:solidFill>
                <a:effectLst/>
                <a:uLnTx/>
                <a:uFillTx/>
                <a:ea typeface="微软雅黑" panose="020B0503020204020204" pitchFamily="34" charset="-122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0C3E99D5-0425-4593-BA2F-E5BBF35F1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1082" y="5062744"/>
            <a:ext cx="529125" cy="504826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GB" altLang="zh-C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17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5F1C1-EB50-4D6F-BB67-E0517F5F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FDE895-5A15-4218-861F-D5E26A094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3200" dirty="0"/>
              <a:t>词法分析程序如何识别单词</a:t>
            </a:r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B4396060-A68B-4CA0-B316-A02117AB1F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1513" y="1606867"/>
          <a:ext cx="5402262" cy="487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277123" imgH="5476924" progId="Visio.Drawing.11">
                  <p:embed/>
                </p:oleObj>
              </mc:Choice>
              <mc:Fallback>
                <p:oleObj name="Visio" r:id="rId2" imgW="6277123" imgH="5476924" progId="Visio.Drawing.11">
                  <p:embed/>
                  <p:pic>
                    <p:nvPicPr>
                      <p:cNvPr id="5" name="Object 12">
                        <a:extLst>
                          <a:ext uri="{FF2B5EF4-FFF2-40B4-BE49-F238E27FC236}">
                            <a16:creationId xmlns:a16="http://schemas.microsoft.com/office/drawing/2014/main" id="{B4396060-A68B-4CA0-B316-A02117AB1F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1513" y="1606867"/>
                        <a:ext cx="5402262" cy="487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B75B163-C0BC-4FC5-9128-67F648E12F98}"/>
              </a:ext>
            </a:extLst>
          </p:cNvPr>
          <p:cNvSpPr txBox="1"/>
          <p:nvPr/>
        </p:nvSpPr>
        <p:spPr>
          <a:xfrm>
            <a:off x="2802770" y="6224879"/>
            <a:ext cx="3703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008000"/>
                </a:solidFill>
                <a:latin typeface="+mn-ea"/>
              </a:rPr>
              <a:t>( ) , ;  .    + - * /    = # </a:t>
            </a:r>
            <a:endParaRPr lang="zh-CN" altLang="en-US" sz="2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FAC91F-227C-49F2-905F-3C39981DF261}"/>
              </a:ext>
            </a:extLst>
          </p:cNvPr>
          <p:cNvSpPr txBox="1"/>
          <p:nvPr/>
        </p:nvSpPr>
        <p:spPr>
          <a:xfrm>
            <a:off x="8343080" y="2067619"/>
            <a:ext cx="2082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66FF"/>
                </a:solidFill>
                <a:latin typeface="+mn-ea"/>
              </a:rPr>
              <a:t>13+1=14</a:t>
            </a:r>
            <a:endParaRPr lang="zh-CN" altLang="en-US" sz="2400" b="1" dirty="0">
              <a:solidFill>
                <a:srgbClr val="0066FF"/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395CB5-D282-41F0-A494-9724AA6F88DA}"/>
              </a:ext>
            </a:extLst>
          </p:cNvPr>
          <p:cNvSpPr txBox="1"/>
          <p:nvPr/>
        </p:nvSpPr>
        <p:spPr>
          <a:xfrm>
            <a:off x="8343080" y="6023589"/>
            <a:ext cx="244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66FF"/>
                </a:solidFill>
                <a:latin typeface="+mn-ea"/>
              </a:rPr>
              <a:t>5+4+2=11</a:t>
            </a:r>
            <a:endParaRPr lang="zh-CN" altLang="en-US" sz="2400" b="1" dirty="0">
              <a:solidFill>
                <a:srgbClr val="0066FF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DF9F42-53AC-43BB-B523-0A88BF34F66B}"/>
              </a:ext>
            </a:extLst>
          </p:cNvPr>
          <p:cNvSpPr txBox="1"/>
          <p:nvPr/>
        </p:nvSpPr>
        <p:spPr>
          <a:xfrm>
            <a:off x="487822" y="2816199"/>
            <a:ext cx="2456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PL/0</a:t>
            </a:r>
            <a:r>
              <a:rPr lang="zh-CN" altLang="en-US" sz="2800" dirty="0">
                <a:solidFill>
                  <a:srgbClr val="C00000"/>
                </a:solidFill>
              </a:rPr>
              <a:t>词法分析</a:t>
            </a:r>
            <a:r>
              <a:rPr lang="en-US" altLang="zh-CN" sz="2800" dirty="0">
                <a:solidFill>
                  <a:srgbClr val="C00000"/>
                </a:solidFill>
              </a:rPr>
              <a:t>:</a:t>
            </a:r>
          </a:p>
          <a:p>
            <a:r>
              <a:rPr lang="zh-CN" altLang="en-US" sz="2800" dirty="0">
                <a:solidFill>
                  <a:srgbClr val="C00000"/>
                </a:solidFill>
              </a:rPr>
              <a:t>状态转换图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3A0590-574A-4C78-ABF2-F0FB790BAA0F}"/>
              </a:ext>
            </a:extLst>
          </p:cNvPr>
          <p:cNvSpPr txBox="1"/>
          <p:nvPr/>
        </p:nvSpPr>
        <p:spPr>
          <a:xfrm>
            <a:off x="7852039" y="201688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D9149C"/>
                </a:solidFill>
              </a:rPr>
              <a:t>*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58B4BF-9AB7-49FA-9DFE-9DAC39D92D98}"/>
              </a:ext>
            </a:extLst>
          </p:cNvPr>
          <p:cNvSpPr txBox="1"/>
          <p:nvPr/>
        </p:nvSpPr>
        <p:spPr>
          <a:xfrm>
            <a:off x="7397897" y="28119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D9149C"/>
                </a:solidFill>
              </a:rPr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57FCE9B-4827-43E7-B2EA-EDEE5724378A}"/>
                  </a:ext>
                </a:extLst>
              </p14:cNvPr>
              <p14:cNvContentPartPr/>
              <p14:nvPr/>
            </p14:nvContentPartPr>
            <p14:xfrm>
              <a:off x="7313593" y="4556275"/>
              <a:ext cx="82440" cy="1216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57FCE9B-4827-43E7-B2EA-EDEE572437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4593" y="4547635"/>
                <a:ext cx="1000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807A5029-7F48-477F-82A1-76382A144F8C}"/>
                  </a:ext>
                </a:extLst>
              </p14:cNvPr>
              <p14:cNvContentPartPr/>
              <p14:nvPr/>
            </p14:nvContentPartPr>
            <p14:xfrm>
              <a:off x="7277593" y="5617915"/>
              <a:ext cx="90720" cy="1252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807A5029-7F48-477F-82A1-76382A144F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68593" y="5608915"/>
                <a:ext cx="108360" cy="1429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619F3A8-B099-4EFB-A852-AE56F8FA1E62}"/>
              </a:ext>
            </a:extLst>
          </p:cNvPr>
          <p:cNvSpPr txBox="1"/>
          <p:nvPr/>
        </p:nvSpPr>
        <p:spPr>
          <a:xfrm>
            <a:off x="7250801" y="441919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D9149C"/>
                </a:solidFill>
              </a:rPr>
              <a:t>*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B65744-35F9-4770-B8B9-E86E8500C3E1}"/>
              </a:ext>
            </a:extLst>
          </p:cNvPr>
          <p:cNvSpPr txBox="1"/>
          <p:nvPr/>
        </p:nvSpPr>
        <p:spPr>
          <a:xfrm>
            <a:off x="7209581" y="543324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D9149C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6096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5F1C1-EB50-4D6F-BB67-E0517F5F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D84E45-F80D-4338-994A-26875B4EFE3D}"/>
              </a:ext>
            </a:extLst>
          </p:cNvPr>
          <p:cNvSpPr txBox="1"/>
          <p:nvPr/>
        </p:nvSpPr>
        <p:spPr>
          <a:xfrm>
            <a:off x="479496" y="838963"/>
            <a:ext cx="542375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{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j, k;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while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 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||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10 ||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13 ||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9) {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}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'a'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&amp;&amp;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'z'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k = 0;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(k &lt; </a:t>
            </a:r>
            <a:r>
              <a:rPr lang="en-US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a[k] =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k++;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}</a:t>
            </a:r>
          </a:p>
          <a:p>
            <a:r>
              <a:rPr lang="en-US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pl-PL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 </a:t>
            </a:r>
            <a:r>
              <a:rPr lang="pl-PL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pl-PL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(ch &gt;= </a:t>
            </a:r>
            <a:r>
              <a:rPr lang="pl-PL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'a'</a:t>
            </a:r>
            <a:r>
              <a:rPr lang="pl-PL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&amp;&amp; ch &lt;= </a:t>
            </a:r>
            <a:r>
              <a:rPr lang="pl-PL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'z'</a:t>
            </a:r>
            <a:r>
              <a:rPr lang="pl-PL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|| ch &gt;= </a:t>
            </a:r>
            <a:r>
              <a:rPr lang="pl-PL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'0'</a:t>
            </a:r>
            <a:r>
              <a:rPr lang="pl-PL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&amp;&amp; ch &lt;= </a:t>
            </a:r>
            <a:r>
              <a:rPr lang="pl-PL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'9’</a:t>
            </a:r>
            <a:r>
              <a:rPr lang="pl-PL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a[k] = 0;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在字符数组后补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0</a:t>
            </a:r>
            <a:endParaRPr lang="zh-CN" altLang="en-US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strcpy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(id, a);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pl-PL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 = 0; j = </a:t>
            </a:r>
            <a:r>
              <a:rPr lang="pl-PL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norw</a:t>
            </a:r>
            <a:r>
              <a:rPr lang="pl-PL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- 1;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do</a:t>
            </a:r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搜索当前符号是否为保留字 *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k =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j) / 2;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strcmp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(id, word[k]) &lt;= 0) j = k - 1;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strcmp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(id, word[k]) &gt;= 0)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k + 1;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}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&lt;= j);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- 1 &gt; j)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[k];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此处，识别出</a:t>
            </a:r>
            <a:r>
              <a:rPr lang="en-US" altLang="zh-CN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13</a:t>
            </a:r>
            <a:r>
              <a:rPr lang="zh-CN" altLang="en-US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个保留字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>
                <a:solidFill>
                  <a:srgbClr val="2F4F4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ident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识别出普通的</a:t>
            </a:r>
            <a:r>
              <a:rPr lang="zh-CN" altLang="en-US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标识符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'0'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&amp;&amp;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'9’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  <a:endParaRPr lang="zh-CN" altLang="en-US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k = 0;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num = 0;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>
                <a:solidFill>
                  <a:srgbClr val="2F4F4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number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r>
              <a:rPr lang="pt-BR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num = 10 * num + ch - </a:t>
            </a:r>
            <a:r>
              <a:rPr lang="pt-BR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'0’</a:t>
            </a:r>
            <a:r>
              <a:rPr lang="pt-BR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k++;</a:t>
            </a:r>
          </a:p>
          <a:p>
            <a:r>
              <a:rPr lang="en-US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}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&gt;=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'0'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&amp;&amp;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'9'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获取</a:t>
            </a:r>
            <a:r>
              <a:rPr lang="zh-CN" altLang="en-US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数字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的值 *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B9A991-7E6A-428E-98CE-633B071A3AAE}"/>
              </a:ext>
            </a:extLst>
          </p:cNvPr>
          <p:cNvSpPr txBox="1"/>
          <p:nvPr/>
        </p:nvSpPr>
        <p:spPr>
          <a:xfrm>
            <a:off x="6493061" y="897846"/>
            <a:ext cx="471466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k--;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(k &gt;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nmax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{error(30);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}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':'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'='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>
                <a:solidFill>
                  <a:srgbClr val="2F4F4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becomes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赋值运算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符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:=</a:t>
            </a:r>
            <a:endParaRPr lang="zh-CN" altLang="en-US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}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else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2F4F4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nul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'&lt;'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'='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2F4F4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leq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识别 </a:t>
            </a:r>
            <a:r>
              <a:rPr lang="en-US" altLang="zh-CN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&lt;=</a:t>
            </a:r>
            <a:endParaRPr lang="zh-CN" altLang="en-US" sz="12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}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2F4F4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lss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}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识别 </a:t>
            </a:r>
            <a:r>
              <a:rPr lang="en-US" altLang="zh-CN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endParaRPr lang="zh-CN" altLang="en-US" sz="12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'&gt;'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'='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2F4F4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geq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识别 </a:t>
            </a:r>
            <a:r>
              <a:rPr lang="en-US" altLang="zh-CN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&gt;=</a:t>
            </a:r>
            <a:endParaRPr lang="zh-CN" altLang="en-US" sz="12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}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2F4F4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gtr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}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识别 </a:t>
            </a:r>
            <a:r>
              <a:rPr lang="en-US" altLang="zh-CN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</a:t>
            </a:r>
            <a:endParaRPr lang="zh-CN" altLang="en-US" sz="1200" b="1" dirty="0">
              <a:solidFill>
                <a:srgbClr val="FF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/*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识别</a:t>
            </a:r>
            <a:r>
              <a:rPr lang="zh-CN" altLang="en-US" sz="1200" b="1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单字符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符号 *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endParaRPr lang="zh-CN" altLang="en-US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!= </a:t>
            </a:r>
            <a:r>
              <a:rPr lang="en-US" altLang="zh-CN" sz="1200" dirty="0">
                <a:solidFill>
                  <a:srgbClr val="2F4F4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period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 </a:t>
            </a:r>
            <a:r>
              <a:rPr lang="en-US" altLang="zh-CN" sz="1200" dirty="0" err="1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getchdo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return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0;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A16BDB-CA24-4F1F-93BC-9E5ECC449CFE}"/>
              </a:ext>
            </a:extLst>
          </p:cNvPr>
          <p:cNvSpPr txBox="1"/>
          <p:nvPr/>
        </p:nvSpPr>
        <p:spPr>
          <a:xfrm>
            <a:off x="6659815" y="6257901"/>
            <a:ext cx="392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PL/0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编译器的词法分析程序</a:t>
            </a:r>
          </a:p>
        </p:txBody>
      </p:sp>
    </p:spTree>
    <p:extLst>
      <p:ext uri="{BB962C8B-B14F-4D97-AF65-F5344CB8AC3E}">
        <p14:creationId xmlns:p14="http://schemas.microsoft.com/office/powerpoint/2010/main" val="340317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3.2</a:t>
            </a:r>
            <a:r>
              <a:rPr lang="zh-CN" altLang="en-US" b="1" u="sng" dirty="0">
                <a:solidFill>
                  <a:srgbClr val="C00000"/>
                </a:solidFill>
              </a:rPr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正规文法和有穷自动机间的转换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</p:spTree>
    <p:extLst>
      <p:ext uri="{BB962C8B-B14F-4D97-AF65-F5344CB8AC3E}">
        <p14:creationId xmlns:p14="http://schemas.microsoft.com/office/powerpoint/2010/main" val="417165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58415" cy="307129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latin typeface="+mn-ea"/>
                <a:ea typeface="+mn-ea"/>
              </a:rPr>
              <a:t>基于生成观点、计算观点和识别观点，分别形成了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正规文法</a:t>
            </a:r>
            <a:r>
              <a:rPr lang="zh-CN" altLang="en-US" sz="2800" dirty="0">
                <a:latin typeface="+mn-ea"/>
                <a:ea typeface="+mn-ea"/>
              </a:rPr>
              <a:t>、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正规式</a:t>
            </a:r>
            <a:r>
              <a:rPr lang="zh-CN" altLang="en-US" sz="2800" dirty="0">
                <a:latin typeface="+mn-ea"/>
                <a:ea typeface="+mn-ea"/>
              </a:rPr>
              <a:t>和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有穷自动机</a:t>
            </a:r>
            <a:r>
              <a:rPr lang="en-US" altLang="zh-CN" sz="2800" dirty="0">
                <a:latin typeface="+mn-ea"/>
                <a:ea typeface="+mn-ea"/>
              </a:rPr>
              <a:t>3</a:t>
            </a:r>
            <a:r>
              <a:rPr lang="zh-CN" altLang="en-US" sz="2800" dirty="0">
                <a:latin typeface="+mn-ea"/>
                <a:ea typeface="+mn-ea"/>
              </a:rPr>
              <a:t>种用于描述词法的工具。</a:t>
            </a:r>
            <a:endParaRPr lang="en-US" altLang="zh-CN" sz="2800" dirty="0"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正规文法</a:t>
            </a:r>
            <a:r>
              <a:rPr lang="zh-CN" altLang="en-US" sz="2800" dirty="0">
                <a:latin typeface="+mn-ea"/>
                <a:ea typeface="+mn-ea"/>
              </a:rPr>
              <a:t>：设文法</a:t>
            </a:r>
            <a:r>
              <a:rPr lang="en-US" altLang="zh-CN" sz="2800" dirty="0">
                <a:latin typeface="+mn-ea"/>
                <a:ea typeface="+mn-ea"/>
              </a:rPr>
              <a:t>G</a:t>
            </a:r>
            <a:r>
              <a:rPr lang="zh-CN" altLang="en-US" sz="2800" dirty="0">
                <a:latin typeface="+mn-ea"/>
                <a:ea typeface="+mn-ea"/>
              </a:rPr>
              <a:t>＝（</a:t>
            </a:r>
            <a:r>
              <a:rPr lang="en-US" altLang="zh-CN" sz="2800" dirty="0">
                <a:latin typeface="+mn-ea"/>
                <a:ea typeface="+mn-ea"/>
              </a:rPr>
              <a:t>V</a:t>
            </a:r>
            <a:r>
              <a:rPr lang="en-US" altLang="zh-CN" sz="2800" baseline="-25000" dirty="0">
                <a:latin typeface="+mn-ea"/>
                <a:ea typeface="+mn-ea"/>
              </a:rPr>
              <a:t>N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V</a:t>
            </a:r>
            <a:r>
              <a:rPr lang="en-US" altLang="zh-CN" sz="2800" baseline="-25000" dirty="0">
                <a:latin typeface="+mn-ea"/>
                <a:ea typeface="+mn-ea"/>
              </a:rPr>
              <a:t>T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P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S</a:t>
            </a:r>
            <a:r>
              <a:rPr lang="zh-CN" altLang="en-US" sz="2800" dirty="0">
                <a:latin typeface="+mn-ea"/>
                <a:ea typeface="+mn-ea"/>
              </a:rPr>
              <a:t>），如果任意</a:t>
            </a:r>
            <a:r>
              <a:rPr lang="en-US" altLang="zh-CN" sz="2800" dirty="0">
                <a:latin typeface="+mn-ea"/>
                <a:ea typeface="+mn-ea"/>
              </a:rPr>
              <a:t>A→β∈ P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A∈ V</a:t>
            </a:r>
            <a:r>
              <a:rPr lang="en-US" altLang="zh-CN" sz="2800" baseline="-25000" dirty="0">
                <a:latin typeface="+mn-ea"/>
                <a:ea typeface="+mn-ea"/>
              </a:rPr>
              <a:t>N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，且</a:t>
            </a:r>
            <a:r>
              <a:rPr lang="en-US" altLang="zh-CN" sz="2800" dirty="0">
                <a:latin typeface="+mn-ea"/>
                <a:ea typeface="+mn-ea"/>
              </a:rPr>
              <a:t>β</a:t>
            </a:r>
            <a:r>
              <a:rPr lang="zh-CN" altLang="en-US" sz="2800" dirty="0">
                <a:latin typeface="+mn-ea"/>
                <a:ea typeface="+mn-ea"/>
              </a:rPr>
              <a:t>只能是</a:t>
            </a:r>
            <a:r>
              <a:rPr lang="en-US" altLang="zh-CN" sz="2800" dirty="0" err="1">
                <a:latin typeface="+mn-ea"/>
                <a:ea typeface="+mn-ea"/>
              </a:rPr>
              <a:t>aB</a:t>
            </a:r>
            <a:r>
              <a:rPr lang="zh-CN" altLang="en-US" sz="2800" dirty="0">
                <a:latin typeface="+mn-ea"/>
                <a:ea typeface="+mn-ea"/>
              </a:rPr>
              <a:t>或</a:t>
            </a:r>
            <a:r>
              <a:rPr lang="en-US" altLang="zh-CN" sz="2800" dirty="0">
                <a:latin typeface="+mn-ea"/>
                <a:ea typeface="+mn-ea"/>
              </a:rPr>
              <a:t>a</a:t>
            </a:r>
            <a:r>
              <a:rPr lang="zh-CN" altLang="en-US" sz="2800" dirty="0">
                <a:latin typeface="+mn-ea"/>
                <a:ea typeface="+mn-ea"/>
              </a:rPr>
              <a:t>或</a:t>
            </a:r>
            <a:r>
              <a:rPr lang="en-US" altLang="zh-CN" sz="2800" dirty="0">
                <a:latin typeface="+mn-ea"/>
                <a:ea typeface="+mn-ea"/>
                <a:cs typeface="Times New Roman" panose="02020603050405020304" pitchFamily="18" charset="0"/>
              </a:rPr>
              <a:t>Ɛ,</a:t>
            </a:r>
            <a:r>
              <a:rPr lang="zh-CN" altLang="en-US" sz="28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+mn-ea"/>
                <a:ea typeface="+mn-ea"/>
              </a:rPr>
              <a:t>则称文法</a:t>
            </a:r>
            <a:r>
              <a:rPr lang="en-US" altLang="zh-CN" sz="2800" dirty="0">
                <a:latin typeface="+mn-ea"/>
                <a:ea typeface="+mn-ea"/>
              </a:rPr>
              <a:t>G</a:t>
            </a:r>
            <a:r>
              <a:rPr lang="zh-CN" altLang="en-US" sz="2800" dirty="0">
                <a:latin typeface="+mn-ea"/>
                <a:ea typeface="+mn-ea"/>
              </a:rPr>
              <a:t>属于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右线性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型文法</a:t>
            </a:r>
            <a:r>
              <a:rPr lang="zh-CN" altLang="en-US" sz="2800" dirty="0">
                <a:latin typeface="+mn-ea"/>
                <a:ea typeface="+mn-ea"/>
              </a:rPr>
              <a:t>。</a:t>
            </a:r>
            <a:endParaRPr lang="en-US" altLang="zh-CN" sz="2800" dirty="0">
              <a:latin typeface="+mn-ea"/>
              <a:ea typeface="+mn-ea"/>
            </a:endParaRPr>
          </a:p>
          <a:p>
            <a:r>
              <a:rPr lang="en-US" altLang="zh-CN" sz="2800" dirty="0">
                <a:latin typeface="+mn-ea"/>
                <a:ea typeface="+mn-ea"/>
              </a:rPr>
              <a:t>[</a:t>
            </a:r>
            <a:r>
              <a:rPr lang="zh-CN" altLang="en-US" sz="2800" dirty="0">
                <a:latin typeface="+mn-ea"/>
                <a:ea typeface="+mn-ea"/>
              </a:rPr>
              <a:t>例</a:t>
            </a:r>
            <a:r>
              <a:rPr lang="en-US" altLang="zh-CN" sz="2800" dirty="0">
                <a:latin typeface="+mn-ea"/>
                <a:ea typeface="+mn-ea"/>
              </a:rPr>
              <a:t>] </a:t>
            </a:r>
            <a:r>
              <a:rPr lang="zh-CN" altLang="en-US" sz="2800" dirty="0">
                <a:latin typeface="+mn-ea"/>
                <a:ea typeface="+mn-ea"/>
              </a:rPr>
              <a:t>标识符的正规文法：</a:t>
            </a:r>
            <a:endParaRPr lang="en-US" altLang="zh-CN" sz="2800" dirty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800" dirty="0">
              <a:latin typeface="+mn-ea"/>
              <a:ea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Rectangle 1052">
            <a:extLst>
              <a:ext uri="{FF2B5EF4-FFF2-40B4-BE49-F238E27FC236}">
                <a16:creationId xmlns:a16="http://schemas.microsoft.com/office/drawing/2014/main" id="{B619A8EF-AA76-4742-94DD-D09EAB352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896" y="4014061"/>
            <a:ext cx="10197884" cy="2362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/>
          <a:p>
            <a:pPr eaLnBrk="1" hangingPunct="1"/>
            <a:endParaRPr lang="en-CA" altLang="zh-CN" sz="2400" dirty="0">
              <a:latin typeface="+mn-ea"/>
            </a:endParaRPr>
          </a:p>
        </p:txBody>
      </p:sp>
      <p:grpSp>
        <p:nvGrpSpPr>
          <p:cNvPr id="6" name="Group 1051">
            <a:extLst>
              <a:ext uri="{FF2B5EF4-FFF2-40B4-BE49-F238E27FC236}">
                <a16:creationId xmlns:a16="http://schemas.microsoft.com/office/drawing/2014/main" id="{14334A60-4CED-476F-A4D4-AAFE5B46F038}"/>
              </a:ext>
            </a:extLst>
          </p:cNvPr>
          <p:cNvGrpSpPr>
            <a:grpSpLocks/>
          </p:cNvGrpSpPr>
          <p:nvPr/>
        </p:nvGrpSpPr>
        <p:grpSpPr bwMode="auto">
          <a:xfrm>
            <a:off x="3611105" y="4242661"/>
            <a:ext cx="4015353" cy="1295400"/>
            <a:chOff x="-2" y="-2"/>
            <a:chExt cx="1998" cy="580"/>
          </a:xfrm>
        </p:grpSpPr>
        <p:grpSp>
          <p:nvGrpSpPr>
            <p:cNvPr id="7" name="Group 1049">
              <a:extLst>
                <a:ext uri="{FF2B5EF4-FFF2-40B4-BE49-F238E27FC236}">
                  <a16:creationId xmlns:a16="http://schemas.microsoft.com/office/drawing/2014/main" id="{2A2180E9-30E1-4057-8BD0-9B7A99050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994" cy="576"/>
              <a:chOff x="0" y="0"/>
              <a:chExt cx="1994" cy="576"/>
            </a:xfrm>
          </p:grpSpPr>
          <p:sp>
            <p:nvSpPr>
              <p:cNvPr id="9" name="Rectangle 1047">
                <a:extLst>
                  <a:ext uri="{FF2B5EF4-FFF2-40B4-BE49-F238E27FC236}">
                    <a16:creationId xmlns:a16="http://schemas.microsoft.com/office/drawing/2014/main" id="{D61DB6A6-6815-43E4-8F73-A1481A704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" y="0"/>
                <a:ext cx="1908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just" eaLnBrk="1" hangingPunct="1"/>
                <a:r>
                  <a:rPr lang="en-US" altLang="zh-CN" sz="2400" dirty="0">
                    <a:latin typeface="+mn-ea"/>
                  </a:rPr>
                  <a:t>G[T]</a:t>
                </a:r>
                <a:r>
                  <a:rPr lang="zh-CN" altLang="en-US" sz="2400" dirty="0">
                    <a:latin typeface="+mn-ea"/>
                  </a:rPr>
                  <a:t>：</a:t>
                </a:r>
              </a:p>
              <a:p>
                <a:pPr algn="just"/>
                <a:r>
                  <a:rPr lang="en-US" altLang="zh-CN" sz="2400" dirty="0">
                    <a:latin typeface="+mn-ea"/>
                  </a:rPr>
                  <a:t>T→ </a:t>
                </a:r>
                <a:r>
                  <a:rPr lang="en-US" altLang="zh-CN" sz="2400" dirty="0" err="1">
                    <a:latin typeface="+mn-ea"/>
                  </a:rPr>
                  <a:t>c︱c</a:t>
                </a:r>
                <a:r>
                  <a:rPr lang="en-US" altLang="zh-CN" sz="2400" dirty="0">
                    <a:latin typeface="+mn-ea"/>
                  </a:rPr>
                  <a:t> S</a:t>
                </a:r>
              </a:p>
              <a:p>
                <a:pPr algn="just"/>
                <a:r>
                  <a:rPr lang="en-US" altLang="zh-CN" sz="2400" dirty="0">
                    <a:latin typeface="+mn-ea"/>
                  </a:rPr>
                  <a:t>S→ </a:t>
                </a:r>
                <a:r>
                  <a:rPr lang="en-US" altLang="zh-CN" sz="2400" dirty="0" err="1">
                    <a:latin typeface="+mn-ea"/>
                  </a:rPr>
                  <a:t>c︱d</a:t>
                </a:r>
                <a:r>
                  <a:rPr lang="en-US" altLang="zh-CN" sz="2400" dirty="0">
                    <a:latin typeface="+mn-ea"/>
                  </a:rPr>
                  <a:t> ︱</a:t>
                </a:r>
                <a:r>
                  <a:rPr lang="en-US" altLang="zh-CN" sz="2400" dirty="0" err="1">
                    <a:latin typeface="+mn-ea"/>
                  </a:rPr>
                  <a:t>cS︱dS</a:t>
                </a:r>
                <a:endParaRPr lang="en-US" altLang="zh-CN" sz="2400" dirty="0">
                  <a:latin typeface="+mn-ea"/>
                </a:endParaRPr>
              </a:p>
            </p:txBody>
          </p:sp>
          <p:sp>
            <p:nvSpPr>
              <p:cNvPr id="10" name="Rectangle 1048">
                <a:extLst>
                  <a:ext uri="{FF2B5EF4-FFF2-40B4-BE49-F238E27FC236}">
                    <a16:creationId xmlns:a16="http://schemas.microsoft.com/office/drawing/2014/main" id="{C56BA6FE-D5E5-4816-B75E-11B7169BBF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94" cy="576"/>
              </a:xfrm>
              <a:prstGeom prst="rect">
                <a:avLst/>
              </a:prstGeom>
              <a:noFill/>
              <a:ln w="7">
                <a:noFill/>
                <a:miter lim="800000"/>
                <a:headEnd/>
                <a:tailEnd/>
              </a:ln>
            </p:spPr>
            <p:txBody>
              <a:bodyPr wrap="none"/>
              <a:lstStyle/>
              <a:p>
                <a:pPr eaLnBrk="1" hangingPunct="1"/>
                <a:endParaRPr lang="en-CA" altLang="zh-CN" sz="2400">
                  <a:latin typeface="+mn-ea"/>
                </a:endParaRPr>
              </a:p>
            </p:txBody>
          </p:sp>
        </p:grpSp>
        <p:sp>
          <p:nvSpPr>
            <p:cNvPr id="8" name="Rectangle 1050">
              <a:extLst>
                <a:ext uri="{FF2B5EF4-FFF2-40B4-BE49-F238E27FC236}">
                  <a16:creationId xmlns:a16="http://schemas.microsoft.com/office/drawing/2014/main" id="{FA1F7B0A-8EE2-42EF-A6FA-DF96FE401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" y="-2"/>
              <a:ext cx="1998" cy="58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eaLnBrk="1" hangingPunct="1"/>
              <a:endParaRPr lang="en-CA" altLang="zh-CN" sz="2400">
                <a:latin typeface="+mn-ea"/>
              </a:endParaRPr>
            </a:p>
          </p:txBody>
        </p:sp>
      </p:grpSp>
      <p:sp>
        <p:nvSpPr>
          <p:cNvPr id="11" name="Text Box 1053">
            <a:extLst>
              <a:ext uri="{FF2B5EF4-FFF2-40B4-BE49-F238E27FC236}">
                <a16:creationId xmlns:a16="http://schemas.microsoft.com/office/drawing/2014/main" id="{731A65E1-8761-4BB2-A3A7-F86463423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458" y="5538061"/>
            <a:ext cx="6629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altLang="zh-CN" sz="2400">
              <a:latin typeface="+mn-ea"/>
            </a:endParaRPr>
          </a:p>
        </p:txBody>
      </p:sp>
      <p:sp>
        <p:nvSpPr>
          <p:cNvPr id="12" name="Text Box 1054">
            <a:extLst>
              <a:ext uri="{FF2B5EF4-FFF2-40B4-BE49-F238E27FC236}">
                <a16:creationId xmlns:a16="http://schemas.microsoft.com/office/drawing/2014/main" id="{A4F94426-BBE0-4AED-9F7C-E2F1D2457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944" y="5768893"/>
            <a:ext cx="74133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T </a:t>
            </a:r>
            <a:r>
              <a:rPr lang="zh-CN" altLang="en-US" sz="2400" dirty="0">
                <a:latin typeface="+mn-ea"/>
              </a:rPr>
              <a:t>：标识符 </a:t>
            </a:r>
            <a:r>
              <a:rPr lang="en-US" altLang="zh-CN" sz="2400" dirty="0">
                <a:latin typeface="+mn-ea"/>
              </a:rPr>
              <a:t>S</a:t>
            </a:r>
            <a:r>
              <a:rPr lang="zh-CN" altLang="en-US" sz="2400" dirty="0">
                <a:latin typeface="+mn-ea"/>
              </a:rPr>
              <a:t>：字母数字串 </a:t>
            </a:r>
            <a:r>
              <a:rPr lang="en-US" altLang="zh-CN" sz="2400" dirty="0">
                <a:latin typeface="+mn-ea"/>
              </a:rPr>
              <a:t>c</a:t>
            </a:r>
            <a:r>
              <a:rPr lang="zh-CN" altLang="en-US" sz="2400" dirty="0">
                <a:latin typeface="+mn-ea"/>
              </a:rPr>
              <a:t>：字母 </a:t>
            </a:r>
            <a:r>
              <a:rPr lang="en-US" altLang="zh-CN" sz="2400" dirty="0">
                <a:latin typeface="+mn-ea"/>
              </a:rPr>
              <a:t>d: </a:t>
            </a:r>
            <a:r>
              <a:rPr lang="zh-CN" altLang="en-US" sz="2400" dirty="0">
                <a:latin typeface="+mn-ea"/>
              </a:rPr>
              <a:t>数字</a:t>
            </a:r>
          </a:p>
        </p:txBody>
      </p:sp>
    </p:spTree>
    <p:extLst>
      <p:ext uri="{BB962C8B-B14F-4D97-AF65-F5344CB8AC3E}">
        <p14:creationId xmlns:p14="http://schemas.microsoft.com/office/powerpoint/2010/main" val="160842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E6906-CF17-4F64-BA1F-7FFEBD6A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EF50D4-A80B-48E1-B2DB-8FADB7B628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275392" cy="563702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3200" dirty="0">
                    <a:latin typeface="+mn-ea"/>
                    <a:ea typeface="+mn-ea"/>
                  </a:rPr>
                  <a:t>正规式</a:t>
                </a:r>
                <a:r>
                  <a:rPr lang="en-US" altLang="zh-CN" sz="3200" dirty="0">
                    <a:latin typeface="+mn-ea"/>
                    <a:ea typeface="+mn-ea"/>
                  </a:rPr>
                  <a:t>(</a:t>
                </a:r>
                <a:r>
                  <a:rPr lang="zh-CN" altLang="en-US" sz="3200" dirty="0">
                    <a:latin typeface="+mn-ea"/>
                    <a:ea typeface="+mn-ea"/>
                  </a:rPr>
                  <a:t>正则表达式</a:t>
                </a:r>
                <a:r>
                  <a:rPr lang="en-US" altLang="zh-CN" sz="3200" dirty="0">
                    <a:latin typeface="+mn-ea"/>
                    <a:ea typeface="+mn-ea"/>
                  </a:rPr>
                  <a:t>),</a:t>
                </a:r>
                <a:r>
                  <a:rPr lang="zh-CN" altLang="en-US" sz="3200" dirty="0">
                    <a:latin typeface="+mn-ea"/>
                    <a:ea typeface="+mn-ea"/>
                  </a:rPr>
                  <a:t>及其表达的语言</a:t>
                </a:r>
                <a:r>
                  <a:rPr lang="en-US" altLang="zh-CN" sz="3200" dirty="0">
                    <a:latin typeface="+mn-ea"/>
                    <a:ea typeface="+mn-ea"/>
                  </a:rPr>
                  <a:t>(</a:t>
                </a:r>
                <a:r>
                  <a:rPr lang="zh-CN" altLang="en-US" sz="3200" dirty="0">
                    <a:latin typeface="+mn-ea"/>
                    <a:ea typeface="+mn-ea"/>
                  </a:rPr>
                  <a:t>正规集</a:t>
                </a:r>
                <a:r>
                  <a:rPr lang="en-US" altLang="zh-CN" sz="3200" dirty="0">
                    <a:latin typeface="+mn-ea"/>
                    <a:ea typeface="+mn-ea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对给定的字母表</a:t>
                </a:r>
                <a:r>
                  <a:rPr lang="en-US" altLang="zh-CN" sz="2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∑</a:t>
                </a:r>
                <a:endParaRPr lang="en-US" altLang="zh-CN" sz="2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6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zh-CN" altLang="en-US" sz="26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+mn-ea"/>
                      </a:rPr>
                      <m:t>𝜀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6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+mn-ea"/>
                      </a:rPr>
                      <m:t>𝜙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都是正规式，其正规集分别是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{ε}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6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+mn-ea"/>
                      </a:rPr>
                      <m:t>𝜙</m:t>
                    </m:r>
                  </m:oMath>
                </a14:m>
                <a:endParaRPr lang="en-US" altLang="zh-CN" sz="2600" i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∀</m:t>
                    </m:r>
                    <m:r>
                      <a:rPr lang="en-US" altLang="zh-CN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𝑎</m:t>
                    </m:r>
                    <m:r>
                      <a:rPr lang="en-US" altLang="zh-CN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∈</m:t>
                    </m:r>
                    <m:r>
                      <m:rPr>
                        <m:nor/>
                      </m:rPr>
                      <a:rPr lang="zh-CN" altLang="en-US" sz="26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∑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en-US" altLang="zh-CN" sz="2600" dirty="0">
                    <a:solidFill>
                      <a:schemeClr val="tx1"/>
                    </a:solidFill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∑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上的正规式，其正规集为</a:t>
                </a:r>
                <a:r>
                  <a:rPr lang="zh-CN" altLang="en-US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{a}</a:t>
                </a:r>
              </a:p>
              <a:p>
                <a:pPr lvl="1"/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如果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r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s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都是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∑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上的正规式，则（</a:t>
                </a:r>
                <a:r>
                  <a:rPr lang="zh-CN" altLang="en-US" sz="2600" dirty="0">
                    <a:latin typeface="+mn-ea"/>
                    <a:ea typeface="+mn-ea"/>
                  </a:rPr>
                  <a:t>算符优先级由高到低 ：*，</a:t>
                </a:r>
                <a:r>
                  <a:rPr lang="en-US" altLang="zh-CN" sz="2600" dirty="0">
                    <a:latin typeface="+mn-ea"/>
                    <a:ea typeface="+mn-ea"/>
                  </a:rPr>
                  <a:t>·</a:t>
                </a:r>
                <a:r>
                  <a:rPr lang="zh-CN" altLang="en-US" sz="2600" dirty="0">
                    <a:latin typeface="+mn-ea"/>
                    <a:ea typeface="+mn-ea"/>
                  </a:rPr>
                  <a:t>，</a:t>
                </a:r>
                <a:r>
                  <a:rPr lang="en-US" altLang="zh-CN" sz="2600" dirty="0">
                    <a:latin typeface="+mn-ea"/>
                    <a:ea typeface="+mn-ea"/>
                  </a:rPr>
                  <a:t>|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）</a:t>
                </a:r>
                <a:endParaRPr lang="en-US" altLang="zh-CN" sz="2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2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(r)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是正规式，它表示的正规集为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L(r)</a:t>
                </a:r>
              </a:p>
              <a:p>
                <a:pPr lvl="2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en-US" altLang="zh-CN" sz="2600" i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 err="1">
                    <a:solidFill>
                      <a:srgbClr val="0066FF"/>
                    </a:solidFill>
                    <a:latin typeface="+mn-ea"/>
                    <a:ea typeface="+mn-ea"/>
                  </a:rPr>
                  <a:t>r︱s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是正规式，它表示的正规集为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L(r)∪L(</a:t>
                </a:r>
                <a:r>
                  <a:rPr lang="en-US" altLang="zh-CN" sz="2600" i="1" dirty="0">
                    <a:solidFill>
                      <a:srgbClr val="0066FF"/>
                    </a:solidFill>
                    <a:latin typeface="+mn-ea"/>
                    <a:ea typeface="+mn-ea"/>
                  </a:rPr>
                  <a:t>s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)</a:t>
                </a:r>
                <a:endParaRPr lang="en-US" altLang="zh-CN" sz="2600" baseline="-30000" dirty="0">
                  <a:solidFill>
                    <a:srgbClr val="0066FF"/>
                  </a:solidFill>
                  <a:latin typeface="+mn-ea"/>
                  <a:ea typeface="+mn-ea"/>
                </a:endParaRPr>
              </a:p>
              <a:p>
                <a:pPr lvl="2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en-US" altLang="zh-CN" sz="2600" i="1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 err="1">
                    <a:solidFill>
                      <a:srgbClr val="0066FF"/>
                    </a:solidFill>
                    <a:latin typeface="+mn-ea"/>
                    <a:ea typeface="+mn-ea"/>
                  </a:rPr>
                  <a:t>r·</a:t>
                </a:r>
                <a:r>
                  <a:rPr lang="en-US" altLang="zh-CN" sz="2600" dirty="0" err="1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s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是正规式，它表示的正规集为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L(r)·L(</a:t>
                </a:r>
                <a:r>
                  <a:rPr lang="en-US" altLang="zh-CN" sz="2600" i="1" dirty="0">
                    <a:solidFill>
                      <a:srgbClr val="0066FF"/>
                    </a:solidFill>
                    <a:latin typeface="+mn-ea"/>
                    <a:ea typeface="+mn-ea"/>
                  </a:rPr>
                  <a:t>s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)</a:t>
                </a:r>
                <a:endParaRPr lang="en-US" altLang="zh-CN" sz="2600" baseline="-30000" dirty="0">
                  <a:solidFill>
                    <a:srgbClr val="0066FF"/>
                  </a:solidFill>
                  <a:latin typeface="+mn-ea"/>
                  <a:ea typeface="+mn-ea"/>
                </a:endParaRPr>
              </a:p>
              <a:p>
                <a:pPr lvl="2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en-US" altLang="zh-CN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r</a:t>
                </a:r>
                <a:r>
                  <a:rPr lang="en-US" altLang="zh-CN" sz="2600" baseline="-20000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baseline="30000" dirty="0">
                    <a:solidFill>
                      <a:srgbClr val="0066FF"/>
                    </a:solidFill>
                    <a:latin typeface="+mn-ea"/>
                    <a:ea typeface="+mn-ea"/>
                  </a:rPr>
                  <a:t>*</a:t>
                </a:r>
                <a:r>
                  <a:rPr lang="en-US" altLang="zh-CN" sz="2600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  </a:t>
                </a: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是正规式，它表示的正规集为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</a:t>
                </a:r>
                <a:r>
                  <a:rPr lang="en-US" altLang="zh-CN" sz="2600" i="1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2600" baseline="30000" dirty="0">
                    <a:solidFill>
                      <a:srgbClr val="0066FF"/>
                    </a:solidFill>
                    <a:latin typeface="+mn-ea"/>
                    <a:ea typeface="+mn-ea"/>
                  </a:rPr>
                  <a:t>*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＝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L(r)</a:t>
                </a:r>
                <a:r>
                  <a:rPr lang="en-US" altLang="zh-CN" sz="2600" baseline="30000" dirty="0">
                    <a:solidFill>
                      <a:srgbClr val="0066FF"/>
                    </a:solidFill>
                    <a:latin typeface="+mn-ea"/>
                    <a:ea typeface="+mn-ea"/>
                  </a:rPr>
                  <a:t>*</a:t>
                </a:r>
                <a:r>
                  <a:rPr lang="en-US" altLang="zh-CN" sz="2600" dirty="0">
                    <a:solidFill>
                      <a:srgbClr val="0066FF"/>
                    </a:solidFill>
                    <a:latin typeface="+mn-ea"/>
                    <a:ea typeface="+mn-ea"/>
                  </a:rPr>
                  <a:t> </a:t>
                </a:r>
              </a:p>
              <a:p>
                <a:pPr lvl="1" algn="l">
                  <a:lnSpc>
                    <a:spcPct val="110000"/>
                  </a:lnSpc>
                  <a:spcBef>
                    <a:spcPct val="20000"/>
                  </a:spcBef>
                </a:pPr>
                <a:r>
                  <a:rPr lang="zh-CN" altLang="en-US" sz="2600" dirty="0">
                    <a:solidFill>
                      <a:schemeClr val="tx1"/>
                    </a:solidFill>
                    <a:latin typeface="+mn-ea"/>
                    <a:ea typeface="+mn-ea"/>
                  </a:rPr>
                  <a:t>有限次使用上述步骤而定义的表达式仍是正规表达式，它们表示的符号串的集合是正规集。</a:t>
                </a:r>
                <a:endParaRPr lang="en-US" altLang="zh-CN" sz="2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1"/>
                <a:endParaRPr lang="zh-CN" altLang="en-US" sz="2800" dirty="0">
                  <a:latin typeface="+mn-ea"/>
                  <a:ea typeface="+mn-ea"/>
                </a:endParaRPr>
              </a:p>
              <a:p>
                <a:endParaRPr lang="zh-CN" altLang="en-US" sz="32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3EF50D4-A80B-48E1-B2DB-8FADB7B62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275392" cy="5637024"/>
              </a:xfrm>
              <a:blipFill>
                <a:blip r:embed="rId2"/>
                <a:stretch>
                  <a:fillRect l="-1081" b="-1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43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5503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</a:t>
            </a:r>
            <a:r>
              <a:rPr lang="zh-CN" altLang="en-US" sz="2800" dirty="0">
                <a:latin typeface="Times New Roman" pitchFamily="18" charset="0"/>
              </a:rPr>
              <a:t>令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800" dirty="0">
                <a:latin typeface="Times New Roman" pitchFamily="18" charset="0"/>
              </a:rPr>
              <a:t>＝</a:t>
            </a:r>
            <a:r>
              <a:rPr lang="en-US" altLang="zh-CN" sz="2800" dirty="0">
                <a:latin typeface="Times New Roman" pitchFamily="18" charset="0"/>
              </a:rPr>
              <a:t>{</a:t>
            </a:r>
            <a:r>
              <a:rPr lang="en-US" altLang="zh-CN" sz="2800" dirty="0" err="1">
                <a:latin typeface="Times New Roman" pitchFamily="18" charset="0"/>
              </a:rPr>
              <a:t>a,b</a:t>
            </a:r>
            <a:r>
              <a:rPr lang="en-US" altLang="zh-CN" sz="2800" dirty="0">
                <a:latin typeface="Times New Roman" pitchFamily="18" charset="0"/>
              </a:rPr>
              <a:t>}</a:t>
            </a:r>
            <a:r>
              <a:rPr lang="zh-CN" altLang="en-US" sz="2800" dirty="0">
                <a:latin typeface="Times New Roman" pitchFamily="18" charset="0"/>
              </a:rPr>
              <a:t>，则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800" dirty="0">
                <a:latin typeface="Times New Roman" pitchFamily="18" charset="0"/>
              </a:rPr>
              <a:t>上正规式和对应的正规集的如下：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2">
                <a:extLst>
                  <a:ext uri="{FF2B5EF4-FFF2-40B4-BE49-F238E27FC236}">
                    <a16:creationId xmlns:a16="http://schemas.microsoft.com/office/drawing/2014/main" id="{9F03CE10-F582-416E-9897-095CDB4ABC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2908959"/>
                  </p:ext>
                </p:extLst>
              </p:nvPr>
            </p:nvGraphicFramePr>
            <p:xfrm>
              <a:off x="2275925" y="2073883"/>
              <a:ext cx="6096000" cy="3673423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2700000" algn="ctr" rotWithShape="0">
                        <a:schemeClr val="tx1">
                          <a:alpha val="40000"/>
                        </a:schemeClr>
                      </a:outerShdw>
                    </a:effectLst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018130092"/>
                        </a:ext>
                      </a:extLst>
                    </a:gridCol>
                    <a:gridCol w="4648200">
                      <a:extLst>
                        <a:ext uri="{9D8B030D-6E8A-4147-A177-3AD203B41FA5}">
                          <a16:colId xmlns:a16="http://schemas.microsoft.com/office/drawing/2014/main" val="3545319516"/>
                        </a:ext>
                      </a:extLst>
                    </a:gridCol>
                  </a:tblGrid>
                  <a:tr h="473023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正规式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正规集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495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{a}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4815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a|b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dirty="0"/>
                            <a:t>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89537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ab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{ab}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9539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baseline="0" dirty="0"/>
                            <a:t>}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935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baseline="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2400" b="0" i="1" dirty="0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altLang="zh-CN" sz="2400" baseline="0" dirty="0"/>
                            <a:t>, a, aa, </a:t>
                          </a:r>
                          <a:r>
                            <a:rPr lang="en-US" altLang="zh-CN" sz="2400" baseline="0" dirty="0" err="1"/>
                            <a:t>aaa</a:t>
                          </a:r>
                          <a:r>
                            <a:rPr lang="en-US" altLang="zh-CN" sz="2400" baseline="0" dirty="0"/>
                            <a:t>, </a:t>
                          </a:r>
                          <a:r>
                            <a:rPr lang="en-US" altLang="zh-CN" sz="2400" baseline="0" dirty="0" err="1"/>
                            <a:t>aaaa</a:t>
                          </a:r>
                          <a:r>
                            <a:rPr lang="en-US" altLang="zh-CN" sz="2400" baseline="0" dirty="0"/>
                            <a:t>, …}</a:t>
                          </a:r>
                          <a:endParaRPr lang="zh-CN" altLang="en-US" sz="2400" baseline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7689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r>
                            <a:rPr lang="en-US" altLang="zh-CN" sz="2400" baseline="30000" dirty="0"/>
                            <a:t>*</a:t>
                          </a:r>
                          <a:r>
                            <a:rPr lang="en-US" altLang="zh-CN" sz="2400" dirty="0"/>
                            <a:t>a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baseline="0" dirty="0"/>
                            <a:t>}</a:t>
                          </a:r>
                          <a:r>
                            <a:rPr lang="en-US" altLang="zh-CN" sz="2400" baseline="30000" dirty="0"/>
                            <a:t>*</a:t>
                          </a:r>
                          <a:r>
                            <a:rPr lang="en-US" altLang="zh-CN" sz="2400" dirty="0"/>
                            <a:t>{a}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648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aa,ab,ba,bb</a:t>
                          </a:r>
                          <a:r>
                            <a:rPr lang="en-US" altLang="zh-CN" sz="2400" dirty="0"/>
                            <a:t>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5503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2">
                <a:extLst>
                  <a:ext uri="{FF2B5EF4-FFF2-40B4-BE49-F238E27FC236}">
                    <a16:creationId xmlns:a16="http://schemas.microsoft.com/office/drawing/2014/main" id="{9F03CE10-F582-416E-9897-095CDB4ABC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2908959"/>
                  </p:ext>
                </p:extLst>
              </p:nvPr>
            </p:nvGraphicFramePr>
            <p:xfrm>
              <a:off x="2275925" y="2073883"/>
              <a:ext cx="6096000" cy="3673423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2700000" algn="ctr" rotWithShape="0">
                        <a:schemeClr val="tx1">
                          <a:alpha val="40000"/>
                        </a:schemeClr>
                      </a:outerShdw>
                    </a:effectLst>
                    <a:tableStyleId>{5C22544A-7EE6-4342-B048-85BDC9FD1C3A}</a:tableStyleId>
                  </a:tblPr>
                  <a:tblGrid>
                    <a:gridCol w="1447800">
                      <a:extLst>
                        <a:ext uri="{9D8B030D-6E8A-4147-A177-3AD203B41FA5}">
                          <a16:colId xmlns:a16="http://schemas.microsoft.com/office/drawing/2014/main" val="3018130092"/>
                        </a:ext>
                      </a:extLst>
                    </a:gridCol>
                    <a:gridCol w="4648200">
                      <a:extLst>
                        <a:ext uri="{9D8B030D-6E8A-4147-A177-3AD203B41FA5}">
                          <a16:colId xmlns:a16="http://schemas.microsoft.com/office/drawing/2014/main" val="3545319516"/>
                        </a:ext>
                      </a:extLst>
                    </a:gridCol>
                  </a:tblGrid>
                  <a:tr h="473023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正规式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正规集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4955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{a}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4815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a|b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dirty="0"/>
                            <a:t>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89537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ab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{ab}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953922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baseline="0" dirty="0"/>
                            <a:t>}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9352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a</a:t>
                          </a:r>
                          <a:r>
                            <a:rPr lang="en-US" altLang="zh-CN" sz="2400" baseline="30000" dirty="0"/>
                            <a:t>*</a:t>
                          </a:r>
                          <a:endParaRPr lang="zh-CN" altLang="en-US" sz="2400" baseline="30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1717" t="-514667" r="-2097" b="-2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7689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r>
                            <a:rPr lang="en-US" altLang="zh-CN" sz="2400" baseline="30000" dirty="0"/>
                            <a:t>*</a:t>
                          </a:r>
                          <a:r>
                            <a:rPr lang="en-US" altLang="zh-CN" sz="2400" dirty="0"/>
                            <a:t>a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a,b</a:t>
                          </a:r>
                          <a:r>
                            <a:rPr lang="en-US" altLang="zh-CN" sz="2400" baseline="0" dirty="0"/>
                            <a:t>}</a:t>
                          </a:r>
                          <a:r>
                            <a:rPr lang="en-US" altLang="zh-CN" sz="2400" baseline="30000" dirty="0"/>
                            <a:t>*</a:t>
                          </a:r>
                          <a:r>
                            <a:rPr lang="en-US" altLang="zh-CN" sz="2400" dirty="0"/>
                            <a:t>{a}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6486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)(</a:t>
                          </a:r>
                          <a:r>
                            <a:rPr lang="en-US" altLang="zh-CN" sz="2400" dirty="0" err="1"/>
                            <a:t>a|b</a:t>
                          </a:r>
                          <a:r>
                            <a:rPr lang="en-US" altLang="zh-CN" sz="2400" dirty="0"/>
                            <a:t>)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{</a:t>
                          </a:r>
                          <a:r>
                            <a:rPr lang="en-US" altLang="zh-CN" sz="2400" dirty="0" err="1"/>
                            <a:t>aa,ab,ba,bb</a:t>
                          </a:r>
                          <a:r>
                            <a:rPr lang="en-US" altLang="zh-CN" sz="2400" dirty="0"/>
                            <a:t>}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55037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503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35">
            <a:extLst>
              <a:ext uri="{FF2B5EF4-FFF2-40B4-BE49-F238E27FC236}">
                <a16:creationId xmlns:a16="http://schemas.microsoft.com/office/drawing/2014/main" id="{C75D14DF-DE44-4153-A1F1-D5460DAA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编译程序的结构 </a:t>
            </a:r>
          </a:p>
        </p:txBody>
      </p:sp>
      <p:sp>
        <p:nvSpPr>
          <p:cNvPr id="37" name="内容占位符 36">
            <a:extLst>
              <a:ext uri="{FF2B5EF4-FFF2-40B4-BE49-F238E27FC236}">
                <a16:creationId xmlns:a16="http://schemas.microsoft.com/office/drawing/2014/main" id="{5F2AF05D-E821-4FE2-80D4-16F6FF97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430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词法分析器的地位</a:t>
            </a:r>
          </a:p>
        </p:txBody>
      </p:sp>
      <p:sp>
        <p:nvSpPr>
          <p:cNvPr id="5" name="圆角矩形 33">
            <a:extLst>
              <a:ext uri="{FF2B5EF4-FFF2-40B4-BE49-F238E27FC236}">
                <a16:creationId xmlns:a16="http://schemas.microsoft.com/office/drawing/2014/main" id="{113674D7-1B3E-4461-97BC-77E5DF15AB19}"/>
              </a:ext>
            </a:extLst>
          </p:cNvPr>
          <p:cNvSpPr/>
          <p:nvPr/>
        </p:nvSpPr>
        <p:spPr bwMode="auto">
          <a:xfrm>
            <a:off x="3844965" y="2052563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词法分析器</a:t>
            </a:r>
          </a:p>
        </p:txBody>
      </p:sp>
      <p:sp>
        <p:nvSpPr>
          <p:cNvPr id="6" name="圆角矩形 34">
            <a:extLst>
              <a:ext uri="{FF2B5EF4-FFF2-40B4-BE49-F238E27FC236}">
                <a16:creationId xmlns:a16="http://schemas.microsoft.com/office/drawing/2014/main" id="{503E8128-8581-4F82-B4B6-C1180D64C3E8}"/>
              </a:ext>
            </a:extLst>
          </p:cNvPr>
          <p:cNvSpPr/>
          <p:nvPr/>
        </p:nvSpPr>
        <p:spPr bwMode="auto">
          <a:xfrm>
            <a:off x="3865879" y="2972637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语法分析器</a:t>
            </a:r>
          </a:p>
        </p:txBody>
      </p:sp>
      <p:sp>
        <p:nvSpPr>
          <p:cNvPr id="7" name="圆角矩形 35">
            <a:extLst>
              <a:ext uri="{FF2B5EF4-FFF2-40B4-BE49-F238E27FC236}">
                <a16:creationId xmlns:a16="http://schemas.microsoft.com/office/drawing/2014/main" id="{C16D7E3F-5EA1-461D-95C9-82C799F5EC80}"/>
              </a:ext>
            </a:extLst>
          </p:cNvPr>
          <p:cNvSpPr/>
          <p:nvPr/>
        </p:nvSpPr>
        <p:spPr bwMode="auto">
          <a:xfrm>
            <a:off x="3865878" y="3891799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语义分析与中间代码生成器</a:t>
            </a:r>
          </a:p>
        </p:txBody>
      </p:sp>
      <p:sp>
        <p:nvSpPr>
          <p:cNvPr id="8" name="圆角矩形 36">
            <a:extLst>
              <a:ext uri="{FF2B5EF4-FFF2-40B4-BE49-F238E27FC236}">
                <a16:creationId xmlns:a16="http://schemas.microsoft.com/office/drawing/2014/main" id="{5FCB16D9-C135-46C7-978E-29B77FA6CC21}"/>
              </a:ext>
            </a:extLst>
          </p:cNvPr>
          <p:cNvSpPr/>
          <p:nvPr/>
        </p:nvSpPr>
        <p:spPr bwMode="auto">
          <a:xfrm>
            <a:off x="3865878" y="4806345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代码优化</a:t>
            </a:r>
          </a:p>
        </p:txBody>
      </p:sp>
      <p:sp>
        <p:nvSpPr>
          <p:cNvPr id="9" name="圆角矩形 37">
            <a:extLst>
              <a:ext uri="{FF2B5EF4-FFF2-40B4-BE49-F238E27FC236}">
                <a16:creationId xmlns:a16="http://schemas.microsoft.com/office/drawing/2014/main" id="{879E6155-5119-4C0E-A237-5B4B40E1A321}"/>
              </a:ext>
            </a:extLst>
          </p:cNvPr>
          <p:cNvSpPr/>
          <p:nvPr/>
        </p:nvSpPr>
        <p:spPr bwMode="auto">
          <a:xfrm>
            <a:off x="3865878" y="5722260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目标代码生成器</a:t>
            </a:r>
          </a:p>
        </p:txBody>
      </p:sp>
      <p:sp>
        <p:nvSpPr>
          <p:cNvPr id="10" name="下箭头 38">
            <a:extLst>
              <a:ext uri="{FF2B5EF4-FFF2-40B4-BE49-F238E27FC236}">
                <a16:creationId xmlns:a16="http://schemas.microsoft.com/office/drawing/2014/main" id="{B767ED85-7C80-413D-94FA-44725E4E89B8}"/>
              </a:ext>
            </a:extLst>
          </p:cNvPr>
          <p:cNvSpPr/>
          <p:nvPr/>
        </p:nvSpPr>
        <p:spPr>
          <a:xfrm>
            <a:off x="5590262" y="254380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1" name="下箭头 39">
            <a:extLst>
              <a:ext uri="{FF2B5EF4-FFF2-40B4-BE49-F238E27FC236}">
                <a16:creationId xmlns:a16="http://schemas.microsoft.com/office/drawing/2014/main" id="{F4E4A356-BB5D-4F43-B70D-BA99F9FFE1B3}"/>
              </a:ext>
            </a:extLst>
          </p:cNvPr>
          <p:cNvSpPr/>
          <p:nvPr/>
        </p:nvSpPr>
        <p:spPr>
          <a:xfrm>
            <a:off x="5590262" y="345782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2" name="下箭头 40">
            <a:extLst>
              <a:ext uri="{FF2B5EF4-FFF2-40B4-BE49-F238E27FC236}">
                <a16:creationId xmlns:a16="http://schemas.microsoft.com/office/drawing/2014/main" id="{347DC156-AECF-419C-8D7F-C83260E6A43E}"/>
              </a:ext>
            </a:extLst>
          </p:cNvPr>
          <p:cNvSpPr/>
          <p:nvPr/>
        </p:nvSpPr>
        <p:spPr>
          <a:xfrm>
            <a:off x="5590262" y="438403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下箭头 41">
            <a:extLst>
              <a:ext uri="{FF2B5EF4-FFF2-40B4-BE49-F238E27FC236}">
                <a16:creationId xmlns:a16="http://schemas.microsoft.com/office/drawing/2014/main" id="{D799BD44-AB8D-42D2-BC85-DACDA8022782}"/>
              </a:ext>
            </a:extLst>
          </p:cNvPr>
          <p:cNvSpPr/>
          <p:nvPr/>
        </p:nvSpPr>
        <p:spPr>
          <a:xfrm>
            <a:off x="5590262" y="529487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下箭头 47">
            <a:extLst>
              <a:ext uri="{FF2B5EF4-FFF2-40B4-BE49-F238E27FC236}">
                <a16:creationId xmlns:a16="http://schemas.microsoft.com/office/drawing/2014/main" id="{52F738F8-C035-4561-87B5-ABEFB4D4864A}"/>
              </a:ext>
            </a:extLst>
          </p:cNvPr>
          <p:cNvSpPr/>
          <p:nvPr/>
        </p:nvSpPr>
        <p:spPr>
          <a:xfrm>
            <a:off x="5590262" y="621943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下箭头 53">
            <a:extLst>
              <a:ext uri="{FF2B5EF4-FFF2-40B4-BE49-F238E27FC236}">
                <a16:creationId xmlns:a16="http://schemas.microsoft.com/office/drawing/2014/main" id="{7EABE98B-F739-43A3-A776-69F62D338019}"/>
              </a:ext>
            </a:extLst>
          </p:cNvPr>
          <p:cNvSpPr/>
          <p:nvPr/>
        </p:nvSpPr>
        <p:spPr>
          <a:xfrm>
            <a:off x="5584145" y="1572718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E78A3B-82A6-4C87-B34A-DF33FB8AC1D5}"/>
              </a:ext>
            </a:extLst>
          </p:cNvPr>
          <p:cNvSpPr txBox="1"/>
          <p:nvPr/>
        </p:nvSpPr>
        <p:spPr>
          <a:xfrm>
            <a:off x="6046044" y="25455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单词符号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DADF52-33AC-4B32-9A56-D598772342B5}"/>
              </a:ext>
            </a:extLst>
          </p:cNvPr>
          <p:cNvSpPr txBox="1"/>
          <p:nvPr/>
        </p:nvSpPr>
        <p:spPr>
          <a:xfrm>
            <a:off x="6046044" y="15653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源程序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B49F37-E31F-4AD1-A6D4-FDC8B07FA795}"/>
              </a:ext>
            </a:extLst>
          </p:cNvPr>
          <p:cNvSpPr txBox="1"/>
          <p:nvPr/>
        </p:nvSpPr>
        <p:spPr>
          <a:xfrm>
            <a:off x="6046044" y="4403082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AE9D44-EADC-4656-ABDD-C6980D7C8D6A}"/>
              </a:ext>
            </a:extLst>
          </p:cNvPr>
          <p:cNvSpPr txBox="1"/>
          <p:nvPr/>
        </p:nvSpPr>
        <p:spPr>
          <a:xfrm>
            <a:off x="6053293" y="3506007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语法树</a:t>
            </a:r>
          </a:p>
          <a:p>
            <a:pPr defTabSz="457200"/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807A03-0A76-43C3-9809-E7455CBECE66}"/>
              </a:ext>
            </a:extLst>
          </p:cNvPr>
          <p:cNvSpPr txBox="1"/>
          <p:nvPr/>
        </p:nvSpPr>
        <p:spPr>
          <a:xfrm>
            <a:off x="6046044" y="62668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目标代码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B3EE69-392C-43E1-8757-021563D97FA5}"/>
              </a:ext>
            </a:extLst>
          </p:cNvPr>
          <p:cNvSpPr txBox="1"/>
          <p:nvPr/>
        </p:nvSpPr>
        <p:spPr>
          <a:xfrm>
            <a:off x="6053293" y="5300091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22" name="圆角矩形 76">
            <a:extLst>
              <a:ext uri="{FF2B5EF4-FFF2-40B4-BE49-F238E27FC236}">
                <a16:creationId xmlns:a16="http://schemas.microsoft.com/office/drawing/2014/main" id="{CAE23DEF-FC06-4E94-A193-269AA9C03108}"/>
              </a:ext>
            </a:extLst>
          </p:cNvPr>
          <p:cNvSpPr/>
          <p:nvPr/>
        </p:nvSpPr>
        <p:spPr bwMode="auto">
          <a:xfrm>
            <a:off x="2500220" y="2039119"/>
            <a:ext cx="506000" cy="4140120"/>
          </a:xfrm>
          <a:prstGeom prst="roundRect">
            <a:avLst/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符号表管理</a:t>
            </a:r>
          </a:p>
        </p:txBody>
      </p:sp>
      <p:sp>
        <p:nvSpPr>
          <p:cNvPr id="23" name="圆角矩形 77">
            <a:extLst>
              <a:ext uri="{FF2B5EF4-FFF2-40B4-BE49-F238E27FC236}">
                <a16:creationId xmlns:a16="http://schemas.microsoft.com/office/drawing/2014/main" id="{ED0BC446-3579-4D0F-9BF0-72F25C223186}"/>
              </a:ext>
            </a:extLst>
          </p:cNvPr>
          <p:cNvSpPr/>
          <p:nvPr/>
        </p:nvSpPr>
        <p:spPr bwMode="auto">
          <a:xfrm>
            <a:off x="8370667" y="2022820"/>
            <a:ext cx="506000" cy="4140120"/>
          </a:xfrm>
          <a:prstGeom prst="roundRect">
            <a:avLst/>
          </a:prstGeom>
          <a:solidFill>
            <a:srgbClr val="FFFFFF"/>
          </a:solidFill>
          <a:ln w="28575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出错处理</a:t>
            </a:r>
          </a:p>
        </p:txBody>
      </p:sp>
      <p:sp>
        <p:nvSpPr>
          <p:cNvPr id="24" name="左右箭头 78">
            <a:extLst>
              <a:ext uri="{FF2B5EF4-FFF2-40B4-BE49-F238E27FC236}">
                <a16:creationId xmlns:a16="http://schemas.microsoft.com/office/drawing/2014/main" id="{9EC2F560-EE24-4D0A-81A1-82613907C504}"/>
              </a:ext>
            </a:extLst>
          </p:cNvPr>
          <p:cNvSpPr/>
          <p:nvPr/>
        </p:nvSpPr>
        <p:spPr>
          <a:xfrm>
            <a:off x="3079860" y="216680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左右箭头 79">
            <a:extLst>
              <a:ext uri="{FF2B5EF4-FFF2-40B4-BE49-F238E27FC236}">
                <a16:creationId xmlns:a16="http://schemas.microsoft.com/office/drawing/2014/main" id="{51F94104-BF23-4146-AC62-9B428593EB7F}"/>
              </a:ext>
            </a:extLst>
          </p:cNvPr>
          <p:cNvSpPr/>
          <p:nvPr/>
        </p:nvSpPr>
        <p:spPr>
          <a:xfrm>
            <a:off x="3085347" y="308688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左右箭头 80">
            <a:extLst>
              <a:ext uri="{FF2B5EF4-FFF2-40B4-BE49-F238E27FC236}">
                <a16:creationId xmlns:a16="http://schemas.microsoft.com/office/drawing/2014/main" id="{062E5F7B-D625-4269-917B-29B24A87F21A}"/>
              </a:ext>
            </a:extLst>
          </p:cNvPr>
          <p:cNvSpPr/>
          <p:nvPr/>
        </p:nvSpPr>
        <p:spPr>
          <a:xfrm>
            <a:off x="3079860" y="400051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左右箭头 81">
            <a:extLst>
              <a:ext uri="{FF2B5EF4-FFF2-40B4-BE49-F238E27FC236}">
                <a16:creationId xmlns:a16="http://schemas.microsoft.com/office/drawing/2014/main" id="{20C2652B-4B2E-4D74-A34E-42B102D05C70}"/>
              </a:ext>
            </a:extLst>
          </p:cNvPr>
          <p:cNvSpPr/>
          <p:nvPr/>
        </p:nvSpPr>
        <p:spPr>
          <a:xfrm>
            <a:off x="3107973" y="4920589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左右箭头 82">
            <a:extLst>
              <a:ext uri="{FF2B5EF4-FFF2-40B4-BE49-F238E27FC236}">
                <a16:creationId xmlns:a16="http://schemas.microsoft.com/office/drawing/2014/main" id="{BBE4F1AC-94BC-459E-A8E5-98D24545EB40}"/>
              </a:ext>
            </a:extLst>
          </p:cNvPr>
          <p:cNvSpPr/>
          <p:nvPr/>
        </p:nvSpPr>
        <p:spPr>
          <a:xfrm>
            <a:off x="3079860" y="5836504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左右箭头 83">
            <a:extLst>
              <a:ext uri="{FF2B5EF4-FFF2-40B4-BE49-F238E27FC236}">
                <a16:creationId xmlns:a16="http://schemas.microsoft.com/office/drawing/2014/main" id="{C537F332-80E3-4B80-B3C9-3FA18FC744C6}"/>
              </a:ext>
            </a:extLst>
          </p:cNvPr>
          <p:cNvSpPr/>
          <p:nvPr/>
        </p:nvSpPr>
        <p:spPr>
          <a:xfrm>
            <a:off x="7584804" y="2172903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左右箭头 84">
            <a:extLst>
              <a:ext uri="{FF2B5EF4-FFF2-40B4-BE49-F238E27FC236}">
                <a16:creationId xmlns:a16="http://schemas.microsoft.com/office/drawing/2014/main" id="{DC3E943C-930F-49A3-BCC0-CFB30D7DBDF5}"/>
              </a:ext>
            </a:extLst>
          </p:cNvPr>
          <p:cNvSpPr/>
          <p:nvPr/>
        </p:nvSpPr>
        <p:spPr>
          <a:xfrm>
            <a:off x="7590291" y="309297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左右箭头 85">
            <a:extLst>
              <a:ext uri="{FF2B5EF4-FFF2-40B4-BE49-F238E27FC236}">
                <a16:creationId xmlns:a16="http://schemas.microsoft.com/office/drawing/2014/main" id="{792729B4-C901-4A7F-B108-E8ABF74E98C9}"/>
              </a:ext>
            </a:extLst>
          </p:cNvPr>
          <p:cNvSpPr/>
          <p:nvPr/>
        </p:nvSpPr>
        <p:spPr>
          <a:xfrm>
            <a:off x="7584804" y="400661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左右箭头 86">
            <a:extLst>
              <a:ext uri="{FF2B5EF4-FFF2-40B4-BE49-F238E27FC236}">
                <a16:creationId xmlns:a16="http://schemas.microsoft.com/office/drawing/2014/main" id="{7D731F0C-FC35-4F9C-B773-CF5717CE1263}"/>
              </a:ext>
            </a:extLst>
          </p:cNvPr>
          <p:cNvSpPr/>
          <p:nvPr/>
        </p:nvSpPr>
        <p:spPr>
          <a:xfrm>
            <a:off x="7612917" y="492668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左右箭头 87">
            <a:extLst>
              <a:ext uri="{FF2B5EF4-FFF2-40B4-BE49-F238E27FC236}">
                <a16:creationId xmlns:a16="http://schemas.microsoft.com/office/drawing/2014/main" id="{6870BFA4-F0A3-4F5C-B5D6-2FE3B14731F8}"/>
              </a:ext>
            </a:extLst>
          </p:cNvPr>
          <p:cNvSpPr/>
          <p:nvPr/>
        </p:nvSpPr>
        <p:spPr>
          <a:xfrm>
            <a:off x="7584804" y="5842600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圆角矩形 88">
            <a:extLst>
              <a:ext uri="{FF2B5EF4-FFF2-40B4-BE49-F238E27FC236}">
                <a16:creationId xmlns:a16="http://schemas.microsoft.com/office/drawing/2014/main" id="{74FDA4C2-67F1-4C71-BAD0-50C9DA233EE0}"/>
              </a:ext>
            </a:extLst>
          </p:cNvPr>
          <p:cNvSpPr/>
          <p:nvPr/>
        </p:nvSpPr>
        <p:spPr bwMode="auto">
          <a:xfrm>
            <a:off x="3844965" y="2037637"/>
            <a:ext cx="3653859" cy="457200"/>
          </a:xfrm>
          <a:prstGeom prst="round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9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98641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所有词法结构一般都可以用正规式描述</a:t>
            </a:r>
          </a:p>
          <a:p>
            <a:r>
              <a:rPr lang="zh-CN" altLang="en-US" sz="2800" dirty="0"/>
              <a:t>若两个正规式所表示的正规集相同，则称这两个正规式等价</a:t>
            </a:r>
            <a:endParaRPr lang="en-US" altLang="zh-CN" sz="2800" dirty="0"/>
          </a:p>
          <a:p>
            <a:r>
              <a:rPr lang="en-US" altLang="zh-CN" sz="2800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                  b(ab)*=(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)*b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1A215E72-6219-45C5-9F4D-E7843509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033" y="2963034"/>
            <a:ext cx="5390898" cy="3108543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L( (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)*b) </a:t>
            </a:r>
          </a:p>
          <a:p>
            <a:pPr eaLnBrk="1" hangingPunct="1"/>
            <a:r>
              <a:rPr lang="en-US" altLang="zh-CN" sz="2800" dirty="0"/>
              <a:t>= L((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)*) L(b)</a:t>
            </a:r>
          </a:p>
          <a:p>
            <a:pPr eaLnBrk="1" hangingPunct="1"/>
            <a:r>
              <a:rPr lang="en-US" altLang="zh-CN" sz="2800" dirty="0"/>
              <a:t>= (L(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))*L(b) </a:t>
            </a:r>
          </a:p>
          <a:p>
            <a:pPr eaLnBrk="1" hangingPunct="1"/>
            <a:r>
              <a:rPr lang="en-US" altLang="zh-CN" sz="2800" dirty="0"/>
              <a:t>= (L(b)L(a))* L(b) </a:t>
            </a:r>
          </a:p>
          <a:p>
            <a:pPr eaLnBrk="1" hangingPunct="1"/>
            <a:r>
              <a:rPr lang="en-US" altLang="zh-CN" sz="2800" dirty="0"/>
              <a:t>= {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}* {b} </a:t>
            </a:r>
          </a:p>
          <a:p>
            <a:pPr eaLnBrk="1" hangingPunct="1"/>
            <a:r>
              <a:rPr lang="en-US" altLang="zh-CN" sz="2800" dirty="0"/>
              <a:t>= {</a:t>
            </a:r>
            <a:r>
              <a:rPr lang="en-US" altLang="zh-CN" sz="2800" dirty="0">
                <a:sym typeface="Symbol" pitchFamily="2" charset="2"/>
              </a:rPr>
              <a:t>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, baba, </a:t>
            </a:r>
            <a:r>
              <a:rPr lang="en-US" altLang="zh-CN" sz="2800" dirty="0" err="1"/>
              <a:t>bababa</a:t>
            </a:r>
            <a:r>
              <a:rPr lang="en-US" altLang="zh-CN" sz="2800" dirty="0"/>
              <a:t>, …} {b}</a:t>
            </a:r>
          </a:p>
          <a:p>
            <a:pPr eaLnBrk="1" hangingPunct="1"/>
            <a:r>
              <a:rPr lang="en-US" altLang="zh-CN" sz="2800" dirty="0"/>
              <a:t>= {</a:t>
            </a:r>
            <a:r>
              <a:rPr lang="en-US" altLang="zh-CN" sz="2800" dirty="0">
                <a:sym typeface="Symbol" pitchFamily="2" charset="2"/>
              </a:rPr>
              <a:t>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babab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bababab</a:t>
            </a:r>
            <a:r>
              <a:rPr lang="en-US" altLang="zh-CN" sz="2800" dirty="0"/>
              <a:t>, …}</a:t>
            </a:r>
            <a:endParaRPr lang="en-GB" altLang="zh-CN" sz="2800" dirty="0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A471721-A935-4D76-895C-E61998C39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48" y="2963034"/>
            <a:ext cx="5476468" cy="3108543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L(b(ab)*) </a:t>
            </a:r>
          </a:p>
          <a:p>
            <a:pPr eaLnBrk="1" hangingPunct="1"/>
            <a:r>
              <a:rPr lang="en-US" altLang="zh-CN" sz="2800" dirty="0"/>
              <a:t>= L(b)L((ab)*) </a:t>
            </a:r>
          </a:p>
          <a:p>
            <a:pPr eaLnBrk="1" hangingPunct="1"/>
            <a:r>
              <a:rPr lang="en-US" altLang="zh-CN" sz="2800" dirty="0"/>
              <a:t>= L(b) (L(ab))*</a:t>
            </a:r>
          </a:p>
          <a:p>
            <a:pPr eaLnBrk="1" hangingPunct="1"/>
            <a:r>
              <a:rPr lang="en-US" altLang="zh-CN" sz="2800" dirty="0"/>
              <a:t>= L(b) (L(a)L(b))*</a:t>
            </a:r>
          </a:p>
          <a:p>
            <a:pPr eaLnBrk="1" hangingPunct="1"/>
            <a:r>
              <a:rPr lang="en-US" altLang="zh-CN" sz="2800" dirty="0"/>
              <a:t>={b} {ab}* </a:t>
            </a:r>
          </a:p>
          <a:p>
            <a:pPr eaLnBrk="1" hangingPunct="1"/>
            <a:r>
              <a:rPr lang="en-US" altLang="zh-CN" sz="2800" dirty="0"/>
              <a:t>= {b} {</a:t>
            </a:r>
            <a:r>
              <a:rPr lang="en-US" altLang="zh-CN" sz="2800" dirty="0">
                <a:sym typeface="Symbol" pitchFamily="2" charset="2"/>
              </a:rPr>
              <a:t></a:t>
            </a:r>
            <a:r>
              <a:rPr lang="en-US" altLang="zh-CN" sz="2800" dirty="0"/>
              <a:t>, ab, </a:t>
            </a:r>
            <a:r>
              <a:rPr lang="en-US" altLang="zh-CN" sz="2800" dirty="0" err="1"/>
              <a:t>abab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ababab</a:t>
            </a:r>
            <a:r>
              <a:rPr lang="en-US" altLang="zh-CN" sz="2800" dirty="0"/>
              <a:t>, …} </a:t>
            </a:r>
          </a:p>
          <a:p>
            <a:pPr eaLnBrk="1" hangingPunct="1"/>
            <a:r>
              <a:rPr lang="en-US" altLang="zh-CN" sz="2800" dirty="0"/>
              <a:t>= {</a:t>
            </a:r>
            <a:r>
              <a:rPr lang="en-US" altLang="zh-CN" sz="2800" dirty="0">
                <a:sym typeface="Symbol" pitchFamily="2" charset="2"/>
              </a:rPr>
              <a:t>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babab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bababab</a:t>
            </a:r>
            <a:r>
              <a:rPr lang="en-US" altLang="zh-CN" sz="2800" dirty="0"/>
              <a:t>, …}</a:t>
            </a:r>
            <a:endParaRPr lang="en-GB" altLang="zh-CN" sz="28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4E9D8AB-F6CC-498A-AA73-53CBF53F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705" y="6238527"/>
            <a:ext cx="71305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∵ L(b(ab)*)= L( (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)*b)     ∴b(ab)*=(</a:t>
            </a:r>
            <a:r>
              <a:rPr lang="en-US" altLang="zh-CN" sz="2800" dirty="0" err="1"/>
              <a:t>ba</a:t>
            </a:r>
            <a:r>
              <a:rPr lang="en-US" altLang="zh-CN" sz="2800" dirty="0"/>
              <a:t>)*b</a:t>
            </a:r>
            <a:endParaRPr lang="en-GB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2521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uiExpand="1" build="p" animBg="1"/>
      <p:bldP spid="9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F11A2-1529-49B6-8541-4AB7525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150BCF-487E-49B6-8EA5-A4474A2F2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13758"/>
          </a:xfrm>
        </p:spPr>
        <p:txBody>
          <a:bodyPr/>
          <a:lstStyle/>
          <a:p>
            <a:r>
              <a:rPr lang="zh-CN" altLang="en-US" sz="2800" dirty="0"/>
              <a:t>正规式的代数定律：设</a:t>
            </a:r>
            <a:r>
              <a:rPr lang="en-US" altLang="zh-CN" sz="2800" dirty="0"/>
              <a:t>r, s, t</a:t>
            </a:r>
            <a:r>
              <a:rPr lang="zh-CN" altLang="en-US" sz="2800" dirty="0"/>
              <a:t>为正规式，则有：</a:t>
            </a:r>
            <a:endParaRPr lang="zh-CN" altLang="en-US" dirty="0"/>
          </a:p>
        </p:txBody>
      </p:sp>
      <p:graphicFrame>
        <p:nvGraphicFramePr>
          <p:cNvPr id="5" name="Group 18">
            <a:extLst>
              <a:ext uri="{FF2B5EF4-FFF2-40B4-BE49-F238E27FC236}">
                <a16:creationId xmlns:a16="http://schemas.microsoft.com/office/drawing/2014/main" id="{ACF13F00-0BE7-47AA-8C6F-2BF1DF20D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59064"/>
              </p:ext>
            </p:extLst>
          </p:nvPr>
        </p:nvGraphicFramePr>
        <p:xfrm>
          <a:off x="487822" y="1656522"/>
          <a:ext cx="10959548" cy="4677663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169778">
                  <a:extLst>
                    <a:ext uri="{9D8B030D-6E8A-4147-A177-3AD203B41FA5}">
                      <a16:colId xmlns:a16="http://schemas.microsoft.com/office/drawing/2014/main" val="3677937649"/>
                    </a:ext>
                  </a:extLst>
                </a:gridCol>
                <a:gridCol w="3853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5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定律</a:t>
                      </a:r>
                    </a:p>
                  </a:txBody>
                  <a:tcPr marL="100255" marR="100255" marT="37589" marB="3758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公式</a:t>
                      </a:r>
                    </a:p>
                  </a:txBody>
                  <a:tcPr marL="100255" marR="100255" marT="37589" marB="3758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描述</a:t>
                      </a:r>
                    </a:p>
                  </a:txBody>
                  <a:tcPr marL="100255" marR="100255" marT="37589" marB="3758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交换律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r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endParaRPr lang="zh-CN" altLang="en-US" sz="2400" b="1" i="1" spc="-300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｜是</a:t>
                      </a: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可以交换的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600" b="0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结合律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r</a:t>
                      </a:r>
                      <a:r>
                        <a:rPr kumimoji="0" lang="zh-CN" altLang="en-US" sz="2400" b="1" i="0" u="none" strike="noStrike" kern="1900" cap="none" spc="-15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zh-CN" altLang="en-US" sz="2400" b="1" i="0" kern="1900" spc="-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  </a:t>
                      </a:r>
                      <a:r>
                        <a:rPr lang="zh-CN" altLang="en-US" sz="2400" b="1" i="0" spc="-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 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 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   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400" b="1" i="0" u="none" strike="noStrike" kern="1900" cap="none" spc="-15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zh-CN" altLang="en-US" sz="2400" b="1" i="0" spc="-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  </a:t>
                      </a:r>
                      <a:r>
                        <a:rPr lang="zh-CN" altLang="en-US" sz="2400" b="1" i="0" spc="-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   </a:t>
                      </a:r>
                      <a:r>
                        <a:rPr kumimoji="0" lang="zh-CN" altLang="en-US" sz="2400" b="1" i="0" u="none" strike="noStrike" kern="0" cap="none" spc="-15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  ｜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</a:t>
                      </a:r>
                      <a:endParaRPr lang="zh-CN" altLang="en-US" sz="2400" b="1" i="1" spc="-300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｜是</a:t>
                      </a: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可结合的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="0" i="0" spc="-6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r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</a:t>
                      </a:r>
                      <a:r>
                        <a:rPr lang="en-US" altLang="zh-CN" sz="2400" b="1" i="0" spc="-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    t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 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    s  </a:t>
                      </a:r>
                      <a:r>
                        <a:rPr lang="zh-CN" altLang="en-US" sz="2400" b="1" i="0" spc="-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i="1" spc="-6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t</a:t>
                      </a:r>
                      <a:endParaRPr lang="zh-CN" altLang="en-US" sz="2400" b="1" i="0" spc="-6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连接是可结合的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分配律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   r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 </a:t>
                      </a:r>
                      <a:r>
                        <a:rPr lang="en-US" altLang="zh-CN" sz="2400" b="1" i="0" spc="-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    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   t     </a:t>
                      </a:r>
                      <a:r>
                        <a:rPr lang="en-US" altLang="zh-CN" sz="2400" b="1" i="0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;</a:t>
                      </a:r>
                      <a:r>
                        <a:rPr lang="en-US" altLang="zh-CN" sz="2400" b="1" i="0" spc="-3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  </a:t>
                      </a:r>
                    </a:p>
                    <a:p>
                      <a:pPr algn="l"/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            （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  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   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s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400" b="1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t    r                                                               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连接对</a:t>
                      </a:r>
                      <a:r>
                        <a:rPr kumimoji="0" lang="zh-CN" altLang="en-US" sz="2600" b="0" i="0" u="none" strike="noStrike" kern="0" cap="none" spc="-3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｜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是可分配的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恒等律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ε</a:t>
                      </a:r>
                      <a:r>
                        <a:rPr lang="en-US" altLang="zh-CN" sz="2400" b="1" i="1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 </a:t>
                      </a:r>
                      <a:r>
                        <a:rPr lang="en-US" altLang="zh-CN" sz="2400" b="1" i="1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lang="en-US" altLang="zh-CN" sz="2400" b="1" i="1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ε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zh-CN" sz="2600" b="0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ε 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是连接的恒等</a:t>
                      </a:r>
                      <a:r>
                        <a:rPr lang="en-US" altLang="zh-CN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单位</a:t>
                      </a:r>
                      <a:r>
                        <a:rPr lang="en-US" altLang="zh-CN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)</a:t>
                      </a:r>
                      <a:r>
                        <a:rPr lang="zh-CN" altLang="en-US" sz="2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元</a:t>
                      </a:r>
                      <a:endParaRPr kumimoji="0" lang="zh-CN" altLang="en-US" sz="2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存在律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 </a:t>
                      </a:r>
                      <a:r>
                        <a:rPr lang="en-US" altLang="zh-CN" sz="2800" b="0" i="0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* </a:t>
                      </a:r>
                      <a:r>
                        <a:rPr lang="en-US" altLang="zh-CN" sz="2400" b="1" spc="-5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</a:t>
                      </a:r>
                      <a:r>
                        <a:rPr lang="zh-CN" altLang="en-US" sz="2400" b="1" i="0" spc="-5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（</a:t>
                      </a:r>
                      <a:r>
                        <a:rPr lang="zh-CN" altLang="en-US" sz="2400" b="1" i="0" spc="-3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lang="en-US" altLang="zh-CN" sz="2400" b="1" i="1" spc="-3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zh-CN" altLang="en-US" sz="2400" b="1" i="0" u="none" strike="noStrike" kern="1900" cap="none" spc="-150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｜</a:t>
                      </a:r>
                      <a:r>
                        <a:rPr lang="zh-CN" altLang="en-US" sz="2400" b="1" i="0" spc="-3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ε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lang="zh-CN" altLang="en-US" sz="2400" b="1" i="0" spc="-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）        </a:t>
                      </a:r>
                      <a:r>
                        <a:rPr lang="en-US" altLang="zh-CN" sz="2400" b="0" i="0" spc="-1000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*</a:t>
                      </a:r>
                      <a:r>
                        <a:rPr lang="zh-CN" altLang="en-US" sz="2400" b="1" i="0" spc="-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lang="zh-CN" altLang="en-US" sz="2400" b="0" i="0" spc="-1000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闭包中一定包含 </a:t>
                      </a:r>
                      <a:r>
                        <a:rPr lang="en-US" altLang="zh-CN" sz="2600" b="0" i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ε</a:t>
                      </a:r>
                      <a:endParaRPr kumimoji="0" lang="zh-CN" altLang="en-US" sz="2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幂等律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 r </a:t>
                      </a:r>
                      <a:r>
                        <a:rPr lang="en-US" altLang="zh-CN" sz="2800" b="0" i="0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**</a:t>
                      </a:r>
                      <a:r>
                        <a:rPr lang="en-US" altLang="zh-CN" sz="2400" b="1" spc="-15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=   </a:t>
                      </a:r>
                      <a:r>
                        <a:rPr lang="en-US" altLang="zh-CN" sz="2400" b="1" i="1" spc="-15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 </a:t>
                      </a:r>
                      <a:r>
                        <a:rPr lang="en-US" altLang="zh-CN" sz="2800" b="0" i="0" baseline="300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_GB2312"/>
                          <a:cs typeface="Times New Roman" pitchFamily="18" charset="0"/>
                        </a:rPr>
                        <a:t>*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zh-CN" sz="2600" b="0" i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2600" b="0" i="0" baseline="30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* </a:t>
                      </a: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具有幂等性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3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 pitchFamily="18" charset="0"/>
                        </a:rPr>
                        <a:t>“或”的抽取律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|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 =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楷体" pitchFamily="49" charset="-122"/>
                          <a:cs typeface="Times New Roman" pitchFamily="18" charset="0"/>
                        </a:rPr>
                        <a:t>r</a:t>
                      </a:r>
                      <a:endParaRPr lang="zh-CN" altLang="en-US" sz="2400" b="1" i="1" dirty="0">
                        <a:solidFill>
                          <a:schemeClr val="tx1"/>
                        </a:solidFill>
                        <a:latin typeface="Times New Roman" pitchFamily="18" charset="0"/>
                        <a:ea typeface="楷体" pitchFamily="49" charset="-122"/>
                        <a:cs typeface="Times New Roman" pitchFamily="18" charset="0"/>
                      </a:endParaRP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33CC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|</a:t>
                      </a:r>
                      <a:r>
                        <a:rPr kumimoji="0" lang="zh-CN" alt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Times New Roman" pitchFamily="18" charset="0"/>
                        </a:rPr>
                        <a:t>是可消重的</a:t>
                      </a:r>
                    </a:p>
                  </a:txBody>
                  <a:tcPr marL="91451" marR="91451" marT="34279" marB="3427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61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006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正规式应用举例</a:t>
            </a:r>
          </a:p>
          <a:p>
            <a:pPr lvl="1"/>
            <a:r>
              <a:rPr lang="zh-CN" altLang="en-US" sz="2600" dirty="0"/>
              <a:t>描述“标识符”单词的正规式</a:t>
            </a:r>
          </a:p>
          <a:p>
            <a:pPr lvl="2"/>
            <a:r>
              <a:rPr lang="en-US" altLang="zh-CN" sz="2600" dirty="0"/>
              <a:t>a(</a:t>
            </a:r>
            <a:r>
              <a:rPr lang="en-US" altLang="zh-CN" sz="2600" dirty="0" err="1"/>
              <a:t>a|d</a:t>
            </a:r>
            <a:r>
              <a:rPr lang="en-US" altLang="zh-CN" sz="2600" dirty="0"/>
              <a:t>)*</a:t>
            </a:r>
          </a:p>
          <a:p>
            <a:pPr lvl="2"/>
            <a:r>
              <a:rPr lang="zh-CN" altLang="en-US" sz="2600" dirty="0"/>
              <a:t>其中，</a:t>
            </a:r>
            <a:r>
              <a:rPr lang="zh-CN" altLang="en-US" sz="2600" dirty="0"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600" dirty="0"/>
              <a:t>＝</a:t>
            </a:r>
            <a:r>
              <a:rPr lang="en-US" altLang="zh-CN" sz="2600" dirty="0"/>
              <a:t>{</a:t>
            </a:r>
            <a:r>
              <a:rPr lang="en-US" altLang="zh-CN" sz="2600" dirty="0" err="1"/>
              <a:t>a,d</a:t>
            </a:r>
            <a:r>
              <a:rPr lang="en-US" altLang="zh-CN" sz="2600" dirty="0"/>
              <a:t>}</a:t>
            </a:r>
            <a:r>
              <a:rPr lang="zh-CN" altLang="en-US" sz="2600" dirty="0"/>
              <a:t>，</a:t>
            </a:r>
            <a:r>
              <a:rPr lang="en-US" altLang="zh-CN" sz="2600" dirty="0"/>
              <a:t>a</a:t>
            </a:r>
            <a:r>
              <a:rPr lang="zh-CN" altLang="en-US" sz="2600" dirty="0"/>
              <a:t>为字母</a:t>
            </a:r>
            <a:r>
              <a:rPr lang="en-US" altLang="zh-CN" sz="2600" dirty="0"/>
              <a:t>d</a:t>
            </a:r>
            <a:r>
              <a:rPr lang="zh-CN" altLang="en-US" sz="2600" dirty="0"/>
              <a:t>为数字</a:t>
            </a:r>
          </a:p>
          <a:p>
            <a:pPr lvl="2"/>
            <a:r>
              <a:rPr lang="en-US" altLang="zh-CN" sz="2600" dirty="0"/>
              <a:t>L(a(</a:t>
            </a:r>
            <a:r>
              <a:rPr lang="en-US" altLang="zh-CN" sz="2600" dirty="0" err="1"/>
              <a:t>a|d</a:t>
            </a:r>
            <a:r>
              <a:rPr lang="en-US" altLang="zh-CN" sz="2600" dirty="0"/>
              <a:t>)*)={a}{</a:t>
            </a:r>
            <a:r>
              <a:rPr lang="en-US" altLang="zh-CN" sz="2600" dirty="0" err="1"/>
              <a:t>a,d</a:t>
            </a:r>
            <a:r>
              <a:rPr lang="en-US" altLang="zh-CN" sz="2600" dirty="0"/>
              <a:t>}*</a:t>
            </a:r>
          </a:p>
          <a:p>
            <a:pPr lvl="1"/>
            <a:r>
              <a:rPr lang="zh-CN" altLang="en-US" sz="2600" dirty="0"/>
              <a:t>描述“整数”单词的正规式</a:t>
            </a:r>
          </a:p>
          <a:p>
            <a:pPr lvl="2"/>
            <a:r>
              <a:rPr lang="en-US" altLang="zh-CN" sz="2600" dirty="0"/>
              <a:t>dd*|+dd*|-dd*</a:t>
            </a:r>
          </a:p>
          <a:p>
            <a:pPr lvl="2"/>
            <a:r>
              <a:rPr lang="zh-CN" altLang="en-US" sz="2600" dirty="0"/>
              <a:t>其中</a:t>
            </a:r>
            <a:r>
              <a:rPr lang="en-US" altLang="zh-CN" sz="2600" dirty="0"/>
              <a:t>, </a:t>
            </a:r>
            <a:r>
              <a:rPr lang="en-US" altLang="zh-CN" sz="2600" dirty="0"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600" dirty="0"/>
              <a:t>＝</a:t>
            </a:r>
            <a:r>
              <a:rPr lang="en-US" altLang="zh-CN" sz="2600" dirty="0"/>
              <a:t>{+, -, d}</a:t>
            </a:r>
            <a:r>
              <a:rPr lang="zh-CN" altLang="en-US" sz="2600" dirty="0"/>
              <a:t>， </a:t>
            </a:r>
            <a:r>
              <a:rPr lang="en-US" altLang="zh-CN" sz="2600" dirty="0"/>
              <a:t>d</a:t>
            </a:r>
            <a:r>
              <a:rPr lang="zh-CN" altLang="en-US" sz="2600" dirty="0"/>
              <a:t>为数字</a:t>
            </a:r>
          </a:p>
          <a:p>
            <a:pPr lvl="2"/>
            <a:r>
              <a:rPr lang="en-US" altLang="zh-CN" sz="2600" dirty="0"/>
              <a:t>L(dd*|+dd*|-dd*)={+,</a:t>
            </a:r>
            <a:r>
              <a:rPr lang="zh-CN" altLang="en-US" sz="2600" dirty="0"/>
              <a:t>－</a:t>
            </a:r>
            <a:r>
              <a:rPr lang="en-US" altLang="zh-CN" sz="2600" dirty="0"/>
              <a:t>, ε}{d}{d}*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7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21898" cy="3164287"/>
          </a:xfrm>
        </p:spPr>
        <p:txBody>
          <a:bodyPr>
            <a:normAutofit fontScale="92500"/>
          </a:bodyPr>
          <a:lstStyle/>
          <a:p>
            <a:r>
              <a:rPr lang="zh-CN" altLang="en-US" sz="2800" dirty="0"/>
              <a:t>正规式和正规文法 的等价</a:t>
            </a:r>
            <a:endParaRPr lang="en-US" altLang="zh-CN" sz="28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如果正规式</a:t>
            </a:r>
            <a:r>
              <a:rPr lang="en-US" altLang="zh-CN" sz="2600" dirty="0">
                <a:solidFill>
                  <a:schemeClr val="tx1"/>
                </a:solidFill>
              </a:rPr>
              <a:t>r</a:t>
            </a:r>
            <a:r>
              <a:rPr lang="zh-CN" altLang="en-US" sz="2600" dirty="0">
                <a:solidFill>
                  <a:schemeClr val="tx1"/>
                </a:solidFill>
              </a:rPr>
              <a:t>和文法</a:t>
            </a:r>
            <a:r>
              <a:rPr lang="en-US" altLang="zh-CN" sz="2600" dirty="0">
                <a:solidFill>
                  <a:schemeClr val="tx1"/>
                </a:solidFill>
              </a:rPr>
              <a:t>G</a:t>
            </a:r>
            <a:r>
              <a:rPr lang="zh-CN" altLang="en-US" sz="2600" dirty="0">
                <a:solidFill>
                  <a:schemeClr val="tx1"/>
                </a:solidFill>
              </a:rPr>
              <a:t>，有</a:t>
            </a:r>
            <a:r>
              <a:rPr lang="en-US" altLang="zh-CN" sz="2600" dirty="0"/>
              <a:t>L(r)</a:t>
            </a:r>
            <a:r>
              <a:rPr lang="zh-CN" altLang="en-US" sz="2600" dirty="0"/>
              <a:t>＝</a:t>
            </a:r>
            <a:r>
              <a:rPr lang="en-US" altLang="zh-CN" sz="2600" dirty="0"/>
              <a:t>L(G)</a:t>
            </a:r>
            <a:r>
              <a:rPr lang="zh-CN" altLang="en-US" sz="2600" dirty="0">
                <a:solidFill>
                  <a:schemeClr val="tx1"/>
                </a:solidFill>
              </a:rPr>
              <a:t>则称正规式</a:t>
            </a:r>
            <a:r>
              <a:rPr lang="en-US" altLang="zh-CN" sz="2600" dirty="0">
                <a:solidFill>
                  <a:schemeClr val="tx1"/>
                </a:solidFill>
              </a:rPr>
              <a:t>r</a:t>
            </a:r>
            <a:r>
              <a:rPr lang="zh-CN" altLang="en-US" sz="2600" dirty="0">
                <a:solidFill>
                  <a:schemeClr val="tx1"/>
                </a:solidFill>
              </a:rPr>
              <a:t>和文法</a:t>
            </a:r>
            <a:r>
              <a:rPr lang="en-US" altLang="zh-CN" sz="2600" dirty="0">
                <a:solidFill>
                  <a:schemeClr val="tx1"/>
                </a:solidFill>
              </a:rPr>
              <a:t>G</a:t>
            </a:r>
            <a:r>
              <a:rPr lang="zh-CN" altLang="en-US" sz="2600" dirty="0">
                <a:solidFill>
                  <a:schemeClr val="tx1"/>
                </a:solidFill>
              </a:rPr>
              <a:t>是</a:t>
            </a:r>
            <a:r>
              <a:rPr lang="zh-CN" altLang="en-US" sz="2600" dirty="0"/>
              <a:t>等价</a:t>
            </a:r>
            <a:r>
              <a:rPr lang="zh-CN" altLang="en-US" sz="2600" dirty="0">
                <a:solidFill>
                  <a:schemeClr val="tx1"/>
                </a:solidFill>
              </a:rPr>
              <a:t>的。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marL="444500" indent="-457200"/>
            <a:r>
              <a:rPr lang="zh-CN" altLang="en-US" sz="2800" dirty="0"/>
              <a:t>正规式</a:t>
            </a:r>
            <a:r>
              <a:rPr lang="en-US" altLang="zh-CN" sz="2800" dirty="0"/>
              <a:t>r → </a:t>
            </a:r>
            <a:r>
              <a:rPr lang="zh-CN" altLang="en-US" sz="2800" dirty="0"/>
              <a:t>文法</a:t>
            </a:r>
            <a:r>
              <a:rPr lang="en-US" altLang="zh-CN" sz="2800" dirty="0"/>
              <a:t>G</a:t>
            </a:r>
            <a:endParaRPr lang="zh-CN" altLang="en-US" sz="2800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设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400" dirty="0">
                <a:solidFill>
                  <a:schemeClr val="tx1"/>
                </a:solidFill>
              </a:rPr>
              <a:t>上正规式</a:t>
            </a:r>
            <a:r>
              <a:rPr lang="en-US" altLang="zh-CN" sz="2400" dirty="0">
                <a:solidFill>
                  <a:schemeClr val="tx1"/>
                </a:solidFill>
              </a:rPr>
              <a:t>r</a:t>
            </a:r>
            <a:r>
              <a:rPr lang="zh-CN" altLang="en-US" sz="2400" dirty="0">
                <a:solidFill>
                  <a:schemeClr val="tx1"/>
                </a:solidFill>
              </a:rPr>
              <a:t>，则等价文法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(V</a:t>
            </a:r>
            <a:r>
              <a:rPr lang="en-US" altLang="zh-CN" sz="2400" baseline="-25000" dirty="0">
                <a:solidFill>
                  <a:schemeClr val="tx1"/>
                </a:solidFill>
              </a:rPr>
              <a:t>N</a:t>
            </a:r>
            <a:r>
              <a:rPr lang="en-US" altLang="zh-CN" sz="2400" dirty="0">
                <a:solidFill>
                  <a:schemeClr val="tx1"/>
                </a:solidFill>
              </a:rPr>
              <a:t>, </a:t>
            </a:r>
            <a:r>
              <a:rPr lang="en-US" altLang="zh-CN" sz="2400" b="1" dirty="0">
                <a:solidFill>
                  <a:srgbClr val="0000FF"/>
                </a:solidFill>
              </a:rPr>
              <a:t>V</a:t>
            </a:r>
            <a:r>
              <a:rPr lang="en-US" altLang="zh-CN" sz="2400" b="1" baseline="-25000" dirty="0">
                <a:solidFill>
                  <a:srgbClr val="0000FF"/>
                </a:solidFill>
              </a:rPr>
              <a:t>T</a:t>
            </a:r>
            <a:r>
              <a:rPr lang="en-US" altLang="zh-CN" sz="2400" dirty="0">
                <a:solidFill>
                  <a:schemeClr val="tx1"/>
                </a:solidFill>
              </a:rPr>
              <a:t>, P, S)</a:t>
            </a:r>
            <a:r>
              <a:rPr lang="zh-CN" altLang="en-US" sz="2400" dirty="0">
                <a:solidFill>
                  <a:schemeClr val="tx1"/>
                </a:solidFill>
              </a:rPr>
              <a:t>。其中，</a:t>
            </a:r>
            <a:r>
              <a:rPr lang="en-US" altLang="zh-CN" sz="2400" dirty="0">
                <a:solidFill>
                  <a:schemeClr val="tx1"/>
                </a:solidFill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</a:rPr>
              <a:t>T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∑</a:t>
            </a:r>
            <a:r>
              <a:rPr lang="zh-CN" altLang="en-US" sz="2400" dirty="0">
                <a:solidFill>
                  <a:schemeClr val="tx1"/>
                </a:solidFill>
              </a:rPr>
              <a:t>；从形如产生式 </a:t>
            </a:r>
            <a:r>
              <a:rPr lang="en-US" altLang="zh-CN" sz="2400" dirty="0" err="1">
                <a:solidFill>
                  <a:schemeClr val="tx1"/>
                </a:solidFill>
              </a:rPr>
              <a:t>S→r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zh-CN" altLang="en-US" sz="2400" dirty="0">
                <a:solidFill>
                  <a:schemeClr val="tx1"/>
                </a:solidFill>
              </a:rPr>
              <a:t>开始，按下表规则进行转换， 直到全部符合正规文法之产生式为止，可得到</a:t>
            </a:r>
            <a:r>
              <a:rPr lang="en-US" altLang="zh-CN" sz="2400" dirty="0">
                <a:solidFill>
                  <a:schemeClr val="tx1"/>
                </a:solidFill>
              </a:rPr>
              <a:t>P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</a:rPr>
              <a:t>N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AC9B90A-4634-4D64-9377-BEC79E48E70C}"/>
              </a:ext>
            </a:extLst>
          </p:cNvPr>
          <p:cNvSpPr txBox="1"/>
          <p:nvPr/>
        </p:nvSpPr>
        <p:spPr>
          <a:xfrm>
            <a:off x="7416321" y="4745046"/>
            <a:ext cx="1492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Why not?</a:t>
            </a:r>
          </a:p>
          <a:p>
            <a:r>
              <a:rPr lang="en-US" altLang="zh-CN" sz="2400" dirty="0" err="1"/>
              <a:t>A</a:t>
            </a:r>
            <a:r>
              <a:rPr lang="en-US" altLang="zh-CN" sz="2400" dirty="0" err="1">
                <a:latin typeface="+mn-ea"/>
              </a:rPr>
              <a:t>→xA</a:t>
            </a:r>
            <a:r>
              <a:rPr lang="en-US" altLang="zh-CN" sz="2400" dirty="0">
                <a:latin typeface="+mn-ea"/>
              </a:rPr>
              <a:t> | y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D89F7E-1D39-49D8-9375-2C8CD0F7A3E9}"/>
              </a:ext>
            </a:extLst>
          </p:cNvPr>
          <p:cNvSpPr txBox="1"/>
          <p:nvPr/>
        </p:nvSpPr>
        <p:spPr>
          <a:xfrm>
            <a:off x="6891434" y="4995708"/>
            <a:ext cx="445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n-ea"/>
              </a:rPr>
              <a:t>→</a:t>
            </a:r>
            <a:endParaRPr lang="zh-CN" altLang="en-US" sz="24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DEDD24C-B838-4E72-9D52-10EEC4C82D4C}"/>
              </a:ext>
            </a:extLst>
          </p:cNvPr>
          <p:cNvSpPr txBox="1"/>
          <p:nvPr/>
        </p:nvSpPr>
        <p:spPr>
          <a:xfrm>
            <a:off x="9156375" y="4132147"/>
            <a:ext cx="2498365" cy="2092881"/>
          </a:xfrm>
          <a:prstGeom prst="rect">
            <a:avLst/>
          </a:prstGeom>
          <a:solidFill>
            <a:schemeClr val="bg1"/>
          </a:solidFill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>
                <a:solidFill>
                  <a:srgbClr val="C00000"/>
                </a:solidFill>
              </a:rPr>
              <a:t>b*c*</a:t>
            </a:r>
            <a:r>
              <a:rPr lang="en-US" altLang="zh-CN" sz="2000" dirty="0"/>
              <a:t> 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endParaRPr lang="en-US" altLang="zh-CN" sz="1000" dirty="0"/>
          </a:p>
          <a:p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 err="1"/>
              <a:t>bA</a:t>
            </a:r>
            <a:r>
              <a:rPr lang="en-US" altLang="zh-CN" sz="2000" dirty="0"/>
              <a:t> | c*</a:t>
            </a:r>
          </a:p>
          <a:p>
            <a:endParaRPr lang="en-US" altLang="zh-CN" sz="1000" dirty="0"/>
          </a:p>
          <a:p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/>
              <a:t>c*  </a:t>
            </a:r>
            <a:r>
              <a:rPr lang="zh-CN" altLang="en-US" sz="2000" dirty="0"/>
              <a:t>：</a:t>
            </a:r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 err="1"/>
              <a:t>cA</a:t>
            </a:r>
            <a:r>
              <a:rPr lang="en-US" altLang="zh-CN" sz="2000" dirty="0"/>
              <a:t>|</a:t>
            </a:r>
            <a:r>
              <a:rPr lang="el-GR" altLang="zh-CN" sz="2000" dirty="0"/>
              <a:t>ε</a:t>
            </a:r>
            <a:r>
              <a:rPr lang="zh-CN" altLang="el-GR" sz="2000" dirty="0"/>
              <a:t>，</a:t>
            </a:r>
            <a:endParaRPr lang="en-US" altLang="zh-CN" sz="2000" dirty="0"/>
          </a:p>
          <a:p>
            <a:endParaRPr lang="en-US" altLang="zh-CN" sz="1000" dirty="0"/>
          </a:p>
          <a:p>
            <a:r>
              <a:rPr lang="en-US" altLang="zh-CN" sz="2000" dirty="0"/>
              <a:t>finally</a:t>
            </a:r>
            <a:r>
              <a:rPr lang="zh-CN" altLang="en-US" sz="2000" dirty="0"/>
              <a:t>：</a:t>
            </a:r>
          </a:p>
          <a:p>
            <a:r>
              <a:rPr lang="en-US" altLang="zh-CN" sz="2000" dirty="0"/>
              <a:t>A</a:t>
            </a:r>
            <a:r>
              <a:rPr lang="en-US" altLang="zh-CN" sz="2000" dirty="0">
                <a:latin typeface="+mn-ea"/>
              </a:rPr>
              <a:t> → </a:t>
            </a:r>
            <a:r>
              <a:rPr lang="en-US" altLang="zh-CN" sz="2000" dirty="0" err="1"/>
              <a:t>bA</a:t>
            </a:r>
            <a:r>
              <a:rPr lang="en-US" altLang="zh-CN" sz="2000" dirty="0"/>
              <a:t> |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/>
              <a:t>cA</a:t>
            </a:r>
            <a:r>
              <a:rPr lang="en-US" altLang="zh-CN" sz="2000" dirty="0"/>
              <a:t> | </a:t>
            </a:r>
            <a:r>
              <a:rPr lang="el-GR" altLang="zh-CN" sz="2000" dirty="0"/>
              <a:t>ε</a:t>
            </a:r>
            <a:r>
              <a:rPr lang="zh-CN" altLang="el-GR" sz="2000" dirty="0"/>
              <a:t>，</a:t>
            </a:r>
            <a:endParaRPr lang="zh-CN" altLang="en-US" sz="2000" dirty="0"/>
          </a:p>
        </p:txBody>
      </p:sp>
      <p:graphicFrame>
        <p:nvGraphicFramePr>
          <p:cNvPr id="41" name="表格 14">
            <a:extLst>
              <a:ext uri="{FF2B5EF4-FFF2-40B4-BE49-F238E27FC236}">
                <a16:creationId xmlns:a16="http://schemas.microsoft.com/office/drawing/2014/main" id="{1CDB1C53-FAA4-45E9-AB31-562DA4E8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224530"/>
              </p:ext>
            </p:extLst>
          </p:nvPr>
        </p:nvGraphicFramePr>
        <p:xfrm>
          <a:off x="1127388" y="4019536"/>
          <a:ext cx="5610329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322">
                  <a:extLst>
                    <a:ext uri="{9D8B030D-6E8A-4147-A177-3AD203B41FA5}">
                      <a16:colId xmlns:a16="http://schemas.microsoft.com/office/drawing/2014/main" val="3658620841"/>
                    </a:ext>
                  </a:extLst>
                </a:gridCol>
                <a:gridCol w="2206363">
                  <a:extLst>
                    <a:ext uri="{9D8B030D-6E8A-4147-A177-3AD203B41FA5}">
                      <a16:colId xmlns:a16="http://schemas.microsoft.com/office/drawing/2014/main" val="274827130"/>
                    </a:ext>
                  </a:extLst>
                </a:gridCol>
                <a:gridCol w="2431644">
                  <a:extLst>
                    <a:ext uri="{9D8B030D-6E8A-4147-A177-3AD203B41FA5}">
                      <a16:colId xmlns:a16="http://schemas.microsoft.com/office/drawing/2014/main" val="1798833029"/>
                    </a:ext>
                  </a:extLst>
                </a:gridCol>
              </a:tblGrid>
              <a:tr h="397523">
                <a:tc>
                  <a:txBody>
                    <a:bodyPr/>
                    <a:lstStyle/>
                    <a:p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正规式产生式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文法产生式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04664"/>
                  </a:ext>
                </a:extLst>
              </a:tr>
              <a:tr h="397523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A→xy</a:t>
                      </a:r>
                      <a:endParaRPr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A→xB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B→y</a:t>
                      </a:r>
                      <a:endParaRPr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28003"/>
                  </a:ext>
                </a:extLst>
              </a:tr>
              <a:tr h="465544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400" b="0" baseline="300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y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eaLnBrk="1" hangingPunct="1"/>
                      <a:r>
                        <a:rPr lang="en-US" altLang="zh-CN" sz="2400" b="0" dirty="0" err="1">
                          <a:latin typeface="+mn-ea"/>
                        </a:rPr>
                        <a:t>A→xB</a:t>
                      </a:r>
                      <a:r>
                        <a:rPr lang="en-US" altLang="zh-CN" sz="2400" b="0" dirty="0">
                          <a:latin typeface="+mn-ea"/>
                        </a:rPr>
                        <a:t>, </a:t>
                      </a:r>
                      <a:r>
                        <a:rPr lang="en-US" altLang="zh-CN" sz="2400" b="0" dirty="0" err="1">
                          <a:latin typeface="+mn-ea"/>
                        </a:rPr>
                        <a:t>A→y</a:t>
                      </a:r>
                      <a:endParaRPr lang="en-US" altLang="zh-CN" sz="2400" b="0" dirty="0">
                        <a:latin typeface="+mn-ea"/>
                      </a:endParaRPr>
                    </a:p>
                    <a:p>
                      <a:pPr algn="just" eaLnBrk="1" hangingPunct="1"/>
                      <a:r>
                        <a:rPr lang="en-US" altLang="zh-CN" sz="2400" b="0" dirty="0" err="1">
                          <a:latin typeface="+mn-ea"/>
                        </a:rPr>
                        <a:t>B→xB</a:t>
                      </a:r>
                      <a:r>
                        <a:rPr lang="en-US" altLang="zh-CN" sz="2400" b="0" dirty="0">
                          <a:latin typeface="+mn-ea"/>
                        </a:rPr>
                        <a:t>, </a:t>
                      </a:r>
                      <a:r>
                        <a:rPr lang="en-US" altLang="zh-CN" sz="2400" b="0" dirty="0" err="1">
                          <a:latin typeface="+mn-ea"/>
                        </a:rPr>
                        <a:t>B→y</a:t>
                      </a:r>
                      <a:endParaRPr lang="en-US" altLang="zh-CN" sz="2400" b="0" dirty="0"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386132"/>
                  </a:ext>
                </a:extLst>
              </a:tr>
              <a:tr h="397523"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eaLnBrk="1" hangingPunct="1"/>
                      <a:r>
                        <a:rPr lang="en-US" altLang="zh-CN" sz="2400" b="0" dirty="0" err="1">
                          <a:latin typeface="+mn-ea"/>
                        </a:rPr>
                        <a:t>A→x︱y</a:t>
                      </a:r>
                      <a:endParaRPr lang="en-US" altLang="zh-CN" sz="2400" b="0" dirty="0"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400" b="0" dirty="0" err="1">
                          <a:latin typeface="+mn-ea"/>
                          <a:ea typeface="+mn-ea"/>
                        </a:rPr>
                        <a:t>A→y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9030"/>
                  </a:ext>
                </a:extLst>
              </a:tr>
              <a:tr h="39752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dirty="0">
                          <a:latin typeface="+mn-ea"/>
                        </a:rPr>
                        <a:t>注：</a:t>
                      </a:r>
                      <a:r>
                        <a:rPr lang="en-US" altLang="zh-CN" sz="2400" b="0" dirty="0">
                          <a:latin typeface="+mn-ea"/>
                        </a:rPr>
                        <a:t>A</a:t>
                      </a:r>
                      <a:r>
                        <a:rPr lang="zh-CN" altLang="en-US" sz="2400" b="0" dirty="0">
                          <a:latin typeface="+mn-ea"/>
                        </a:rPr>
                        <a:t>，</a:t>
                      </a:r>
                      <a:r>
                        <a:rPr lang="en-US" altLang="zh-CN" sz="2400" b="0" dirty="0">
                          <a:latin typeface="+mn-ea"/>
                        </a:rPr>
                        <a:t>B∈V</a:t>
                      </a:r>
                      <a:r>
                        <a:rPr lang="en-US" altLang="zh-CN" sz="2400" b="0" baseline="-30000" dirty="0">
                          <a:latin typeface="+mn-ea"/>
                        </a:rPr>
                        <a:t>N </a:t>
                      </a:r>
                      <a:r>
                        <a:rPr lang="zh-CN" altLang="en-US" sz="2400" b="0" dirty="0">
                          <a:latin typeface="+mn-ea"/>
                        </a:rPr>
                        <a:t>，</a:t>
                      </a:r>
                      <a:r>
                        <a:rPr lang="en-US" altLang="zh-CN" sz="2400" b="0" dirty="0">
                          <a:solidFill>
                            <a:schemeClr val="hlink"/>
                          </a:solidFill>
                          <a:latin typeface="+mn-ea"/>
                        </a:rPr>
                        <a:t>B</a:t>
                      </a:r>
                      <a:r>
                        <a:rPr lang="zh-CN" altLang="en-US" sz="2400" b="0" dirty="0">
                          <a:latin typeface="+mn-ea"/>
                        </a:rPr>
                        <a:t>为新增非终结符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436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2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</a:t>
            </a:r>
            <a:r>
              <a:rPr lang="zh-CN" altLang="en-US" sz="2800" dirty="0"/>
              <a:t>将</a:t>
            </a:r>
            <a:r>
              <a:rPr lang="en-US" altLang="zh-CN" sz="2800" dirty="0"/>
              <a:t>{</a:t>
            </a:r>
            <a:r>
              <a:rPr lang="en-US" altLang="zh-CN" sz="2800" dirty="0" err="1"/>
              <a:t>a,d</a:t>
            </a:r>
            <a:r>
              <a:rPr lang="en-US" altLang="zh-CN" sz="2800" dirty="0"/>
              <a:t>}</a:t>
            </a:r>
            <a:r>
              <a:rPr lang="zh-CN" altLang="en-US" sz="2800" dirty="0"/>
              <a:t>上的正规式</a:t>
            </a:r>
            <a:r>
              <a:rPr lang="en-US" altLang="zh-CN" sz="2800" dirty="0"/>
              <a:t>a(</a:t>
            </a:r>
            <a:r>
              <a:rPr lang="en-US" altLang="zh-CN" sz="2800" dirty="0" err="1"/>
              <a:t>a|d</a:t>
            </a:r>
            <a:r>
              <a:rPr lang="en-US" altLang="zh-CN" sz="2800" dirty="0"/>
              <a:t>)*，</a:t>
            </a:r>
            <a:r>
              <a:rPr lang="zh-CN" altLang="en-US" sz="2800" dirty="0"/>
              <a:t>转换成等价的 正规文法</a:t>
            </a:r>
            <a:r>
              <a:rPr lang="en-US" altLang="zh-CN" sz="2800" dirty="0"/>
              <a:t>G[S]。 </a:t>
            </a:r>
          </a:p>
          <a:p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r>
              <a:rPr lang="zh-CN" altLang="en-US" sz="2600" dirty="0">
                <a:solidFill>
                  <a:schemeClr val="tx1"/>
                </a:solidFill>
              </a:rPr>
              <a:t>最后得到正规文法</a:t>
            </a:r>
            <a:r>
              <a:rPr lang="en-US" altLang="zh-CN" sz="2600" dirty="0">
                <a:solidFill>
                  <a:schemeClr val="tx1"/>
                </a:solidFill>
              </a:rPr>
              <a:t>G[S]</a:t>
            </a:r>
            <a:r>
              <a:rPr lang="zh-CN" altLang="en-US" sz="2600" dirty="0">
                <a:solidFill>
                  <a:schemeClr val="tx1"/>
                </a:solidFill>
              </a:rPr>
              <a:t>如下：</a:t>
            </a:r>
            <a:r>
              <a:rPr lang="en-US" altLang="zh-CN" sz="2600" dirty="0">
                <a:solidFill>
                  <a:schemeClr val="tx1"/>
                </a:solidFill>
              </a:rPr>
              <a:t>G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(V</a:t>
            </a:r>
            <a:r>
              <a:rPr lang="en-US" altLang="zh-CN" sz="2600" baseline="-25000" dirty="0">
                <a:solidFill>
                  <a:schemeClr val="tx1"/>
                </a:solidFill>
              </a:rPr>
              <a:t>N</a:t>
            </a:r>
            <a:r>
              <a:rPr lang="en-US" altLang="zh-CN" sz="2600" dirty="0">
                <a:solidFill>
                  <a:schemeClr val="tx1"/>
                </a:solidFill>
              </a:rPr>
              <a:t>, V</a:t>
            </a:r>
            <a:r>
              <a:rPr lang="en-US" altLang="zh-CN" sz="2600" baseline="-25000" dirty="0">
                <a:solidFill>
                  <a:schemeClr val="tx1"/>
                </a:solidFill>
              </a:rPr>
              <a:t>T</a:t>
            </a:r>
            <a:r>
              <a:rPr lang="en-US" altLang="zh-CN" sz="2600" dirty="0">
                <a:solidFill>
                  <a:schemeClr val="tx1"/>
                </a:solidFill>
              </a:rPr>
              <a:t>, P, S)</a:t>
            </a:r>
            <a:r>
              <a:rPr lang="zh-CN" altLang="en-US" sz="2600" dirty="0">
                <a:solidFill>
                  <a:schemeClr val="tx1"/>
                </a:solidFill>
              </a:rPr>
              <a:t>，其中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V</a:t>
            </a:r>
            <a:r>
              <a:rPr lang="en-US" altLang="zh-CN" sz="2600" baseline="-25000" dirty="0">
                <a:solidFill>
                  <a:schemeClr val="tx1"/>
                </a:solidFill>
              </a:rPr>
              <a:t>N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{S, A, B}</a:t>
            </a:r>
            <a:r>
              <a:rPr lang="zh-CN" altLang="en-US" sz="2600" dirty="0">
                <a:solidFill>
                  <a:schemeClr val="tx1"/>
                </a:solidFill>
              </a:rPr>
              <a:t>，</a:t>
            </a:r>
            <a:r>
              <a:rPr lang="en-US" altLang="zh-CN" sz="2600" dirty="0">
                <a:solidFill>
                  <a:schemeClr val="tx1"/>
                </a:solidFill>
              </a:rPr>
              <a:t>V</a:t>
            </a:r>
            <a:r>
              <a:rPr lang="en-US" altLang="zh-CN" sz="2600" baseline="-25000" dirty="0">
                <a:solidFill>
                  <a:schemeClr val="tx1"/>
                </a:solidFill>
              </a:rPr>
              <a:t>T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{a, d}</a:t>
            </a:r>
          </a:p>
          <a:p>
            <a:pPr marL="457200" lvl="1" indent="0">
              <a:buNone/>
            </a:pPr>
            <a:r>
              <a:rPr lang="en-US" altLang="zh-CN" sz="2600" dirty="0">
                <a:solidFill>
                  <a:schemeClr val="tx1"/>
                </a:solidFill>
              </a:rPr>
              <a:t>P 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{</a:t>
            </a:r>
            <a:r>
              <a:rPr lang="en-US" altLang="zh-CN" sz="2600" dirty="0" err="1">
                <a:solidFill>
                  <a:schemeClr val="tx1"/>
                </a:solidFill>
              </a:rPr>
              <a:t>S→aA</a:t>
            </a:r>
            <a:r>
              <a:rPr lang="en-US" altLang="zh-CN" sz="2600" dirty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A→aB</a:t>
            </a:r>
            <a:r>
              <a:rPr lang="en-US" altLang="zh-CN" sz="2600" dirty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A→dB</a:t>
            </a:r>
            <a:r>
              <a:rPr lang="en-US" altLang="zh-CN" sz="2600" dirty="0">
                <a:solidFill>
                  <a:schemeClr val="tx1"/>
                </a:solidFill>
              </a:rPr>
              <a:t>, A→</a:t>
            </a:r>
            <a:r>
              <a:rPr lang="el-GR" altLang="zh-CN" sz="2600" dirty="0">
                <a:solidFill>
                  <a:schemeClr val="tx1"/>
                </a:solidFill>
              </a:rPr>
              <a:t>ε</a:t>
            </a:r>
            <a:r>
              <a:rPr lang="en-US" altLang="zh-CN" sz="2600" dirty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B→aB</a:t>
            </a:r>
            <a:r>
              <a:rPr lang="en-US" altLang="zh-CN" sz="2600" dirty="0">
                <a:solidFill>
                  <a:schemeClr val="tx1"/>
                </a:solidFill>
              </a:rPr>
              <a:t>, B→ dB, B→</a:t>
            </a:r>
            <a:r>
              <a:rPr lang="el-GR" altLang="zh-CN" sz="2600" dirty="0">
                <a:solidFill>
                  <a:schemeClr val="tx1"/>
                </a:solidFill>
              </a:rPr>
              <a:t>ε}</a:t>
            </a:r>
            <a:endParaRPr lang="zh-CN" altLang="en-US" sz="26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13146BCE-9D7E-403D-8126-FC110CCA0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45921"/>
              </p:ext>
            </p:extLst>
          </p:nvPr>
        </p:nvGraphicFramePr>
        <p:xfrm>
          <a:off x="966737" y="1780859"/>
          <a:ext cx="9557767" cy="26206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712314">
                  <a:extLst>
                    <a:ext uri="{9D8B030D-6E8A-4147-A177-3AD203B41FA5}">
                      <a16:colId xmlns:a16="http://schemas.microsoft.com/office/drawing/2014/main" val="3283483846"/>
                    </a:ext>
                  </a:extLst>
                </a:gridCol>
                <a:gridCol w="1845453">
                  <a:extLst>
                    <a:ext uri="{9D8B030D-6E8A-4147-A177-3AD203B41FA5}">
                      <a16:colId xmlns:a16="http://schemas.microsoft.com/office/drawing/2014/main" val="1876953115"/>
                    </a:ext>
                  </a:extLst>
                </a:gridCol>
              </a:tblGrid>
              <a:tr h="524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a|d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)*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（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S→r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495266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A→(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a|d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)*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规则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922344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A→(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a|d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)B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A→ε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B→(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a|d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)B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B→ε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规则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969516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A→aB|dB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A→ε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B→aB|dB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B→ε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分配律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86843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just" eaLnBrk="1" hangingPunct="1"/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S→aA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A→aB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A→dB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A→ε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B→aB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, B→ dB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，</a:t>
                      </a:r>
                      <a:r>
                        <a:rPr lang="en-US" altLang="zh-CN" sz="2400" b="1" dirty="0" err="1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B→ε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1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62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45893-530B-48AE-99F5-B0AAF7F6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EDC099-964C-4C48-AF98-14C3A2309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正规文法转换成正规式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正规式到正规文法的逆过程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    注意</a:t>
            </a:r>
            <a:r>
              <a:rPr lang="en-US" altLang="zh-CN" sz="2800" dirty="0">
                <a:solidFill>
                  <a:schemeClr val="tx1"/>
                </a:solidFill>
              </a:rPr>
              <a:t>: </a:t>
            </a:r>
            <a:r>
              <a:rPr lang="zh-CN" altLang="en-US" sz="2800" dirty="0">
                <a:solidFill>
                  <a:schemeClr val="tx1"/>
                </a:solidFill>
              </a:rPr>
              <a:t>规则</a:t>
            </a:r>
            <a:r>
              <a:rPr lang="en-US" altLang="zh-CN" sz="2800" dirty="0">
                <a:solidFill>
                  <a:schemeClr val="tx1"/>
                </a:solidFill>
              </a:rPr>
              <a:t>2</a:t>
            </a:r>
            <a:r>
              <a:rPr lang="zh-CN" altLang="en-US" sz="2800" dirty="0">
                <a:solidFill>
                  <a:schemeClr val="tx1"/>
                </a:solidFill>
              </a:rPr>
              <a:t>与前面的区别</a:t>
            </a:r>
          </a:p>
          <a:p>
            <a:endParaRPr lang="zh-CN" altLang="en-US" sz="2800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4C68322E-611B-404D-9794-E269EBD5F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13010"/>
              </p:ext>
            </p:extLst>
          </p:nvPr>
        </p:nvGraphicFramePr>
        <p:xfrm>
          <a:off x="1453759" y="2467834"/>
          <a:ext cx="6592960" cy="2337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482557">
                  <a:extLst>
                    <a:ext uri="{9D8B030D-6E8A-4147-A177-3AD203B41FA5}">
                      <a16:colId xmlns:a16="http://schemas.microsoft.com/office/drawing/2014/main" val="3658620841"/>
                    </a:ext>
                  </a:extLst>
                </a:gridCol>
                <a:gridCol w="2802008">
                  <a:extLst>
                    <a:ext uri="{9D8B030D-6E8A-4147-A177-3AD203B41FA5}">
                      <a16:colId xmlns:a16="http://schemas.microsoft.com/office/drawing/2014/main" val="274827130"/>
                    </a:ext>
                  </a:extLst>
                </a:gridCol>
                <a:gridCol w="2308395">
                  <a:extLst>
                    <a:ext uri="{9D8B030D-6E8A-4147-A177-3AD203B41FA5}">
                      <a16:colId xmlns:a16="http://schemas.microsoft.com/office/drawing/2014/main" val="1798833029"/>
                    </a:ext>
                  </a:extLst>
                </a:gridCol>
              </a:tblGrid>
              <a:tr h="584490">
                <a:tc>
                  <a:txBody>
                    <a:bodyPr/>
                    <a:lstStyle/>
                    <a:p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文法产生式</a:t>
                      </a:r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+mn-ea"/>
                          <a:ea typeface="+mn-ea"/>
                        </a:rPr>
                        <a:t>正规式</a:t>
                      </a:r>
                    </a:p>
                  </a:txBody>
                  <a:tcP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04664"/>
                  </a:ext>
                </a:extLst>
              </a:tr>
              <a:tr h="58449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A→xB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B→y</a:t>
                      </a:r>
                      <a:endParaRPr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A→xy</a:t>
                      </a:r>
                      <a:endParaRPr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804205"/>
                  </a:ext>
                </a:extLst>
              </a:tr>
              <a:tr h="58449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A→xA︱y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400" b="1" baseline="300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y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386132"/>
                  </a:ext>
                </a:extLst>
              </a:tr>
              <a:tr h="584490">
                <a:tc>
                  <a:txBody>
                    <a:bodyPr/>
                    <a:lstStyle/>
                    <a:p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规则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zh-CN" altLang="en-US" sz="2400" b="1" dirty="0"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A→ y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400" b="1" dirty="0">
                          <a:latin typeface="+mn-ea"/>
                          <a:ea typeface="+mn-ea"/>
                        </a:rPr>
                        <a:t> | y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9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4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C1F97-B8CD-4D02-9526-87F05FEE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D885D-21C3-471A-929F-504030FDF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11632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</a:t>
            </a:r>
            <a:r>
              <a:rPr lang="zh-CN" altLang="en-US" sz="2800" dirty="0"/>
              <a:t>正规文法</a:t>
            </a:r>
            <a:r>
              <a:rPr lang="en-US" altLang="zh-CN" sz="2800" dirty="0"/>
              <a:t>G[S]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S→aA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    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S→a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lvl="1"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A→aA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    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A→dA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lvl="1"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     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A→d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E8821AAF-E439-49A6-B8CF-1379EA0C9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73737"/>
              </p:ext>
            </p:extLst>
          </p:nvPr>
        </p:nvGraphicFramePr>
        <p:xfrm>
          <a:off x="5791200" y="998485"/>
          <a:ext cx="4241408" cy="1584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658620841"/>
                    </a:ext>
                  </a:extLst>
                </a:gridCol>
                <a:gridCol w="1883627">
                  <a:extLst>
                    <a:ext uri="{9D8B030D-6E8A-4147-A177-3AD203B41FA5}">
                      <a16:colId xmlns:a16="http://schemas.microsoft.com/office/drawing/2014/main" val="274827130"/>
                    </a:ext>
                  </a:extLst>
                </a:gridCol>
                <a:gridCol w="1748181">
                  <a:extLst>
                    <a:ext uri="{9D8B030D-6E8A-4147-A177-3AD203B41FA5}">
                      <a16:colId xmlns:a16="http://schemas.microsoft.com/office/drawing/2014/main" val="1798833029"/>
                    </a:ext>
                  </a:extLst>
                </a:gridCol>
              </a:tblGrid>
              <a:tr h="383637">
                <a:tc>
                  <a:txBody>
                    <a:bodyPr/>
                    <a:lstStyle/>
                    <a:p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文法产生式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正规式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04664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A→xB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B→y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804205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A→xA︱y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baseline="300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386132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A→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 |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9030"/>
                  </a:ext>
                </a:extLst>
              </a:tr>
            </a:tbl>
          </a:graphicData>
        </a:graphic>
      </p:graphicFrame>
      <p:sp>
        <p:nvSpPr>
          <p:cNvPr id="6" name="Text Box 5">
            <a:extLst>
              <a:ext uri="{FF2B5EF4-FFF2-40B4-BE49-F238E27FC236}">
                <a16:creationId xmlns:a16="http://schemas.microsoft.com/office/drawing/2014/main" id="{DD23FCB0-69F1-45EC-A71B-61C3709C5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87" y="3491297"/>
            <a:ext cx="3051098" cy="1015663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dirty="0" err="1">
                <a:latin typeface="+mn-ea"/>
              </a:rPr>
              <a:t>S→aA</a:t>
            </a:r>
            <a:r>
              <a:rPr lang="en-US" altLang="zh-CN" sz="2400" dirty="0">
                <a:latin typeface="+mn-ea"/>
              </a:rPr>
              <a:t> | a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2400" dirty="0" err="1">
                <a:latin typeface="+mn-ea"/>
              </a:rPr>
              <a:t>A→aA</a:t>
            </a:r>
            <a:r>
              <a:rPr lang="en-US" altLang="zh-CN" sz="2400" dirty="0">
                <a:latin typeface="+mn-ea"/>
              </a:rPr>
              <a:t> | </a:t>
            </a:r>
            <a:r>
              <a:rPr lang="en-US" altLang="zh-CN" sz="2400" dirty="0" err="1">
                <a:latin typeface="+mn-ea"/>
              </a:rPr>
              <a:t>dA</a:t>
            </a:r>
            <a:r>
              <a:rPr lang="en-US" altLang="zh-CN" sz="2400" dirty="0">
                <a:latin typeface="+mn-ea"/>
              </a:rPr>
              <a:t> | a | d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7DA0D47-08F7-4FFD-97ED-2493B1059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173" y="3003409"/>
            <a:ext cx="3276600" cy="461665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A→</a:t>
            </a: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(</a:t>
            </a:r>
            <a:r>
              <a:rPr lang="en-US" altLang="zh-CN" sz="2400" dirty="0" err="1">
                <a:solidFill>
                  <a:srgbClr val="00B050"/>
                </a:solidFill>
                <a:latin typeface="+mn-ea"/>
              </a:rPr>
              <a:t>a|d</a:t>
            </a: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)</a:t>
            </a:r>
            <a:r>
              <a:rPr lang="en-US" altLang="zh-CN" sz="2400" dirty="0">
                <a:latin typeface="+mn-ea"/>
              </a:rPr>
              <a:t>A | </a:t>
            </a: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(</a:t>
            </a:r>
            <a:r>
              <a:rPr lang="en-US" altLang="zh-CN" sz="2400" dirty="0" err="1">
                <a:solidFill>
                  <a:srgbClr val="00B050"/>
                </a:solidFill>
                <a:latin typeface="+mn-ea"/>
              </a:rPr>
              <a:t>a|d</a:t>
            </a:r>
            <a:r>
              <a:rPr lang="en-US" altLang="zh-CN" sz="2400" dirty="0">
                <a:solidFill>
                  <a:srgbClr val="00B050"/>
                </a:solidFill>
                <a:latin typeface="+mn-ea"/>
              </a:rPr>
              <a:t>)</a:t>
            </a:r>
            <a:endParaRPr lang="zh-CN" altLang="en-US" sz="24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EDC9C8CF-7809-4E1E-9B06-F1E5EB7F5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173" y="3549569"/>
            <a:ext cx="3276600" cy="461665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A→ 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a|d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)</a:t>
            </a:r>
            <a:r>
              <a:rPr lang="en-US" altLang="zh-CN" sz="2400" u="wavyHeavy" baseline="30000" dirty="0">
                <a:uFill>
                  <a:solidFill>
                    <a:srgbClr val="0000FF"/>
                  </a:solidFill>
                </a:uFill>
                <a:latin typeface="+mn-ea"/>
              </a:rPr>
              <a:t>*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a|d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)</a:t>
            </a:r>
            <a:endParaRPr lang="zh-CN" altLang="en-US" sz="2400" u="wavyHeavy" dirty="0">
              <a:uFill>
                <a:solidFill>
                  <a:srgbClr val="0000FF"/>
                </a:solidFill>
              </a:uFill>
              <a:latin typeface="+mn-ea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60A47F58-BA81-4173-A118-918164B56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173" y="4115584"/>
            <a:ext cx="3445844" cy="461665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S = a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a|d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)</a:t>
            </a:r>
            <a:r>
              <a:rPr lang="en-US" altLang="zh-CN" sz="2400" u="wavyHeavy" baseline="30000" dirty="0">
                <a:uFill>
                  <a:solidFill>
                    <a:srgbClr val="0000FF"/>
                  </a:solidFill>
                </a:uFill>
                <a:latin typeface="+mn-ea"/>
              </a:rPr>
              <a:t>*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a|d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)</a:t>
            </a:r>
            <a:r>
              <a:rPr lang="en-US" altLang="zh-CN" sz="2400" dirty="0">
                <a:uFill>
                  <a:solidFill>
                    <a:srgbClr val="0000FF"/>
                  </a:solidFill>
                </a:uFill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| 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8C541EE6-5A7F-4EA0-B0B0-66B8470E9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901" y="4787363"/>
            <a:ext cx="3798934" cy="1692771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zh-CN" altLang="en-US" sz="2400" dirty="0">
                <a:latin typeface="+mn-ea"/>
              </a:rPr>
              <a:t>代数变换：</a:t>
            </a:r>
            <a:endParaRPr lang="en-US" altLang="zh-CN" sz="2400" dirty="0">
              <a:latin typeface="+mn-ea"/>
            </a:endParaRPr>
          </a:p>
          <a:p>
            <a:pPr algn="l" eaLnBrk="1" hangingPunct="1">
              <a:lnSpc>
                <a:spcPts val="2600"/>
              </a:lnSpc>
              <a:spcBef>
                <a:spcPts val="600"/>
              </a:spcBef>
            </a:pPr>
            <a:r>
              <a:rPr lang="en-US" altLang="zh-CN" sz="2400" dirty="0">
                <a:latin typeface="+mn-ea"/>
              </a:rPr>
              <a:t>S =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(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a|d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)</a:t>
            </a:r>
            <a:r>
              <a:rPr lang="en-US" altLang="zh-CN" sz="2400" u="wavyHeavy" baseline="30000" dirty="0">
                <a:uFill>
                  <a:solidFill>
                    <a:srgbClr val="0000FF"/>
                  </a:solidFill>
                </a:uFill>
                <a:latin typeface="+mn-ea"/>
              </a:rPr>
              <a:t>*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a|d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)</a:t>
            </a:r>
            <a:r>
              <a:rPr lang="en-US" altLang="zh-CN" sz="2400" dirty="0">
                <a:latin typeface="+mn-ea"/>
              </a:rPr>
              <a:t> |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</a:p>
          <a:p>
            <a:pPr algn="l" eaLnBrk="1" hangingPunct="1">
              <a:lnSpc>
                <a:spcPts val="2600"/>
              </a:lnSpc>
              <a:spcBef>
                <a:spcPts val="600"/>
              </a:spcBef>
            </a:pPr>
            <a:r>
              <a:rPr lang="en-US" altLang="zh-CN" sz="2400" dirty="0">
                <a:latin typeface="+mn-ea"/>
              </a:rPr>
              <a:t>   =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( 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a|d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)</a:t>
            </a:r>
            <a:r>
              <a:rPr lang="en-US" altLang="zh-CN" sz="2400" u="wavyHeavy" baseline="30000" dirty="0">
                <a:uFill>
                  <a:solidFill>
                    <a:srgbClr val="0000FF"/>
                  </a:solidFill>
                </a:uFill>
                <a:latin typeface="+mn-ea"/>
              </a:rPr>
              <a:t>*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(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a|d</a:t>
            </a:r>
            <a:r>
              <a:rPr lang="en-US" altLang="zh-CN" sz="2400" u="wavyHeavy" dirty="0">
                <a:uFill>
                  <a:solidFill>
                    <a:srgbClr val="0000FF"/>
                  </a:solidFill>
                </a:uFill>
                <a:latin typeface="+mn-ea"/>
              </a:rPr>
              <a:t>)</a:t>
            </a:r>
            <a:r>
              <a:rPr lang="en-US" altLang="zh-CN" sz="2400" dirty="0">
                <a:latin typeface="+mn-ea"/>
              </a:rPr>
              <a:t> | ε )</a:t>
            </a:r>
          </a:p>
          <a:p>
            <a:pPr algn="l" eaLnBrk="1" hangingPunct="1">
              <a:lnSpc>
                <a:spcPts val="2600"/>
              </a:lnSpc>
              <a:spcBef>
                <a:spcPts val="600"/>
              </a:spcBef>
            </a:pPr>
            <a:r>
              <a:rPr lang="en-US" altLang="zh-CN" sz="2400" dirty="0">
                <a:latin typeface="+mn-ea"/>
              </a:rPr>
              <a:t>   = a(</a:t>
            </a:r>
            <a:r>
              <a:rPr lang="en-US" altLang="zh-CN" sz="2400" dirty="0" err="1">
                <a:latin typeface="+mn-ea"/>
              </a:rPr>
              <a:t>a|d</a:t>
            </a:r>
            <a:r>
              <a:rPr lang="en-US" altLang="zh-CN" sz="2400" dirty="0">
                <a:latin typeface="+mn-ea"/>
              </a:rPr>
              <a:t>)</a:t>
            </a:r>
            <a:r>
              <a:rPr lang="en-US" altLang="zh-CN" sz="2400" baseline="30000" dirty="0">
                <a:latin typeface="+mn-ea"/>
              </a:rPr>
              <a:t>*</a:t>
            </a:r>
            <a:endParaRPr lang="zh-CN" altLang="en-US" sz="2400" baseline="300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24BE6B-939D-428E-840B-C5489D261C9F}"/>
              </a:ext>
            </a:extLst>
          </p:cNvPr>
          <p:cNvSpPr txBox="1"/>
          <p:nvPr/>
        </p:nvSpPr>
        <p:spPr>
          <a:xfrm>
            <a:off x="8253342" y="3629796"/>
            <a:ext cx="60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②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4602D5D1-0D18-41AD-8FC0-A10AED527C92}"/>
              </a:ext>
            </a:extLst>
          </p:cNvPr>
          <p:cNvSpPr/>
          <p:nvPr/>
        </p:nvSpPr>
        <p:spPr bwMode="auto">
          <a:xfrm>
            <a:off x="2227170" y="3155127"/>
            <a:ext cx="304800" cy="293937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77E9C1-8EB9-4B7B-A7E2-FA8276481421}"/>
              </a:ext>
            </a:extLst>
          </p:cNvPr>
          <p:cNvSpPr txBox="1"/>
          <p:nvPr/>
        </p:nvSpPr>
        <p:spPr>
          <a:xfrm>
            <a:off x="8405301" y="4137628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4E159C-D939-4AF9-8015-A5B383F3B550}"/>
              </a:ext>
            </a:extLst>
          </p:cNvPr>
          <p:cNvSpPr txBox="1"/>
          <p:nvPr/>
        </p:nvSpPr>
        <p:spPr>
          <a:xfrm>
            <a:off x="8710101" y="4138444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D6D799A-8F20-4301-B61E-700900C4A195}"/>
              </a:ext>
            </a:extLst>
          </p:cNvPr>
          <p:cNvSpPr/>
          <p:nvPr/>
        </p:nvSpPr>
        <p:spPr bwMode="auto">
          <a:xfrm>
            <a:off x="4220679" y="3638620"/>
            <a:ext cx="304800" cy="28356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6F3F91-BE68-CFEC-5B63-C421D88C8D33}"/>
              </a:ext>
            </a:extLst>
          </p:cNvPr>
          <p:cNvSpPr txBox="1"/>
          <p:nvPr/>
        </p:nvSpPr>
        <p:spPr>
          <a:xfrm>
            <a:off x="2531970" y="3091187"/>
            <a:ext cx="457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015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/>
      <p:bldP spid="15" grpId="0"/>
      <p:bldP spid="16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C1F97-B8CD-4D02-9526-87F05FEE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　单词的形式化描述工具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D885D-21C3-471A-929F-504030FDF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5073006" cy="1667456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altLang="zh-CN" dirty="0"/>
              <a:t>[</a:t>
            </a:r>
            <a:r>
              <a:rPr lang="zh-CN" altLang="en-US" sz="2800" dirty="0"/>
              <a:t>例</a:t>
            </a:r>
            <a:r>
              <a:rPr lang="en-US" altLang="zh-CN" sz="2800" dirty="0"/>
              <a:t>] </a:t>
            </a:r>
            <a:r>
              <a:rPr lang="zh-CN" altLang="en-US" sz="2800" dirty="0"/>
              <a:t>正规文法</a:t>
            </a:r>
            <a:r>
              <a:rPr lang="en-US" altLang="zh-CN" sz="2800" dirty="0"/>
              <a:t>G[A]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A→aB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    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A→b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lvl="1"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B→cA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    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B→d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E8821AAF-E439-49A6-B8CF-1379EA0C9A97}"/>
              </a:ext>
            </a:extLst>
          </p:cNvPr>
          <p:cNvGraphicFramePr>
            <a:graphicFrameLocks noGrp="1"/>
          </p:cNvGraphicFramePr>
          <p:nvPr/>
        </p:nvGraphicFramePr>
        <p:xfrm>
          <a:off x="5791200" y="998485"/>
          <a:ext cx="4241408" cy="1584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658620841"/>
                    </a:ext>
                  </a:extLst>
                </a:gridCol>
                <a:gridCol w="1883627">
                  <a:extLst>
                    <a:ext uri="{9D8B030D-6E8A-4147-A177-3AD203B41FA5}">
                      <a16:colId xmlns:a16="http://schemas.microsoft.com/office/drawing/2014/main" val="274827130"/>
                    </a:ext>
                  </a:extLst>
                </a:gridCol>
                <a:gridCol w="1748181">
                  <a:extLst>
                    <a:ext uri="{9D8B030D-6E8A-4147-A177-3AD203B41FA5}">
                      <a16:colId xmlns:a16="http://schemas.microsoft.com/office/drawing/2014/main" val="1798833029"/>
                    </a:ext>
                  </a:extLst>
                </a:gridCol>
              </a:tblGrid>
              <a:tr h="383637">
                <a:tc>
                  <a:txBody>
                    <a:bodyPr/>
                    <a:lstStyle/>
                    <a:p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文法产生式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正规式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04664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A→xB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B→y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804205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A→xA︱y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baseline="300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386132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A→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 |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9030"/>
                  </a:ext>
                </a:extLst>
              </a:tr>
            </a:tbl>
          </a:graphicData>
        </a:graphic>
      </p:graphicFrame>
      <p:sp>
        <p:nvSpPr>
          <p:cNvPr id="7" name="Text Box 5">
            <a:extLst>
              <a:ext uri="{FF2B5EF4-FFF2-40B4-BE49-F238E27FC236}">
                <a16:creationId xmlns:a16="http://schemas.microsoft.com/office/drawing/2014/main" id="{57DA0D47-08F7-4FFD-97ED-2493B1059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989" y="3021074"/>
            <a:ext cx="43580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 err="1">
                <a:latin typeface="+mn-ea"/>
              </a:rPr>
              <a:t>A→acA</a:t>
            </a:r>
            <a:r>
              <a:rPr lang="en-US" altLang="zh-CN" sz="2400" dirty="0">
                <a:latin typeface="+mn-ea"/>
              </a:rPr>
              <a:t> | ad | b  (</a:t>
            </a:r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1,3)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C2048D-F175-49B7-0BEB-E8A7BAFA115F}"/>
              </a:ext>
            </a:extLst>
          </p:cNvPr>
          <p:cNvSpPr txBox="1"/>
          <p:nvPr/>
        </p:nvSpPr>
        <p:spPr>
          <a:xfrm>
            <a:off x="730989" y="3893593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A→(ac)*(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ad|b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   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规则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连接对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|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的分配律）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7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3.3</a:t>
            </a:r>
            <a:r>
              <a:rPr lang="zh-CN" altLang="en-US" b="1" u="sng" dirty="0">
                <a:solidFill>
                  <a:srgbClr val="C00000"/>
                </a:solidFill>
              </a:rPr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正规文法和有穷自动机间的转换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38DB38-50D6-419C-B6D1-AFA62C7D9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5" y="6488734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A857A3-1012-4184-86F6-41658C62E65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19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6C511-63E3-430B-A621-ED0FD22B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FCD52A-BB4C-4B25-ABB2-27AC0757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800" dirty="0"/>
              <a:t>本质上和状态转换图相同，但有穷自动机只回答</a:t>
            </a:r>
            <a:r>
              <a:rPr lang="en-US" altLang="zh-CN" sz="2800" dirty="0"/>
              <a:t>Yes/No</a:t>
            </a:r>
          </a:p>
          <a:p>
            <a:r>
              <a:rPr lang="zh-CN" altLang="en-US" sz="2800" dirty="0"/>
              <a:t>分为两类</a:t>
            </a:r>
            <a:endParaRPr lang="en-US" altLang="zh-CN" sz="2800" dirty="0"/>
          </a:p>
          <a:p>
            <a:pPr lvl="1"/>
            <a:r>
              <a:rPr lang="zh-CN" altLang="en-US" sz="2800" dirty="0">
                <a:solidFill>
                  <a:srgbClr val="244B61"/>
                </a:solidFill>
                <a:cs typeface="+mj-cs"/>
              </a:rPr>
              <a:t>不确定的有穷自动机</a:t>
            </a:r>
            <a:r>
              <a:rPr lang="en-US" altLang="zh-CN" sz="2800" dirty="0">
                <a:solidFill>
                  <a:srgbClr val="244B61"/>
                </a:solidFill>
                <a:cs typeface="+mj-cs"/>
              </a:rPr>
              <a:t>(Nondeterministic Finite</a:t>
            </a:r>
            <a:r>
              <a:rPr lang="zh-CN" altLang="en-US" sz="2800" dirty="0">
                <a:solidFill>
                  <a:srgbClr val="244B61"/>
                </a:solidFill>
                <a:cs typeface="+mj-cs"/>
              </a:rPr>
              <a:t> </a:t>
            </a:r>
            <a:r>
              <a:rPr lang="en-US" altLang="zh-CN" sz="2800" dirty="0">
                <a:solidFill>
                  <a:srgbClr val="244B61"/>
                </a:solidFill>
                <a:cs typeface="+mj-cs"/>
              </a:rPr>
              <a:t>Automata/NFA)</a:t>
            </a:r>
          </a:p>
          <a:p>
            <a:pPr marL="457200" lvl="1" indent="0">
              <a:buNone/>
            </a:pPr>
            <a:r>
              <a:rPr lang="zh-CN" altLang="en-US" sz="2400" dirty="0"/>
              <a:t>输入符号包括</a:t>
            </a:r>
            <a:r>
              <a:rPr lang="el-GR" altLang="zh-CN" sz="2400" dirty="0"/>
              <a:t>ε</a:t>
            </a:r>
            <a:r>
              <a:rPr lang="en-US" altLang="zh-CN" sz="2400" dirty="0"/>
              <a:t>, </a:t>
            </a:r>
            <a:r>
              <a:rPr lang="zh-CN" altLang="en-US" sz="2400" dirty="0"/>
              <a:t>一个符号可以标记在离开同一个状态的多条边上</a:t>
            </a:r>
            <a:endParaRPr lang="en-US" altLang="zh-CN" sz="2400" dirty="0"/>
          </a:p>
          <a:p>
            <a:pPr lvl="1"/>
            <a:r>
              <a:rPr lang="zh-CN" altLang="en-US" sz="2800" dirty="0">
                <a:solidFill>
                  <a:srgbClr val="244B61"/>
                </a:solidFill>
                <a:cs typeface="+mj-cs"/>
              </a:rPr>
              <a:t>确定的有穷自动机</a:t>
            </a:r>
            <a:r>
              <a:rPr lang="en-US" altLang="zh-CN" sz="2800" dirty="0">
                <a:solidFill>
                  <a:srgbClr val="244B61"/>
                </a:solidFill>
                <a:cs typeface="+mj-cs"/>
              </a:rPr>
              <a:t>(Deterministic Finite Automata/DFA)</a:t>
            </a:r>
          </a:p>
          <a:p>
            <a:pPr marL="457200" lvl="1" indent="0">
              <a:buNone/>
            </a:pPr>
            <a:r>
              <a:rPr lang="zh-CN" altLang="en-US" sz="2400" dirty="0"/>
              <a:t>输入符号不含</a:t>
            </a:r>
            <a:r>
              <a:rPr lang="el-GR" altLang="zh-CN" sz="2400" dirty="0"/>
              <a:t>ε</a:t>
            </a:r>
            <a:r>
              <a:rPr lang="zh-CN" altLang="en-US" sz="2400" dirty="0"/>
              <a:t>，每个状态以及每个符号，最多只有一条边</a:t>
            </a:r>
            <a:endParaRPr lang="en-US" altLang="zh-CN" sz="2400" dirty="0"/>
          </a:p>
          <a:p>
            <a:r>
              <a:rPr lang="zh-CN" altLang="en-US" sz="2800" dirty="0"/>
              <a:t>两种自动机都识别正则语言</a:t>
            </a:r>
            <a:endParaRPr lang="en-US" altLang="zh-CN" sz="2800" dirty="0"/>
          </a:p>
          <a:p>
            <a:pPr lvl="1"/>
            <a:r>
              <a:rPr lang="zh-CN" altLang="en-US" sz="2400" dirty="0"/>
              <a:t>对于每个可以用正则表达式描述的语言，均可用某个</a:t>
            </a:r>
            <a:r>
              <a:rPr lang="en-US" altLang="zh-CN" sz="2400" dirty="0"/>
              <a:t>NFA</a:t>
            </a:r>
            <a:r>
              <a:rPr lang="zh-CN" altLang="en-US" sz="2400" dirty="0"/>
              <a:t>或</a:t>
            </a:r>
            <a:r>
              <a:rPr lang="en-US" altLang="zh-CN" sz="2400" dirty="0"/>
              <a:t>DFA</a:t>
            </a:r>
            <a:r>
              <a:rPr lang="zh-CN" altLang="en-US" sz="2400" dirty="0"/>
              <a:t>来识别；反之亦然</a:t>
            </a:r>
            <a:endParaRPr lang="en-CN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720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80108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600" b="1" dirty="0"/>
              <a:t>词法分析阶段的基本原理和技术，主要内容是</a:t>
            </a:r>
            <a:r>
              <a:rPr lang="zh-CN" altLang="en-US" sz="3600" b="1" dirty="0">
                <a:solidFill>
                  <a:srgbClr val="FF0000"/>
                </a:solidFill>
              </a:rPr>
              <a:t>词法的</a:t>
            </a:r>
            <a:r>
              <a:rPr lang="en-US" altLang="zh-CN" sz="3600" b="1" dirty="0">
                <a:solidFill>
                  <a:srgbClr val="0000FF"/>
                </a:solidFill>
              </a:rPr>
              <a:t>3</a:t>
            </a:r>
            <a:r>
              <a:rPr lang="zh-CN" altLang="en-US" sz="3600" b="1" dirty="0">
                <a:solidFill>
                  <a:srgbClr val="0000FF"/>
                </a:solidFill>
              </a:rPr>
              <a:t>种</a:t>
            </a:r>
            <a:r>
              <a:rPr lang="zh-CN" altLang="en-US" sz="3600" b="1" dirty="0">
                <a:solidFill>
                  <a:srgbClr val="FF0000"/>
                </a:solidFill>
              </a:rPr>
              <a:t>形式描述工具</a:t>
            </a:r>
            <a:r>
              <a:rPr lang="zh-CN" altLang="en-US" sz="3600" b="1" dirty="0"/>
              <a:t>及其</a:t>
            </a:r>
            <a:r>
              <a:rPr lang="zh-CN" altLang="en-US" sz="3600" b="1" dirty="0">
                <a:solidFill>
                  <a:srgbClr val="FF0000"/>
                </a:solidFill>
              </a:rPr>
              <a:t>相互转换</a:t>
            </a:r>
            <a:r>
              <a:rPr lang="zh-CN" altLang="en-US" sz="3600" b="1" dirty="0"/>
              <a:t>、</a:t>
            </a:r>
            <a:r>
              <a:rPr lang="zh-CN" altLang="en-US" sz="3600" b="1" dirty="0">
                <a:solidFill>
                  <a:srgbClr val="C00000"/>
                </a:solidFill>
              </a:rPr>
              <a:t>构造词法分析程序的技术</a:t>
            </a:r>
            <a:r>
              <a:rPr lang="zh-CN" altLang="en-US" sz="3600" b="1" dirty="0"/>
              <a:t>线路。</a:t>
            </a:r>
            <a:endParaRPr lang="en-US" altLang="zh-CN" sz="3600" b="1" dirty="0"/>
          </a:p>
          <a:p>
            <a:pPr>
              <a:lnSpc>
                <a:spcPct val="150000"/>
              </a:lnSpc>
              <a:defRPr/>
            </a:pPr>
            <a:r>
              <a:rPr lang="zh-CN" altLang="en-US" sz="3600" b="1" dirty="0"/>
              <a:t>正则文法 </a:t>
            </a:r>
            <a:r>
              <a:rPr lang="en-US" altLang="zh-CN" sz="3600" b="1" dirty="0"/>
              <a:t>| </a:t>
            </a:r>
            <a:r>
              <a:rPr lang="zh-CN" altLang="en-US" sz="3600" b="1" dirty="0"/>
              <a:t>正规式 </a:t>
            </a:r>
            <a:r>
              <a:rPr lang="en-US" altLang="zh-CN" sz="3600" b="1" dirty="0"/>
              <a:t>| </a:t>
            </a:r>
            <a:r>
              <a:rPr lang="zh-CN" altLang="en-US" sz="3600" b="1" dirty="0"/>
              <a:t>有穷自动机</a:t>
            </a:r>
          </a:p>
        </p:txBody>
      </p:sp>
    </p:spTree>
    <p:extLst>
      <p:ext uri="{BB962C8B-B14F-4D97-AF65-F5344CB8AC3E}">
        <p14:creationId xmlns:p14="http://schemas.microsoft.com/office/powerpoint/2010/main" val="3881763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E5AA4-8CBC-4CA1-B503-CDCAB95A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918F6-EFFE-4DD4-A2FE-E36A7F93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DFA</a:t>
            </a:r>
            <a:r>
              <a:rPr lang="zh-CN" altLang="en-US" sz="3200" dirty="0"/>
              <a:t>形式化定义</a:t>
            </a:r>
            <a:endParaRPr lang="en-US" altLang="zh-CN" sz="3200" dirty="0"/>
          </a:p>
          <a:p>
            <a:pPr algn="just">
              <a:lnSpc>
                <a:spcPts val="36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确定有限自动机</a:t>
            </a:r>
            <a:r>
              <a:rPr lang="en-US" altLang="zh-CN" dirty="0">
                <a:latin typeface="微软雅黑" panose="020B0503020204020204" pitchFamily="34" charset="-122"/>
              </a:rPr>
              <a:t>(DFA)M</a:t>
            </a:r>
            <a:r>
              <a:rPr lang="zh-CN" altLang="en-US" dirty="0">
                <a:latin typeface="微软雅黑" panose="020B0503020204020204" pitchFamily="34" charset="-122"/>
              </a:rPr>
              <a:t>是一个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</a:rPr>
              <a:t>五元</a:t>
            </a:r>
            <a:r>
              <a:rPr lang="zh-CN" altLang="en-US" b="1" dirty="0">
                <a:solidFill>
                  <a:srgbClr val="C00000"/>
                </a:solidFill>
              </a:rPr>
              <a:t>组</a:t>
            </a:r>
            <a:r>
              <a:rPr lang="zh-CN" altLang="en-US" dirty="0">
                <a:latin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</a:rPr>
              <a:t>M=(K,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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f</a:t>
            </a:r>
            <a:r>
              <a:rPr lang="en-US" altLang="zh-CN" dirty="0">
                <a:latin typeface="微软雅黑" panose="020B0503020204020204" pitchFamily="34" charset="-122"/>
              </a:rPr>
              <a:t>, S, Z),</a:t>
            </a:r>
            <a:r>
              <a:rPr lang="zh-CN" altLang="en-US" dirty="0">
                <a:latin typeface="微软雅黑" panose="020B0503020204020204" pitchFamily="34" charset="-122"/>
              </a:rPr>
              <a:t>其中：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zh-CN" altLang="en-US" sz="2400" dirty="0">
                <a:latin typeface="微软雅黑" panose="020B0503020204020204" pitchFamily="34" charset="-122"/>
              </a:rPr>
              <a:t>状态集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: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输入</a:t>
            </a:r>
            <a:r>
              <a:rPr lang="zh-CN" altLang="en-US" sz="2400" dirty="0">
                <a:latin typeface="微软雅黑" panose="020B0503020204020204" pitchFamily="34" charset="-122"/>
              </a:rPr>
              <a:t>字母表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，输入符号集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f: </a:t>
            </a:r>
            <a:r>
              <a:rPr lang="zh-CN" altLang="en-US" sz="2400" dirty="0">
                <a:latin typeface="微软雅黑" panose="020B0503020204020204" pitchFamily="34" charset="-122"/>
              </a:rPr>
              <a:t>状态转换</a:t>
            </a:r>
            <a:r>
              <a:rPr lang="en-US" altLang="zh-CN" sz="2400" dirty="0">
                <a:latin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</a:rPr>
              <a:t>移</a:t>
            </a:r>
            <a:r>
              <a:rPr lang="en-US" altLang="zh-CN" sz="2400" dirty="0">
                <a:latin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</a:rPr>
              <a:t>函数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K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</a:rPr>
              <a:t>单值部分映射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f(k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a)=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表示：当现行状态为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，输入字符为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时，将状态转换到下一状态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称为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的一个后继状态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K: </a:t>
            </a:r>
            <a:r>
              <a:rPr lang="zh-CN" altLang="en-US" sz="2400" dirty="0">
                <a:latin typeface="微软雅黑" panose="020B0503020204020204" pitchFamily="34" charset="-122"/>
              </a:rPr>
              <a:t>初始状态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ZK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</a:rPr>
              <a:t>终态集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，也称可接受状态或结束状态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8E359CA-F031-483E-859B-DF29E474EE73}"/>
                  </a:ext>
                </a:extLst>
              </p:cNvPr>
              <p:cNvSpPr txBox="1"/>
              <p:nvPr/>
            </p:nvSpPr>
            <p:spPr>
              <a:xfrm>
                <a:off x="7405659" y="2771329"/>
                <a:ext cx="3381611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q</a:t>
                </a:r>
                <a:r>
                  <a:rPr lang="en-US" altLang="zh-CN" sz="2400" b="1" dirty="0" err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∈K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𝒂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8E359CA-F031-483E-859B-DF29E474E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659" y="2771329"/>
                <a:ext cx="3381611" cy="461665"/>
              </a:xfrm>
              <a:prstGeom prst="rect">
                <a:avLst/>
              </a:prstGeom>
              <a:blipFill>
                <a:blip r:embed="rId2"/>
                <a:stretch>
                  <a:fillRect l="-2693" t="-12987" b="-285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82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9EDE5-DD33-49A8-86F5-C7D50E29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D33086-863F-439C-9363-B7EC2AB42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确定的有穷自动机</a:t>
            </a:r>
            <a:r>
              <a:rPr lang="en-US" altLang="zh-CN" dirty="0"/>
              <a:t>(DFA)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Text Box 84">
            <a:extLst>
              <a:ext uri="{FF2B5EF4-FFF2-40B4-BE49-F238E27FC236}">
                <a16:creationId xmlns:a16="http://schemas.microsoft.com/office/drawing/2014/main" id="{9CA80C3D-0CEC-4F07-B59D-74880AAA5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3256" y="5976084"/>
            <a:ext cx="426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M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</a:rPr>
              <a:t>接受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itchFamily="18" charset="0"/>
              </a:rPr>
              <a:t>aaa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,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itchFamily="18" charset="0"/>
              </a:rPr>
              <a:t>不接受的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aba</a:t>
            </a:r>
            <a:endParaRPr lang="zh-CN" altLang="en-US" sz="2400" b="1" dirty="0">
              <a:solidFill>
                <a:srgbClr val="C00000"/>
              </a:solidFill>
              <a:latin typeface="Times New Roman" pitchFamily="18" charset="0"/>
            </a:endParaRP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98B0A9D8-C166-4979-8493-ED41898DB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209"/>
              </p:ext>
            </p:extLst>
          </p:nvPr>
        </p:nvGraphicFramePr>
        <p:xfrm>
          <a:off x="7431698" y="2916284"/>
          <a:ext cx="2616222" cy="26903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986993">
                  <a:extLst>
                    <a:ext uri="{9D8B030D-6E8A-4147-A177-3AD203B41FA5}">
                      <a16:colId xmlns:a16="http://schemas.microsoft.com/office/drawing/2014/main" val="3279681908"/>
                    </a:ext>
                  </a:extLst>
                </a:gridCol>
                <a:gridCol w="918978">
                  <a:extLst>
                    <a:ext uri="{9D8B030D-6E8A-4147-A177-3AD203B41FA5}">
                      <a16:colId xmlns:a16="http://schemas.microsoft.com/office/drawing/2014/main" val="4116657233"/>
                    </a:ext>
                  </a:extLst>
                </a:gridCol>
                <a:gridCol w="710251">
                  <a:extLst>
                    <a:ext uri="{9D8B030D-6E8A-4147-A177-3AD203B41FA5}">
                      <a16:colId xmlns:a16="http://schemas.microsoft.com/office/drawing/2014/main" val="2991487672"/>
                    </a:ext>
                  </a:extLst>
                </a:gridCol>
              </a:tblGrid>
              <a:tr h="527804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符号</a:t>
                      </a:r>
                      <a:endParaRPr lang="en-US" altLang="zh-CN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状态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3154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→S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U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V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80388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U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V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3458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U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407586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Q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Q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62349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A2B49F7-17F7-4572-9D4B-506C0B38482A}"/>
              </a:ext>
            </a:extLst>
          </p:cNvPr>
          <p:cNvSpPr txBox="1"/>
          <p:nvPr/>
        </p:nvSpPr>
        <p:spPr>
          <a:xfrm>
            <a:off x="1064722" y="1790668"/>
            <a:ext cx="5521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K={S,U,V,Q},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={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a,b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}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f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, S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Z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）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3143E0-E6DC-4F62-85E3-B0A3D7E153C8}"/>
              </a:ext>
            </a:extLst>
          </p:cNvPr>
          <p:cNvSpPr txBox="1"/>
          <p:nvPr/>
        </p:nvSpPr>
        <p:spPr>
          <a:xfrm>
            <a:off x="3349486" y="5409400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图</a:t>
            </a:r>
            <a:r>
              <a:rPr lang="en-US" altLang="zh-CN" sz="2400" dirty="0"/>
              <a:t>3.3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8495CA-F773-4A2C-947E-9A20CD4813BF}"/>
                  </a:ext>
                </a:extLst>
              </p:cNvPr>
              <p:cNvSpPr txBox="1"/>
              <p:nvPr/>
            </p:nvSpPr>
            <p:spPr>
              <a:xfrm>
                <a:off x="760457" y="3335875"/>
                <a:ext cx="1518685" cy="4001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58495CA-F773-4A2C-947E-9A20CD481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57" y="3335875"/>
                <a:ext cx="1518685" cy="400110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AB990BB-02F2-4575-A339-823DAADFE8B6}"/>
                  </a:ext>
                </a:extLst>
              </p:cNvPr>
              <p:cNvSpPr txBox="1"/>
              <p:nvPr/>
            </p:nvSpPr>
            <p:spPr>
              <a:xfrm>
                <a:off x="7259885" y="1790668"/>
                <a:ext cx="3381611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q</a:t>
                </a:r>
                <a:r>
                  <a:rPr lang="en-US" altLang="zh-CN" sz="2400" b="1" dirty="0" err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∈K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𝒂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AB990BB-02F2-4575-A339-823DAADFE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885" y="1790668"/>
                <a:ext cx="3381611" cy="461665"/>
              </a:xfrm>
              <a:prstGeom prst="rect">
                <a:avLst/>
              </a:prstGeom>
              <a:blipFill>
                <a:blip r:embed="rId5"/>
                <a:stretch>
                  <a:fillRect l="-2693" t="-12987" b="-285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E23A4EB1-703F-42B0-A183-347E6F457BC2}"/>
              </a:ext>
            </a:extLst>
          </p:cNvPr>
          <p:cNvSpPr txBox="1"/>
          <p:nvPr/>
        </p:nvSpPr>
        <p:spPr>
          <a:xfrm>
            <a:off x="7700290" y="5847797"/>
            <a:ext cx="234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Transition table </a:t>
            </a:r>
            <a:endParaRPr lang="zh-CN" altLang="en-US" sz="24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E0B8AE1-1635-491B-A883-3B3FE5B43C03}"/>
              </a:ext>
            </a:extLst>
          </p:cNvPr>
          <p:cNvGrpSpPr/>
          <p:nvPr/>
        </p:nvGrpSpPr>
        <p:grpSpPr>
          <a:xfrm>
            <a:off x="1781610" y="2887136"/>
            <a:ext cx="3834300" cy="2329258"/>
            <a:chOff x="837286" y="2985056"/>
            <a:chExt cx="3834300" cy="2329258"/>
          </a:xfrm>
        </p:grpSpPr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4291FBE7-6D32-447C-BBA3-1007EFF46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516" y="3980029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7FF4A50-2AA3-4B86-9541-324217E35BA1}"/>
                </a:ext>
              </a:extLst>
            </p:cNvPr>
            <p:cNvSpPr/>
            <p:nvPr/>
          </p:nvSpPr>
          <p:spPr bwMode="auto">
            <a:xfrm>
              <a:off x="1189307" y="398002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01E634A-55F3-47B2-85E7-169794686178}"/>
                </a:ext>
              </a:extLst>
            </p:cNvPr>
            <p:cNvSpPr/>
            <p:nvPr/>
          </p:nvSpPr>
          <p:spPr bwMode="auto">
            <a:xfrm>
              <a:off x="2426588" y="298505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4C00A87-55D1-4CDA-8C7D-87A571ED788E}"/>
                </a:ext>
              </a:extLst>
            </p:cNvPr>
            <p:cNvSpPr/>
            <p:nvPr/>
          </p:nvSpPr>
          <p:spPr bwMode="auto">
            <a:xfrm>
              <a:off x="2359526" y="48686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88C344B-3579-4D6A-A14E-2B3C203E41A4}"/>
                </a:ext>
              </a:extLst>
            </p:cNvPr>
            <p:cNvSpPr txBox="1"/>
            <p:nvPr/>
          </p:nvSpPr>
          <p:spPr>
            <a:xfrm>
              <a:off x="1329032" y="478312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DF88EF0C-4336-44BA-BB9E-313F0FDB555C}"/>
                </a:ext>
              </a:extLst>
            </p:cNvPr>
            <p:cNvCxnSpPr>
              <a:stCxn id="37" idx="0"/>
              <a:endCxn id="38" idx="2"/>
            </p:cNvCxnSpPr>
            <p:nvPr/>
          </p:nvCxnSpPr>
          <p:spPr>
            <a:xfrm rot="5400000" flipH="1" flipV="1">
              <a:off x="1533272" y="3086713"/>
              <a:ext cx="772162" cy="1014470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连接符: 曲线 41">
              <a:extLst>
                <a:ext uri="{FF2B5EF4-FFF2-40B4-BE49-F238E27FC236}">
                  <a16:creationId xmlns:a16="http://schemas.microsoft.com/office/drawing/2014/main" id="{80A4A8FB-E7DA-413B-B38D-F7928F1FF652}"/>
                </a:ext>
              </a:extLst>
            </p:cNvPr>
            <p:cNvCxnSpPr>
              <a:cxnSpLocks/>
              <a:stCxn id="37" idx="4"/>
              <a:endCxn id="39" idx="2"/>
            </p:cNvCxnSpPr>
            <p:nvPr/>
          </p:nvCxnSpPr>
          <p:spPr>
            <a:xfrm rot="16200000" flipH="1">
              <a:off x="1552896" y="4284873"/>
              <a:ext cx="665852" cy="947408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5BFB4FA3-35E5-430F-BDC3-0DC5E2EB2E81}"/>
                </a:ext>
              </a:extLst>
            </p:cNvPr>
            <p:cNvCxnSpPr>
              <a:cxnSpLocks/>
              <a:stCxn id="39" idx="6"/>
              <a:endCxn id="36" idx="4"/>
            </p:cNvCxnSpPr>
            <p:nvPr/>
          </p:nvCxnSpPr>
          <p:spPr>
            <a:xfrm flipV="1">
              <a:off x="2805148" y="4417017"/>
              <a:ext cx="1059179" cy="67448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连接符: 曲线 43">
              <a:extLst>
                <a:ext uri="{FF2B5EF4-FFF2-40B4-BE49-F238E27FC236}">
                  <a16:creationId xmlns:a16="http://schemas.microsoft.com/office/drawing/2014/main" id="{5E545DDD-AACD-4769-A735-DE5C286EB52C}"/>
                </a:ext>
              </a:extLst>
            </p:cNvPr>
            <p:cNvCxnSpPr>
              <a:cxnSpLocks/>
              <a:stCxn id="38" idx="6"/>
              <a:endCxn id="36" idx="0"/>
            </p:cNvCxnSpPr>
            <p:nvPr/>
          </p:nvCxnSpPr>
          <p:spPr>
            <a:xfrm>
              <a:off x="2872210" y="3207867"/>
              <a:ext cx="992117" cy="772162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20E9241F-199F-4B84-A33E-38C3355800BA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 rot="5400000">
              <a:off x="1674050" y="4116154"/>
              <a:ext cx="1568534" cy="6706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曲线 45">
              <a:extLst>
                <a:ext uri="{FF2B5EF4-FFF2-40B4-BE49-F238E27FC236}">
                  <a16:creationId xmlns:a16="http://schemas.microsoft.com/office/drawing/2014/main" id="{7E3F8539-40DC-437E-9421-087F91147235}"/>
                </a:ext>
              </a:extLst>
            </p:cNvPr>
            <p:cNvCxnSpPr>
              <a:cxnSpLocks/>
              <a:stCxn id="39" idx="7"/>
              <a:endCxn id="38" idx="5"/>
            </p:cNvCxnSpPr>
            <p:nvPr/>
          </p:nvCxnSpPr>
          <p:spPr>
            <a:xfrm rot="5400000" flipH="1" flipV="1">
              <a:off x="1989152" y="4116154"/>
              <a:ext cx="1568534" cy="6706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28030E0-8A8C-431F-BACA-E75B99BFC8D3}"/>
                </a:ext>
              </a:extLst>
            </p:cNvPr>
            <p:cNvSpPr txBox="1"/>
            <p:nvPr/>
          </p:nvSpPr>
          <p:spPr>
            <a:xfrm>
              <a:off x="1432669" y="307885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DCED7FE-B330-4EAE-B4B2-6A5911A02E90}"/>
                </a:ext>
              </a:extLst>
            </p:cNvPr>
            <p:cNvSpPr txBox="1"/>
            <p:nvPr/>
          </p:nvSpPr>
          <p:spPr>
            <a:xfrm>
              <a:off x="3453309" y="309110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D808A87-DCD8-40FB-A1D6-D5C90CDD9BBA}"/>
                </a:ext>
              </a:extLst>
            </p:cNvPr>
            <p:cNvSpPr txBox="1"/>
            <p:nvPr/>
          </p:nvSpPr>
          <p:spPr>
            <a:xfrm>
              <a:off x="2798823" y="395749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连接符: 曲线 49">
              <a:extLst>
                <a:ext uri="{FF2B5EF4-FFF2-40B4-BE49-F238E27FC236}">
                  <a16:creationId xmlns:a16="http://schemas.microsoft.com/office/drawing/2014/main" id="{16223118-FFD2-496E-B7A2-7CB95675BCA6}"/>
                </a:ext>
              </a:extLst>
            </p:cNvPr>
            <p:cNvCxnSpPr>
              <a:cxnSpLocks/>
              <a:stCxn id="36" idx="7"/>
              <a:endCxn id="36" idx="5"/>
            </p:cNvCxnSpPr>
            <p:nvPr/>
          </p:nvCxnSpPr>
          <p:spPr>
            <a:xfrm rot="16200000" flipH="1">
              <a:off x="3867379" y="4198523"/>
              <a:ext cx="308998" cy="12700"/>
            </a:xfrm>
            <a:prstGeom prst="curvedConnector5">
              <a:avLst>
                <a:gd name="adj1" fmla="val -73981"/>
                <a:gd name="adj2" fmla="val 4794976"/>
                <a:gd name="adj3" fmla="val 17398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E44DB71-9B8B-4789-93D2-5FD417C961F9}"/>
                </a:ext>
              </a:extLst>
            </p:cNvPr>
            <p:cNvSpPr txBox="1"/>
            <p:nvPr/>
          </p:nvSpPr>
          <p:spPr>
            <a:xfrm>
              <a:off x="4153495" y="3460433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380197A-4C9C-423B-8763-2E8D1A767BEE}"/>
                </a:ext>
              </a:extLst>
            </p:cNvPr>
            <p:cNvSpPr txBox="1"/>
            <p:nvPr/>
          </p:nvSpPr>
          <p:spPr>
            <a:xfrm>
              <a:off x="3374068" y="490683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9F8EAA0-3B10-410F-842E-B4DE6DD2C3F5}"/>
                </a:ext>
              </a:extLst>
            </p:cNvPr>
            <p:cNvSpPr txBox="1"/>
            <p:nvPr/>
          </p:nvSpPr>
          <p:spPr>
            <a:xfrm>
              <a:off x="2145906" y="392437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F168A4D-D8C3-43A4-A347-4FB769B6BB93}"/>
                </a:ext>
              </a:extLst>
            </p:cNvPr>
            <p:cNvSpPr txBox="1"/>
            <p:nvPr/>
          </p:nvSpPr>
          <p:spPr>
            <a:xfrm>
              <a:off x="837286" y="4018174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10934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7884F-1828-48F8-A55C-CB280248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083E6E-C696-4356-86A7-90C03D31B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97900" cy="563702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DFA</a:t>
            </a:r>
            <a:r>
              <a:rPr lang="zh-CN" altLang="en-US" sz="2800" dirty="0"/>
              <a:t>的扩展状态转移函数</a:t>
            </a:r>
            <a:endParaRPr lang="en-US" altLang="zh-CN" sz="2800" dirty="0"/>
          </a:p>
          <a:p>
            <a:r>
              <a:rPr lang="en-US" altLang="zh-CN" sz="2800" dirty="0">
                <a:latin typeface="+mn-ea"/>
                <a:ea typeface="+mn-ea"/>
              </a:rPr>
              <a:t>f</a:t>
            </a:r>
            <a:r>
              <a:rPr lang="en-US" altLang="zh-CN" sz="2800" dirty="0">
                <a:latin typeface="+mn-ea"/>
                <a:ea typeface="+mn-ea"/>
                <a:sym typeface="Symbol" pitchFamily="18" charset="2"/>
              </a:rPr>
              <a:t></a:t>
            </a:r>
            <a:r>
              <a:rPr lang="en-US" altLang="zh-CN" sz="2800" dirty="0">
                <a:latin typeface="+mn-ea"/>
                <a:ea typeface="+mn-ea"/>
              </a:rPr>
              <a:t>: K×</a:t>
            </a:r>
            <a:r>
              <a:rPr lang="en-US" altLang="zh-CN" sz="2800" dirty="0">
                <a:latin typeface="+mn-ea"/>
                <a:ea typeface="+mn-ea"/>
                <a:sym typeface="Symbol" pitchFamily="18" charset="2"/>
              </a:rPr>
              <a:t></a:t>
            </a:r>
            <a:r>
              <a:rPr lang="en-US" altLang="zh-CN" sz="2800" baseline="30000" dirty="0">
                <a:latin typeface="+mn-ea"/>
                <a:ea typeface="+mn-ea"/>
              </a:rPr>
              <a:t>*</a:t>
            </a:r>
            <a:r>
              <a:rPr lang="en-US" altLang="zh-CN" sz="2800" dirty="0">
                <a:latin typeface="+mn-ea"/>
                <a:ea typeface="+mn-ea"/>
              </a:rPr>
              <a:t>→K</a:t>
            </a:r>
            <a:r>
              <a:rPr lang="zh-CN" altLang="en-US" sz="2800" dirty="0">
                <a:latin typeface="+mn-ea"/>
                <a:ea typeface="+mn-ea"/>
              </a:rPr>
              <a:t>映射。设</a:t>
            </a:r>
            <a:r>
              <a:rPr lang="en-US" altLang="zh-CN" sz="2800" dirty="0">
                <a:latin typeface="+mn-ea"/>
                <a:ea typeface="+mn-ea"/>
              </a:rPr>
              <a:t>a</a:t>
            </a:r>
            <a:r>
              <a:rPr lang="en-US" altLang="zh-CN" sz="2800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>
                <a:latin typeface="+mn-ea"/>
                <a:ea typeface="+mn-ea"/>
              </a:rPr>
              <a:t>β</a:t>
            </a:r>
            <a:r>
              <a:rPr lang="en-US" altLang="zh-CN" sz="2800" dirty="0">
                <a:latin typeface="+mn-ea"/>
                <a:ea typeface="+mn-ea"/>
                <a:sym typeface="Symbol" pitchFamily="18" charset="2"/>
              </a:rPr>
              <a:t></a:t>
            </a:r>
            <a:r>
              <a:rPr lang="en-US" altLang="zh-CN" sz="2800" baseline="30000" dirty="0">
                <a:latin typeface="+mn-ea"/>
                <a:ea typeface="+mn-ea"/>
              </a:rPr>
              <a:t>*</a:t>
            </a:r>
            <a:r>
              <a:rPr lang="zh-CN" altLang="en-US" sz="2800" dirty="0">
                <a:latin typeface="+mn-ea"/>
                <a:ea typeface="+mn-ea"/>
              </a:rPr>
              <a:t>，</a:t>
            </a:r>
            <a:r>
              <a:rPr lang="en-US" altLang="zh-CN" sz="2800" dirty="0" err="1">
                <a:latin typeface="+mn-ea"/>
                <a:ea typeface="+mn-ea"/>
              </a:rPr>
              <a:t>q</a:t>
            </a:r>
            <a:r>
              <a:rPr lang="en-US" altLang="zh-CN" sz="2800" dirty="0" err="1">
                <a:latin typeface="+mn-ea"/>
                <a:ea typeface="+mn-ea"/>
                <a:sym typeface="Symbol" pitchFamily="18" charset="2"/>
              </a:rPr>
              <a:t></a:t>
            </a:r>
            <a:r>
              <a:rPr lang="en-US" altLang="zh-CN" sz="2800" dirty="0" err="1">
                <a:latin typeface="+mn-ea"/>
                <a:ea typeface="+mn-ea"/>
              </a:rPr>
              <a:t>K</a:t>
            </a:r>
            <a:r>
              <a:rPr lang="zh-CN" altLang="en-US" sz="2800" dirty="0">
                <a:latin typeface="+mn-ea"/>
                <a:ea typeface="+mn-ea"/>
              </a:rPr>
              <a:t>，即</a:t>
            </a:r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27F66084-7B75-4046-B337-AAAC624C6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3322" y="2320925"/>
            <a:ext cx="6324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/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             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f(q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        （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β=ε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）</a:t>
            </a:r>
          </a:p>
          <a:p>
            <a:pPr algn="l" eaLnBrk="1" hangingPunct="1"/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f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(q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，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a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β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＝</a:t>
            </a:r>
          </a:p>
          <a:p>
            <a:pPr algn="l"/>
            <a:r>
              <a:rPr lang="zh-CN" altLang="en-US" sz="2400" dirty="0">
                <a:latin typeface="宋体" pitchFamily="2" charset="-122"/>
                <a:ea typeface="宋体" pitchFamily="2" charset="-122"/>
                <a:sym typeface="Symbol" pitchFamily="18" charset="2"/>
              </a:rPr>
              <a:t>              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f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(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f(q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a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），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β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）（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β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</a:rPr>
              <a:t>ε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）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BA22B423-70CD-40A3-A352-B6D6A75AF5C7}"/>
              </a:ext>
            </a:extLst>
          </p:cNvPr>
          <p:cNvSpPr>
            <a:spLocks/>
          </p:cNvSpPr>
          <p:nvPr/>
        </p:nvSpPr>
        <p:spPr bwMode="auto">
          <a:xfrm>
            <a:off x="4459637" y="2555964"/>
            <a:ext cx="209550" cy="730250"/>
          </a:xfrm>
          <a:prstGeom prst="leftBrace">
            <a:avLst>
              <a:gd name="adj1" fmla="val 29040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CA" altLang="zh-CN" sz="22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00A34C3D-0A5D-4FD3-9E27-5608DB097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622" y="4859761"/>
            <a:ext cx="3962398" cy="1631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 err="1">
                <a:latin typeface="Times New Roman" pitchFamily="18" charset="0"/>
              </a:rPr>
              <a:t>S,a</a:t>
            </a:r>
            <a:r>
              <a:rPr lang="en-US" altLang="zh-CN" sz="2400" b="1" dirty="0" err="1">
                <a:latin typeface="Times New Roman" pitchFamily="18" charset="0"/>
                <a:sym typeface="Symbol" pitchFamily="18" charset="2"/>
              </a:rPr>
              <a:t>ab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 = 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(f(</a:t>
            </a:r>
            <a:r>
              <a:rPr lang="en-US" altLang="zh-CN" sz="2400" b="1" dirty="0" err="1">
                <a:latin typeface="Times New Roman" pitchFamily="18" charset="0"/>
              </a:rPr>
              <a:t>S,a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400" b="1" dirty="0">
                <a:latin typeface="Times New Roman" pitchFamily="18" charset="0"/>
              </a:rPr>
              <a:t>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ab)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 err="1">
                <a:latin typeface="Times New Roman" pitchFamily="18" charset="0"/>
              </a:rPr>
              <a:t>U,</a:t>
            </a:r>
            <a:r>
              <a:rPr lang="en-US" altLang="zh-CN" sz="2400" b="1" dirty="0" err="1">
                <a:latin typeface="Times New Roman" pitchFamily="18" charset="0"/>
                <a:sym typeface="Symbol" pitchFamily="18" charset="2"/>
              </a:rPr>
              <a:t>ab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 = 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(f(</a:t>
            </a:r>
            <a:r>
              <a:rPr lang="en-US" altLang="zh-CN" sz="2400" b="1" dirty="0" err="1">
                <a:latin typeface="Times New Roman" pitchFamily="18" charset="0"/>
              </a:rPr>
              <a:t>U,</a:t>
            </a:r>
            <a:r>
              <a:rPr lang="en-US" altLang="zh-CN" sz="2400" b="1" dirty="0" err="1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400" b="1" dirty="0">
                <a:latin typeface="Times New Roman" pitchFamily="18" charset="0"/>
              </a:rPr>
              <a:t>,b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= 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 err="1">
                <a:latin typeface="Times New Roman" pitchFamily="18" charset="0"/>
              </a:rPr>
              <a:t>Q,b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 =  </a:t>
            </a:r>
            <a:r>
              <a:rPr lang="en-US" altLang="zh-CN" sz="2400" b="1" dirty="0">
                <a:latin typeface="Times New Roman" pitchFamily="18" charset="0"/>
              </a:rPr>
              <a:t>f(</a:t>
            </a:r>
            <a:r>
              <a:rPr lang="en-US" altLang="zh-CN" sz="2400" b="1" dirty="0" err="1">
                <a:latin typeface="Times New Roman" pitchFamily="18" charset="0"/>
              </a:rPr>
              <a:t>Q,b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) = Q </a:t>
            </a:r>
            <a:r>
              <a:rPr lang="en-US" altLang="zh-CN" sz="2400" b="1" dirty="0">
                <a:latin typeface="Times New Roman" pitchFamily="18" charset="0"/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04D920-369B-4059-B5D9-50185953A5D6}"/>
                  </a:ext>
                </a:extLst>
              </p:cNvPr>
              <p:cNvSpPr txBox="1"/>
              <p:nvPr/>
            </p:nvSpPr>
            <p:spPr>
              <a:xfrm>
                <a:off x="992727" y="3755001"/>
                <a:ext cx="41462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004D920-369B-4059-B5D9-50185953A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27" y="3755001"/>
                <a:ext cx="414625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EE7DA73-DCC4-4D32-A204-A3FD25D95614}"/>
                  </a:ext>
                </a:extLst>
              </p:cNvPr>
              <p:cNvSpPr txBox="1"/>
              <p:nvPr/>
            </p:nvSpPr>
            <p:spPr>
              <a:xfrm>
                <a:off x="4955127" y="3775967"/>
                <a:ext cx="4146253" cy="99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𝑎𝑎𝑏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EE7DA73-DCC4-4D32-A204-A3FD25D95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127" y="3775967"/>
                <a:ext cx="4146253" cy="990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CEF2FC-9606-4C62-84FF-3D032A18CBB9}"/>
                  </a:ext>
                </a:extLst>
              </p:cNvPr>
              <p:cNvSpPr txBox="1"/>
              <p:nvPr/>
            </p:nvSpPr>
            <p:spPr>
              <a:xfrm>
                <a:off x="8392104" y="1641620"/>
                <a:ext cx="3150539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q∈K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‘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</a:t>
                </a:r>
                <a:r>
                  <a:rPr lang="zh-CN" altLang="en-US" sz="2400" b="1" baseline="30000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*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𝒔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CEF2FC-9606-4C62-84FF-3D032A18C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104" y="1641620"/>
                <a:ext cx="3150539" cy="461665"/>
              </a:xfrm>
              <a:prstGeom prst="rect">
                <a:avLst/>
              </a:prstGeom>
              <a:blipFill>
                <a:blip r:embed="rId4"/>
                <a:stretch>
                  <a:fillRect l="-2896" t="-12821" b="-2692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E1C5DD-1746-4C14-A421-52E0EC9E5D68}"/>
              </a:ext>
            </a:extLst>
          </p:cNvPr>
          <p:cNvGrpSpPr/>
          <p:nvPr/>
        </p:nvGrpSpPr>
        <p:grpSpPr>
          <a:xfrm>
            <a:off x="876487" y="4342038"/>
            <a:ext cx="3834300" cy="2329258"/>
            <a:chOff x="837286" y="2985056"/>
            <a:chExt cx="3834300" cy="2329258"/>
          </a:xfrm>
        </p:grpSpPr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EB86D1AD-D7EF-40EA-8565-53566F747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516" y="3980029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7C38DA6-58BB-4889-BC3B-B67D3CB41CC1}"/>
                </a:ext>
              </a:extLst>
            </p:cNvPr>
            <p:cNvSpPr/>
            <p:nvPr/>
          </p:nvSpPr>
          <p:spPr bwMode="auto">
            <a:xfrm>
              <a:off x="1189307" y="398002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34593A1-54AF-4CF3-9AD1-C1968D2F168D}"/>
                </a:ext>
              </a:extLst>
            </p:cNvPr>
            <p:cNvSpPr/>
            <p:nvPr/>
          </p:nvSpPr>
          <p:spPr bwMode="auto">
            <a:xfrm>
              <a:off x="2426588" y="298505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3774AD3-1EA6-4F09-8E27-875B4A5353CE}"/>
                </a:ext>
              </a:extLst>
            </p:cNvPr>
            <p:cNvSpPr/>
            <p:nvPr/>
          </p:nvSpPr>
          <p:spPr bwMode="auto">
            <a:xfrm>
              <a:off x="2359526" y="48686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1ED6F14-FD94-495F-B7E7-1D7154EC4EDF}"/>
                </a:ext>
              </a:extLst>
            </p:cNvPr>
            <p:cNvSpPr txBox="1"/>
            <p:nvPr/>
          </p:nvSpPr>
          <p:spPr>
            <a:xfrm>
              <a:off x="1329032" y="478312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FD47D907-9B95-497B-8470-5CF73D151364}"/>
                </a:ext>
              </a:extLst>
            </p:cNvPr>
            <p:cNvCxnSpPr>
              <a:stCxn id="14" idx="0"/>
              <a:endCxn id="15" idx="2"/>
            </p:cNvCxnSpPr>
            <p:nvPr/>
          </p:nvCxnSpPr>
          <p:spPr>
            <a:xfrm rot="5400000" flipH="1" flipV="1">
              <a:off x="1533272" y="3086713"/>
              <a:ext cx="772162" cy="1014470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E86FB549-8A8A-462C-91CA-9DEEFACD7E6E}"/>
                </a:ext>
              </a:extLst>
            </p:cNvPr>
            <p:cNvCxnSpPr>
              <a:cxnSpLocks/>
              <a:stCxn id="14" idx="4"/>
              <a:endCxn id="16" idx="2"/>
            </p:cNvCxnSpPr>
            <p:nvPr/>
          </p:nvCxnSpPr>
          <p:spPr>
            <a:xfrm rot="16200000" flipH="1">
              <a:off x="1552896" y="4284873"/>
              <a:ext cx="665852" cy="947408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D713ABFA-D576-438E-9A18-28004C21CA21}"/>
                </a:ext>
              </a:extLst>
            </p:cNvPr>
            <p:cNvCxnSpPr>
              <a:cxnSpLocks/>
              <a:stCxn id="16" idx="6"/>
              <a:endCxn id="13" idx="4"/>
            </p:cNvCxnSpPr>
            <p:nvPr/>
          </p:nvCxnSpPr>
          <p:spPr>
            <a:xfrm flipV="1">
              <a:off x="2805148" y="4417017"/>
              <a:ext cx="1059179" cy="67448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34884BC6-B138-4B8E-BB98-9E8EF4CC2334}"/>
                </a:ext>
              </a:extLst>
            </p:cNvPr>
            <p:cNvCxnSpPr>
              <a:cxnSpLocks/>
              <a:stCxn id="15" idx="6"/>
              <a:endCxn id="13" idx="0"/>
            </p:cNvCxnSpPr>
            <p:nvPr/>
          </p:nvCxnSpPr>
          <p:spPr>
            <a:xfrm>
              <a:off x="2872210" y="3207867"/>
              <a:ext cx="992117" cy="772162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6B90CE80-CCAF-4251-B6CE-CDFB7DDC9A59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rot="5400000">
              <a:off x="1674050" y="4116154"/>
              <a:ext cx="1568534" cy="6706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21DAE1AE-C605-421F-80AC-2C00117F60EE}"/>
                </a:ext>
              </a:extLst>
            </p:cNvPr>
            <p:cNvCxnSpPr>
              <a:cxnSpLocks/>
              <a:stCxn id="16" idx="7"/>
              <a:endCxn id="15" idx="5"/>
            </p:cNvCxnSpPr>
            <p:nvPr/>
          </p:nvCxnSpPr>
          <p:spPr>
            <a:xfrm rot="5400000" flipH="1" flipV="1">
              <a:off x="1989152" y="4116154"/>
              <a:ext cx="1568534" cy="6706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5E77619-969F-4655-89C5-D19BAF370035}"/>
                </a:ext>
              </a:extLst>
            </p:cNvPr>
            <p:cNvSpPr txBox="1"/>
            <p:nvPr/>
          </p:nvSpPr>
          <p:spPr>
            <a:xfrm>
              <a:off x="1432669" y="307885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CDA3C1E-AE80-401E-AE41-E623FCF550E9}"/>
                </a:ext>
              </a:extLst>
            </p:cNvPr>
            <p:cNvSpPr txBox="1"/>
            <p:nvPr/>
          </p:nvSpPr>
          <p:spPr>
            <a:xfrm>
              <a:off x="3453309" y="309110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64D4C6-749D-40C4-980A-417AC9F22EFC}"/>
                </a:ext>
              </a:extLst>
            </p:cNvPr>
            <p:cNvSpPr txBox="1"/>
            <p:nvPr/>
          </p:nvSpPr>
          <p:spPr>
            <a:xfrm>
              <a:off x="2798823" y="395749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22E71516-D326-4E7D-BB69-D6863A194CCE}"/>
                </a:ext>
              </a:extLst>
            </p:cNvPr>
            <p:cNvCxnSpPr>
              <a:cxnSpLocks/>
              <a:stCxn id="13" idx="7"/>
              <a:endCxn id="13" idx="5"/>
            </p:cNvCxnSpPr>
            <p:nvPr/>
          </p:nvCxnSpPr>
          <p:spPr>
            <a:xfrm rot="16200000" flipH="1">
              <a:off x="3867379" y="4198523"/>
              <a:ext cx="308998" cy="12700"/>
            </a:xfrm>
            <a:prstGeom prst="curvedConnector5">
              <a:avLst>
                <a:gd name="adj1" fmla="val -73981"/>
                <a:gd name="adj2" fmla="val 4794976"/>
                <a:gd name="adj3" fmla="val 17398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6CC2312-1038-4E73-8CE2-019392487FBD}"/>
                </a:ext>
              </a:extLst>
            </p:cNvPr>
            <p:cNvSpPr txBox="1"/>
            <p:nvPr/>
          </p:nvSpPr>
          <p:spPr>
            <a:xfrm>
              <a:off x="4153495" y="3460433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1043F7-9F8C-4B4B-A699-1BADAF5836C5}"/>
                </a:ext>
              </a:extLst>
            </p:cNvPr>
            <p:cNvSpPr txBox="1"/>
            <p:nvPr/>
          </p:nvSpPr>
          <p:spPr>
            <a:xfrm>
              <a:off x="3374068" y="490683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71D1411-FDA2-4203-ABF1-7204C00D4D83}"/>
                </a:ext>
              </a:extLst>
            </p:cNvPr>
            <p:cNvSpPr txBox="1"/>
            <p:nvPr/>
          </p:nvSpPr>
          <p:spPr>
            <a:xfrm>
              <a:off x="2145906" y="392437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2B48708-421E-4F41-9D56-BF760DA53082}"/>
                </a:ext>
              </a:extLst>
            </p:cNvPr>
            <p:cNvSpPr txBox="1"/>
            <p:nvPr/>
          </p:nvSpPr>
          <p:spPr>
            <a:xfrm>
              <a:off x="837286" y="4018174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1686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FD6B0-A728-4202-9C9C-226D1232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ADECA-2CF3-48B5-97FD-9A4CE9C3C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3"/>
                <a:ext cx="10515599" cy="519595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sz="3200" dirty="0"/>
                  <a:t>DFA</a:t>
                </a:r>
                <a:r>
                  <a:rPr lang="zh-CN" altLang="en-US" sz="3200" dirty="0"/>
                  <a:t>识别的语言</a:t>
                </a:r>
                <a:endParaRPr lang="en-US" altLang="zh-CN" sz="3200" dirty="0"/>
              </a:p>
              <a:p>
                <a:r>
                  <a:rPr lang="zh-CN" altLang="en-US" dirty="0"/>
                  <a:t>设</a:t>
                </a:r>
                <a:r>
                  <a:rPr lang="en-US" altLang="zh-CN" dirty="0"/>
                  <a:t>DFA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(K,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ym typeface="Symbol" pitchFamily="18" charset="2"/>
                  </a:rPr>
                  <a:t>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S, Z)</a:t>
                </a:r>
                <a:r>
                  <a:rPr lang="zh-CN" altLang="en-US" dirty="0"/>
                  <a:t>，如果</a:t>
                </a:r>
                <a:r>
                  <a:rPr lang="en-US" altLang="zh-CN" dirty="0"/>
                  <a:t>α</a:t>
                </a:r>
                <a:r>
                  <a:rPr lang="en-US" altLang="zh-CN" dirty="0">
                    <a:sym typeface="Symbol" pitchFamily="18" charset="2"/>
                  </a:rPr>
                  <a:t></a:t>
                </a:r>
                <a:r>
                  <a:rPr lang="en-US" altLang="zh-CN" dirty="0"/>
                  <a:t>*,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𝚭</m:t>
                    </m:r>
                  </m:oMath>
                </a14:m>
                <a:r>
                  <a:rPr lang="zh-CN" altLang="en-US" dirty="0"/>
                  <a:t>，则称符号串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DFA M</a:t>
                </a:r>
                <a:r>
                  <a:rPr lang="zh-CN" altLang="en-US" dirty="0"/>
                  <a:t>所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接受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或识别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)</a:t>
                </a:r>
                <a:r>
                  <a:rPr lang="zh-CN" altLang="en-US" dirty="0"/>
                  <a:t>的。</a:t>
                </a:r>
                <a:r>
                  <a:rPr lang="en-US" altLang="zh-CN" dirty="0"/>
                  <a:t>DFA 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</a:t>
                </a:r>
                <a:r>
                  <a:rPr lang="zh-CN" altLang="en-US" dirty="0"/>
                  <a:t>所接受的符号串的集合记为</a:t>
                </a:r>
                <a:r>
                  <a:rPr lang="en-US" altLang="zh-CN" dirty="0"/>
                  <a:t>L(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</a:t>
                </a:r>
                <a:r>
                  <a:rPr lang="zh-CN" altLang="en-US" dirty="0"/>
                  <a:t>               </a:t>
                </a:r>
                <a:r>
                  <a:rPr lang="en-US" altLang="zh-CN" dirty="0"/>
                  <a:t>L(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M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{α|α</a:t>
                </a:r>
                <a:r>
                  <a:rPr lang="en-US" altLang="zh-CN" dirty="0">
                    <a:sym typeface="Symbol" pitchFamily="18" charset="2"/>
                  </a:rPr>
                  <a:t></a:t>
                </a:r>
                <a:r>
                  <a:rPr lang="en-US" altLang="zh-CN" dirty="0"/>
                  <a:t>*,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zh-CN" altLang="en-US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𝚭</m:t>
                    </m:r>
                  </m:oMath>
                </a14:m>
                <a:r>
                  <a:rPr lang="en-US" altLang="zh-CN" dirty="0"/>
                  <a:t>}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>
                    <a:sym typeface="Symbol" pitchFamily="18" charset="2"/>
                  </a:rPr>
                  <a:t></a:t>
                </a:r>
                <a:r>
                  <a:rPr lang="zh-CN" altLang="en-US" dirty="0">
                    <a:sym typeface="Symbol" pitchFamily="18" charset="2"/>
                  </a:rPr>
                  <a:t>上的一个符号串集</a:t>
                </a:r>
                <a:r>
                  <a:rPr lang="en-US" altLang="zh-CN" dirty="0">
                    <a:sym typeface="Symbol" pitchFamily="18" charset="2"/>
                  </a:rPr>
                  <a:t>V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</a:t>
                </a:r>
                <a:r>
                  <a:rPr lang="en-US" altLang="zh-CN" sz="2800" dirty="0">
                    <a:sym typeface="Symbol" pitchFamily="18" charset="2"/>
                  </a:rPr>
                  <a:t></a:t>
                </a:r>
                <a:r>
                  <a:rPr lang="en-US" altLang="zh-CN" sz="2800" dirty="0"/>
                  <a:t>*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是正规的，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iff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sym typeface="Symbol" pitchFamily="2" charset="2"/>
                  </a:rPr>
                  <a:t>存在一个</a:t>
                </a:r>
                <a:r>
                  <a:rPr lang="en-US" altLang="zh-CN" dirty="0">
                    <a:sym typeface="Symbol" pitchFamily="18" charset="2"/>
                  </a:rPr>
                  <a:t></a:t>
                </a:r>
                <a:r>
                  <a:rPr lang="zh-CN" altLang="en-US" dirty="0">
                    <a:sym typeface="Symbol" pitchFamily="2" charset="2"/>
                  </a:rPr>
                  <a:t>上的</a:t>
                </a:r>
                <a:r>
                  <a:rPr lang="en-US" altLang="zh-CN" dirty="0">
                    <a:sym typeface="Symbol" pitchFamily="2" charset="2"/>
                  </a:rPr>
                  <a:t>DFA,</a:t>
                </a:r>
                <a:r>
                  <a:rPr lang="zh-CN" altLang="en-US" dirty="0">
                    <a:sym typeface="Symbol" pitchFamily="2" charset="2"/>
                  </a:rPr>
                  <a:t>使得</a:t>
                </a:r>
                <a:r>
                  <a:rPr lang="en-US" altLang="zh-CN" dirty="0">
                    <a:sym typeface="Symbol" pitchFamily="2" charset="2"/>
                  </a:rPr>
                  <a:t>V=L(M)</a:t>
                </a:r>
              </a:p>
              <a:p>
                <a:endParaRPr lang="en-US" altLang="zh-CN" dirty="0">
                  <a:sym typeface="Symbol" pitchFamily="2" charset="2"/>
                </a:endParaRPr>
              </a:p>
              <a:p>
                <a:r>
                  <a:rPr lang="en-US" altLang="zh-CN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L(M)={</a:t>
                </a:r>
                <a:r>
                  <a:rPr kumimoji="1"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</a:t>
                </a:r>
                <a:r>
                  <a:rPr kumimoji="1" lang="en-US" altLang="zh-CN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00</a:t>
                </a:r>
                <a:r>
                  <a:rPr kumimoji="1" lang="zh-CN" altLang="en-US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结尾的串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   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∑ 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= {0,1}</a:t>
                </a:r>
                <a:r>
                  <a:rPr lang="en-US" altLang="zh-CN" sz="2400" dirty="0">
                    <a:solidFill>
                      <a:srgbClr val="C00000"/>
                    </a:solidFill>
                    <a:latin typeface="+mn-ea"/>
                    <a:ea typeface="+mn-ea"/>
                  </a:rPr>
                  <a:t> </a:t>
                </a:r>
                <a:endParaRPr lang="en-GB" altLang="zh-CN" sz="2400" dirty="0">
                  <a:solidFill>
                    <a:srgbClr val="C00000"/>
                  </a:solidFill>
                  <a:latin typeface="+mn-ea"/>
                  <a:ea typeface="+mn-ea"/>
                </a:endParaRP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0ADECA-2CF3-48B5-97FD-9A4CE9C3C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3"/>
                <a:ext cx="10515599" cy="5195957"/>
              </a:xfrm>
              <a:blipFill>
                <a:blip r:embed="rId2"/>
                <a:stretch>
                  <a:fillRect l="-1159" r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672A4430-0BB7-491F-A0E2-B2F1F8EA0756}"/>
              </a:ext>
            </a:extLst>
          </p:cNvPr>
          <p:cNvGrpSpPr/>
          <p:nvPr/>
        </p:nvGrpSpPr>
        <p:grpSpPr>
          <a:xfrm>
            <a:off x="7459445" y="4486568"/>
            <a:ext cx="2459426" cy="1827159"/>
            <a:chOff x="728075" y="4613266"/>
            <a:chExt cx="2459426" cy="1827159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FDB3698-D8DB-4ABE-A7EE-37D5E23381FE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99CB491-4D4C-4DB1-B060-A9D161DB2065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E7825D4-087E-46C7-90BF-B51C6343BA33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CCE1EACE-7513-4169-9ABC-92BB19161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213F566B-5FF7-4F6A-97E0-15748692250A}"/>
                </a:ext>
              </a:extLst>
            </p:cNvPr>
            <p:cNvCxnSpPr>
              <a:cxnSpLocks/>
              <a:stCxn id="26" idx="7"/>
              <a:endCxn id="28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曲线 30">
              <a:extLst>
                <a:ext uri="{FF2B5EF4-FFF2-40B4-BE49-F238E27FC236}">
                  <a16:creationId xmlns:a16="http://schemas.microsoft.com/office/drawing/2014/main" id="{15312E4D-08F3-4922-B267-1C180ADBFABB}"/>
                </a:ext>
              </a:extLst>
            </p:cNvPr>
            <p:cNvCxnSpPr>
              <a:cxnSpLocks/>
              <a:stCxn id="28" idx="3"/>
              <a:endCxn id="26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DE2C9A1B-8D3E-4582-BAC5-8CB6ABB3F117}"/>
                </a:ext>
              </a:extLst>
            </p:cNvPr>
            <p:cNvCxnSpPr>
              <a:cxnSpLocks/>
              <a:stCxn id="28" idx="6"/>
              <a:endCxn id="29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曲线 32">
              <a:extLst>
                <a:ext uri="{FF2B5EF4-FFF2-40B4-BE49-F238E27FC236}">
                  <a16:creationId xmlns:a16="http://schemas.microsoft.com/office/drawing/2014/main" id="{2A309FAD-BDC2-48C8-88CD-E8D11C882A7B}"/>
                </a:ext>
              </a:extLst>
            </p:cNvPr>
            <p:cNvCxnSpPr>
              <a:cxnSpLocks/>
              <a:stCxn id="26" idx="2"/>
              <a:endCxn id="26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曲线 33">
              <a:extLst>
                <a:ext uri="{FF2B5EF4-FFF2-40B4-BE49-F238E27FC236}">
                  <a16:creationId xmlns:a16="http://schemas.microsoft.com/office/drawing/2014/main" id="{1549472D-3871-4305-976F-43759696331D}"/>
                </a:ext>
              </a:extLst>
            </p:cNvPr>
            <p:cNvCxnSpPr>
              <a:cxnSpLocks/>
              <a:stCxn id="29" idx="1"/>
              <a:endCxn id="26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曲线 34">
              <a:extLst>
                <a:ext uri="{FF2B5EF4-FFF2-40B4-BE49-F238E27FC236}">
                  <a16:creationId xmlns:a16="http://schemas.microsoft.com/office/drawing/2014/main" id="{73AAA629-87B7-445E-BBFB-85B33F83F41D}"/>
                </a:ext>
              </a:extLst>
            </p:cNvPr>
            <p:cNvCxnSpPr>
              <a:cxnSpLocks/>
              <a:stCxn id="29" idx="5"/>
              <a:endCxn id="29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A87EB89-1135-4547-BED0-15D4F385AB47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E57D0DE-F0BB-4709-A116-F0C19034C47B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DAEA0A2-6EB9-4859-83A4-D6FE0166247D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23F7797-08E4-414A-A83C-DC4FF330CD27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AE7AF8C-E9EC-49B7-B8AB-194D10E9DC30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82A67F2-5EC4-4A22-832E-C3B89D3BB029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49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E5AA4-8CBC-4CA1-B503-CDCAB95A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7" name="星形: 十六角 6">
            <a:extLst>
              <a:ext uri="{FF2B5EF4-FFF2-40B4-BE49-F238E27FC236}">
                <a16:creationId xmlns:a16="http://schemas.microsoft.com/office/drawing/2014/main" id="{3E672A58-5EBB-401F-8C59-F969B2AAB35B}"/>
              </a:ext>
            </a:extLst>
          </p:cNvPr>
          <p:cNvSpPr/>
          <p:nvPr/>
        </p:nvSpPr>
        <p:spPr>
          <a:xfrm>
            <a:off x="6919138" y="0"/>
            <a:ext cx="2055590" cy="1825395"/>
          </a:xfrm>
          <a:prstGeom prst="star16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E918F6-EFFE-4DD4-A2FE-E36A7F93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3200" dirty="0"/>
              <a:t>DFA</a:t>
            </a:r>
            <a:r>
              <a:rPr lang="zh-CN" altLang="en-US" sz="3200" dirty="0"/>
              <a:t>形式化定义</a:t>
            </a:r>
            <a:endParaRPr lang="en-US" altLang="zh-CN" sz="3200" dirty="0"/>
          </a:p>
          <a:p>
            <a:pPr algn="just">
              <a:lnSpc>
                <a:spcPts val="36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确定有限自动机</a:t>
            </a:r>
            <a:r>
              <a:rPr lang="en-US" altLang="zh-CN" dirty="0">
                <a:latin typeface="微软雅黑" panose="020B0503020204020204" pitchFamily="34" charset="-122"/>
              </a:rPr>
              <a:t>(DFA)M</a:t>
            </a:r>
            <a:r>
              <a:rPr lang="zh-CN" altLang="en-US" dirty="0">
                <a:latin typeface="微软雅黑" panose="020B0503020204020204" pitchFamily="34" charset="-122"/>
              </a:rPr>
              <a:t>是一个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</a:rPr>
              <a:t>五元</a:t>
            </a:r>
            <a:r>
              <a:rPr lang="zh-CN" altLang="en-US" b="1" dirty="0">
                <a:solidFill>
                  <a:srgbClr val="C00000"/>
                </a:solidFill>
              </a:rPr>
              <a:t>组</a:t>
            </a:r>
            <a:r>
              <a:rPr lang="zh-CN" altLang="en-US" dirty="0">
                <a:latin typeface="微软雅黑" panose="020B0503020204020204" pitchFamily="34" charset="-122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</a:rPr>
              <a:t>M=(K,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</a:t>
            </a:r>
            <a:r>
              <a:rPr lang="en-US" altLang="zh-CN" dirty="0">
                <a:latin typeface="微软雅黑" panose="020B0503020204020204" pitchFamily="34" charset="-122"/>
              </a:rPr>
              <a:t>, </a:t>
            </a:r>
            <a:r>
              <a:rPr lang="en-US" altLang="zh-CN" dirty="0">
                <a:latin typeface="微软雅黑" panose="020B0503020204020204" pitchFamily="34" charset="-122"/>
                <a:sym typeface="Symbol" pitchFamily="2" charset="2"/>
              </a:rPr>
              <a:t>f</a:t>
            </a:r>
            <a:r>
              <a:rPr lang="en-US" altLang="zh-CN" dirty="0">
                <a:latin typeface="微软雅黑" panose="020B0503020204020204" pitchFamily="34" charset="-122"/>
              </a:rPr>
              <a:t>, S, Z),</a:t>
            </a:r>
            <a:r>
              <a:rPr lang="zh-CN" altLang="en-US" dirty="0">
                <a:latin typeface="微软雅黑" panose="020B0503020204020204" pitchFamily="34" charset="-122"/>
              </a:rPr>
              <a:t>其中：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K: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zh-CN" altLang="en-US" sz="2400" dirty="0">
                <a:latin typeface="微软雅黑" panose="020B0503020204020204" pitchFamily="34" charset="-122"/>
              </a:rPr>
              <a:t>状态集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: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输入</a:t>
            </a:r>
            <a:r>
              <a:rPr lang="zh-CN" altLang="en-US" sz="2400" dirty="0">
                <a:latin typeface="微软雅黑" panose="020B0503020204020204" pitchFamily="34" charset="-122"/>
              </a:rPr>
              <a:t>字母表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，输入符号集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f: </a:t>
            </a:r>
            <a:r>
              <a:rPr lang="zh-CN" altLang="en-US" sz="2400" dirty="0">
                <a:latin typeface="微软雅黑" panose="020B0503020204020204" pitchFamily="34" charset="-122"/>
              </a:rPr>
              <a:t>状态转换</a:t>
            </a:r>
            <a:r>
              <a:rPr lang="en-US" altLang="zh-CN" sz="2400" dirty="0">
                <a:latin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</a:rPr>
              <a:t>移</a:t>
            </a:r>
            <a:r>
              <a:rPr lang="en-US" altLang="zh-CN" sz="2400" dirty="0">
                <a:latin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</a:rPr>
              <a:t>函数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K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</a:rPr>
              <a:t>单值部分映射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f(k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a)=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表示：当现行状态为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，输入字符为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时，将状态转换到下一状态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</a:t>
            </a: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 err="1">
                <a:solidFill>
                  <a:schemeClr val="tx1"/>
                </a:solidFill>
                <a:latin typeface="微软雅黑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称为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sz="2400" baseline="-25000" dirty="0">
                <a:solidFill>
                  <a:schemeClr val="tx1"/>
                </a:solidFill>
                <a:latin typeface="微软雅黑" panose="020B0503020204020204" pitchFamily="34" charset="-122"/>
              </a:rPr>
              <a:t>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的一个后继状态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K: </a:t>
            </a:r>
            <a:r>
              <a:rPr lang="zh-CN" altLang="en-US" sz="2400" dirty="0">
                <a:latin typeface="微软雅黑" panose="020B0503020204020204" pitchFamily="34" charset="-122"/>
              </a:rPr>
              <a:t>初始状态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>
              <a:lnSpc>
                <a:spcPts val="36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ZK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</a:rPr>
              <a:t>终态集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</a:rPr>
              <a:t>，也称可接受状态或结束状态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结尾的串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endParaRPr lang="en-GB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8E359CA-F031-483E-859B-DF29E474EE73}"/>
                  </a:ext>
                </a:extLst>
              </p:cNvPr>
              <p:cNvSpPr txBox="1"/>
              <p:nvPr/>
            </p:nvSpPr>
            <p:spPr>
              <a:xfrm>
                <a:off x="7405659" y="2771329"/>
                <a:ext cx="3381611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q</a:t>
                </a:r>
                <a:r>
                  <a:rPr lang="en-US" altLang="zh-CN" sz="2400" b="1" dirty="0" err="1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∈K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𝒂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8E359CA-F031-483E-859B-DF29E474E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659" y="2771329"/>
                <a:ext cx="3381611" cy="461665"/>
              </a:xfrm>
              <a:prstGeom prst="rect">
                <a:avLst/>
              </a:prstGeom>
              <a:blipFill>
                <a:blip r:embed="rId2"/>
                <a:stretch>
                  <a:fillRect l="-2693" t="-12987" b="-2857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EF23903-08E1-4778-B0ED-319B164BC375}"/>
              </a:ext>
            </a:extLst>
          </p:cNvPr>
          <p:cNvSpPr txBox="1"/>
          <p:nvPr/>
        </p:nvSpPr>
        <p:spPr>
          <a:xfrm>
            <a:off x="7076661" y="616622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0791B57-0FCD-48D0-A109-C0D8C870A77E}"/>
              </a:ext>
            </a:extLst>
          </p:cNvPr>
          <p:cNvGrpSpPr/>
          <p:nvPr/>
        </p:nvGrpSpPr>
        <p:grpSpPr>
          <a:xfrm>
            <a:off x="8371925" y="4594066"/>
            <a:ext cx="2459426" cy="1827159"/>
            <a:chOff x="728075" y="4613266"/>
            <a:chExt cx="2459426" cy="1827159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0719C64-938E-4168-BCFC-A161A66DBC39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890EB4-BE05-4A4F-92C6-384CB0DCA259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D624447-FDB8-4426-AE83-E951B8F27F34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C5C614EE-8EA2-41C9-AF66-31439DD49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59037345-C26C-4CDC-A1FE-971EC3EC04D6}"/>
                </a:ext>
              </a:extLst>
            </p:cNvPr>
            <p:cNvCxnSpPr>
              <a:cxnSpLocks/>
              <a:stCxn id="9" idx="7"/>
              <a:endCxn id="11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839F162D-A79C-4F63-AA3F-4DB7BBD81192}"/>
                </a:ext>
              </a:extLst>
            </p:cNvPr>
            <p:cNvCxnSpPr>
              <a:cxnSpLocks/>
              <a:stCxn id="11" idx="3"/>
              <a:endCxn id="9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41100AB6-F05B-41E0-9C88-4E3F21CFE09A}"/>
                </a:ext>
              </a:extLst>
            </p:cNvPr>
            <p:cNvCxnSpPr>
              <a:cxnSpLocks/>
              <a:stCxn id="11" idx="6"/>
              <a:endCxn id="12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DEF52BB2-1DCE-4859-93D1-8FB9EB01F4AC}"/>
                </a:ext>
              </a:extLst>
            </p:cNvPr>
            <p:cNvCxnSpPr>
              <a:cxnSpLocks/>
              <a:stCxn id="9" idx="2"/>
              <a:endCxn id="9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5F121E70-3A2E-4BB1-8664-C96F03AC5B48}"/>
                </a:ext>
              </a:extLst>
            </p:cNvPr>
            <p:cNvCxnSpPr>
              <a:cxnSpLocks/>
              <a:stCxn id="12" idx="1"/>
              <a:endCxn id="9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3C6B4A23-790C-4F2F-A124-7D14FF238EC0}"/>
                </a:ext>
              </a:extLst>
            </p:cNvPr>
            <p:cNvCxnSpPr>
              <a:cxnSpLocks/>
              <a:stCxn id="12" idx="5"/>
              <a:endCxn id="12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24AF339-6BBE-4092-B202-822C23C8DBE7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795DCD4-E109-414A-98A4-10063E45DDE9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A799BF-39E4-4172-9617-A0A6E091CED3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7396194-82C4-4C1C-9CD2-CC5B9A9206A5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85F6CAF-081C-4E66-AFDF-B0E2F3137782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7F0763F-491E-4B35-BAB6-DE850DFDE92E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00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69FFD-90D6-4E49-B8AF-BA1F7022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839440-8AA2-443C-94A4-1FA42BC85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8" y="942764"/>
            <a:ext cx="11408286" cy="5637024"/>
          </a:xfrm>
        </p:spPr>
        <p:txBody>
          <a:bodyPr/>
          <a:lstStyle/>
          <a:p>
            <a:r>
              <a:rPr lang="zh-CN" altLang="en-US" dirty="0"/>
              <a:t>不确定的有穷自动机</a:t>
            </a:r>
            <a:r>
              <a:rPr lang="en-US" altLang="zh-CN" dirty="0"/>
              <a:t>NFA-1976</a:t>
            </a:r>
            <a:r>
              <a:rPr lang="zh-CN" altLang="en-US" dirty="0"/>
              <a:t>年图灵奖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altLang="zh-CN" sz="2000" dirty="0">
                <a:solidFill>
                  <a:srgbClr val="1A1A1F"/>
                </a:solidFill>
                <a:latin typeface="Georgia" panose="02040502050405020303" pitchFamily="18" charset="0"/>
              </a:rPr>
              <a:t>F</a:t>
            </a:r>
            <a:r>
              <a:rPr lang="en-US" altLang="zh-CN" sz="2000" b="0" i="0" dirty="0">
                <a:solidFill>
                  <a:srgbClr val="1A1A1F"/>
                </a:solidFill>
                <a:effectLst/>
                <a:latin typeface="Georgia" panose="02040502050405020303" pitchFamily="18" charset="0"/>
              </a:rPr>
              <a:t>or their joint paper "Finite Automata and Their Decision Problem," which introduced the idea of nondeterministic machines, which has proved to be an enormously valuable concept. Their (Scott &amp; Rabin) classic paper has been a continuous source of inspiration for subsequent work in this field.</a:t>
            </a:r>
          </a:p>
          <a:p>
            <a:pPr marL="685800" marR="0" lvl="1" indent="-228600" algn="just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altLang="zh-CN" sz="1600" b="0" i="0" dirty="0">
                <a:solidFill>
                  <a:srgbClr val="1A1A1F"/>
                </a:solidFill>
                <a:effectLst/>
                <a:latin typeface="Helvetica" panose="020B0604020202020204" pitchFamily="34" charset="0"/>
              </a:rPr>
              <a:t>Scott, Dana and Michael O. Rabin, “</a:t>
            </a:r>
            <a:r>
              <a:rPr lang="en-US" altLang="zh-CN" sz="1600" b="0" i="0" dirty="0">
                <a:solidFill>
                  <a:srgbClr val="1A1A1F"/>
                </a:solidFill>
                <a:effectLst/>
                <a:latin typeface="Helvetica" panose="020B0604020202020204" pitchFamily="34" charset="0"/>
                <a:hlinkClick r:id="rId2"/>
              </a:rPr>
              <a:t>Finite Automata and Their Decision Problem</a:t>
            </a:r>
            <a:r>
              <a:rPr lang="en-US" altLang="zh-CN" sz="1600" b="0" i="0" dirty="0">
                <a:solidFill>
                  <a:srgbClr val="1A1A1F"/>
                </a:solidFill>
                <a:effectLst/>
                <a:latin typeface="Helvetica" panose="020B0604020202020204" pitchFamily="34" charset="0"/>
              </a:rPr>
              <a:t>,” </a:t>
            </a:r>
            <a:r>
              <a:rPr lang="en-US" altLang="zh-CN" sz="1600" b="0" i="1" dirty="0">
                <a:solidFill>
                  <a:srgbClr val="1A1A1F"/>
                </a:solidFill>
                <a:effectLst/>
                <a:latin typeface="Helvetica" panose="020B0604020202020204" pitchFamily="34" charset="0"/>
              </a:rPr>
              <a:t>IBM Journal of Research and Development</a:t>
            </a:r>
            <a:r>
              <a:rPr lang="en-US" altLang="zh-CN" sz="1600" b="0" i="0" dirty="0">
                <a:solidFill>
                  <a:srgbClr val="1A1A1F"/>
                </a:solidFill>
                <a:effectLst/>
                <a:latin typeface="Helvetica" panose="020B0604020202020204" pitchFamily="34" charset="0"/>
              </a:rPr>
              <a:t>, Vol. 3, Num. 2, 1959, pp. 114-125.</a:t>
            </a:r>
            <a:endParaRPr lang="en-US" altLang="zh-CN" sz="2000" b="0" i="0" dirty="0">
              <a:solidFill>
                <a:srgbClr val="1A1A1F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977653F-3194-4AF5-A78A-3648B54A6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75" y="6179893"/>
            <a:ext cx="2943541" cy="4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GB" altLang="zh-CN" sz="1600" b="1" dirty="0">
                <a:solidFill>
                  <a:srgbClr val="3217BB"/>
                </a:solidFill>
              </a:rPr>
              <a:t>Michael O. Rabin 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CCC1B914-F4C7-43BE-9D01-3E6117758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3487" y="6135995"/>
            <a:ext cx="1565956" cy="3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GB" altLang="zh-CN" sz="1600" b="1" dirty="0">
                <a:solidFill>
                  <a:srgbClr val="3217BB"/>
                </a:solidFill>
              </a:rPr>
              <a:t>Dana S. Scott</a:t>
            </a:r>
            <a:r>
              <a:rPr lang="en-GB" altLang="zh-CN" sz="1600" dirty="0"/>
              <a:t> </a:t>
            </a:r>
          </a:p>
        </p:txBody>
      </p:sp>
      <p:pic>
        <p:nvPicPr>
          <p:cNvPr id="13" name="图片 12" descr="穿西装的男人的旧照片&#10;&#10;描述已自动生成">
            <a:extLst>
              <a:ext uri="{FF2B5EF4-FFF2-40B4-BE49-F238E27FC236}">
                <a16:creationId xmlns:a16="http://schemas.microsoft.com/office/drawing/2014/main" id="{1108A724-C082-7BFD-94DA-7311523F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496" y="3507095"/>
            <a:ext cx="2781300" cy="2628900"/>
          </a:xfrm>
          <a:prstGeom prst="rect">
            <a:avLst/>
          </a:prstGeom>
        </p:spPr>
      </p:pic>
      <p:pic>
        <p:nvPicPr>
          <p:cNvPr id="15" name="图片 14" descr="男人戴着眼镜&#10;&#10;描述已自动生成">
            <a:extLst>
              <a:ext uri="{FF2B5EF4-FFF2-40B4-BE49-F238E27FC236}">
                <a16:creationId xmlns:a16="http://schemas.microsoft.com/office/drawing/2014/main" id="{5EB599A2-01C3-BA4A-3300-6B8B25750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44" y="3427444"/>
            <a:ext cx="2781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27E6B-7223-4A1D-84E5-5CA2954C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5AB64-81C6-4F30-A0FE-F15A4E807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73914" cy="563702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NFA</a:t>
            </a:r>
            <a:r>
              <a:rPr lang="zh-CN" altLang="en-US" sz="2400" dirty="0"/>
              <a:t>的形式化定义</a:t>
            </a:r>
            <a:endParaRPr lang="en-US" altLang="zh-CN" sz="2400" dirty="0"/>
          </a:p>
          <a:p>
            <a:pPr algn="just"/>
            <a:r>
              <a:rPr lang="zh-CN" altLang="en-US" sz="2400" dirty="0">
                <a:latin typeface="微软雅黑" panose="020B0503020204020204" pitchFamily="34" charset="-122"/>
              </a:rPr>
              <a:t>一个</a:t>
            </a:r>
            <a:r>
              <a:rPr lang="zh-CN" altLang="en-US" sz="2400" dirty="0">
                <a:solidFill>
                  <a:srgbClr val="CC0000"/>
                </a:solidFill>
                <a:latin typeface="微软雅黑" panose="020B0503020204020204" pitchFamily="34" charset="-122"/>
              </a:rPr>
              <a:t>非确定有限自动机</a:t>
            </a:r>
            <a:r>
              <a:rPr lang="en-US" altLang="zh-CN" sz="2400" dirty="0">
                <a:solidFill>
                  <a:srgbClr val="CC0000"/>
                </a:solidFill>
                <a:latin typeface="微软雅黑" panose="020B0503020204020204" pitchFamily="34" charset="-122"/>
              </a:rPr>
              <a:t>(NFA) M</a:t>
            </a:r>
            <a:r>
              <a:rPr lang="zh-CN" altLang="en-US" sz="2400" dirty="0">
                <a:latin typeface="微软雅黑" panose="020B0503020204020204" pitchFamily="34" charset="-122"/>
              </a:rPr>
              <a:t>是一个五元式</a:t>
            </a:r>
            <a:r>
              <a:rPr lang="en-US" altLang="zh-CN" sz="2400" dirty="0">
                <a:solidFill>
                  <a:srgbClr val="CC0000"/>
                </a:solidFill>
                <a:latin typeface="微软雅黑" panose="020B0503020204020204" pitchFamily="34" charset="-122"/>
              </a:rPr>
              <a:t>M</a:t>
            </a:r>
            <a:r>
              <a:rPr lang="en-US" altLang="zh-CN" sz="2400" dirty="0">
                <a:latin typeface="微软雅黑" panose="020B0503020204020204" pitchFamily="34" charset="-122"/>
              </a:rPr>
              <a:t>=(K, </a:t>
            </a:r>
            <a:r>
              <a:rPr lang="en-US" altLang="zh-CN" sz="2400" dirty="0">
                <a:latin typeface="微软雅黑" panose="020B0503020204020204" pitchFamily="34" charset="-122"/>
                <a:sym typeface="Symbol" pitchFamily="2" charset="2"/>
              </a:rPr>
              <a:t></a:t>
            </a:r>
            <a:r>
              <a:rPr lang="en-US" altLang="zh-CN" sz="2400" dirty="0">
                <a:latin typeface="微软雅黑" panose="020B0503020204020204" pitchFamily="34" charset="-122"/>
              </a:rPr>
              <a:t>, </a:t>
            </a:r>
            <a:r>
              <a:rPr lang="en-US" altLang="zh-CN" sz="2400" dirty="0">
                <a:latin typeface="微软雅黑" panose="020B0503020204020204" pitchFamily="34" charset="-122"/>
                <a:sym typeface="Symbol" pitchFamily="2" charset="2"/>
              </a:rPr>
              <a:t>f</a:t>
            </a:r>
            <a:r>
              <a:rPr lang="en-US" altLang="zh-CN" sz="2400" dirty="0">
                <a:latin typeface="微软雅黑" panose="020B0503020204020204" pitchFamily="34" charset="-122"/>
              </a:rPr>
              <a:t>, S, Z)</a:t>
            </a:r>
            <a:r>
              <a:rPr lang="zh-CN" altLang="en-US" sz="2400" dirty="0">
                <a:latin typeface="微软雅黑" panose="020B0503020204020204" pitchFamily="34" charset="-122"/>
              </a:rPr>
              <a:t>，其中：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lvl="1"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</a:rPr>
              <a:t>K: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zh-CN" altLang="en-US" dirty="0">
                <a:latin typeface="微软雅黑" panose="020B0503020204020204" pitchFamily="34" charset="-122"/>
              </a:rPr>
              <a:t>状态集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: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</a:rPr>
              <a:t>输入</a:t>
            </a:r>
            <a:r>
              <a:rPr lang="zh-CN" altLang="en-US" dirty="0">
                <a:latin typeface="微软雅黑" panose="020B0503020204020204" pitchFamily="34" charset="-122"/>
              </a:rPr>
              <a:t>字母表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</a:rPr>
              <a:t>有穷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</a:rPr>
              <a:t>)</a:t>
            </a:r>
          </a:p>
          <a:p>
            <a:pPr lvl="1"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</a:rPr>
              <a:t>f: </a:t>
            </a:r>
            <a:r>
              <a:rPr lang="zh-CN" altLang="en-US" dirty="0">
                <a:latin typeface="微软雅黑" panose="020B0503020204020204" pitchFamily="34" charset="-122"/>
              </a:rPr>
              <a:t>状态转换函数</a:t>
            </a:r>
            <a:r>
              <a:rPr lang="en-US" altLang="zh-CN" dirty="0">
                <a:latin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</a:rPr>
              <a:t>K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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(</a:t>
            </a:r>
            <a:r>
              <a:rPr lang="en-US" altLang="zh-CN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b="1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∪{ε})</a:t>
            </a:r>
            <a:r>
              <a:rPr lang="en-US" altLang="zh-CN" baseline="30000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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P</a:t>
            </a:r>
            <a:r>
              <a:rPr lang="el-GR" altLang="zh-CN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K)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</a:rPr>
              <a:t>的部分映射，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P</a:t>
            </a:r>
            <a:r>
              <a:rPr lang="el-GR" altLang="zh-CN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(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K)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表示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K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的幂集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lvl="1" algn="just"/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</a:rPr>
              <a:t>S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sym typeface="Symbol" pitchFamily="2" charset="2"/>
              </a:rPr>
              <a:t>K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</a:rPr>
              <a:t>是</a:t>
            </a:r>
            <a:r>
              <a:rPr lang="zh-CN" altLang="en-US" dirty="0">
                <a:latin typeface="微软雅黑" panose="020B0503020204020204" pitchFamily="34" charset="-122"/>
              </a:rPr>
              <a:t>初态状态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</a:rPr>
              <a:t>Z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sym typeface="Symbol" pitchFamily="2" charset="2"/>
              </a:rPr>
              <a:t>K: </a:t>
            </a:r>
            <a:r>
              <a:rPr lang="zh-CN" altLang="en-US" dirty="0">
                <a:latin typeface="微软雅黑" panose="020B0503020204020204" pitchFamily="34" charset="-122"/>
              </a:rPr>
              <a:t>终态集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CA5B3E-904A-4986-A04E-3D6D73A302C5}"/>
                  </a:ext>
                </a:extLst>
              </p:cNvPr>
              <p:cNvSpPr txBox="1"/>
              <p:nvPr/>
            </p:nvSpPr>
            <p:spPr>
              <a:xfrm>
                <a:off x="7725141" y="2851220"/>
                <a:ext cx="3519969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  <a:sym typeface="Symbol" pitchFamily="18" charset="2"/>
                  </a:rPr>
                  <a:t>I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itchFamily="2" charset="-122"/>
                    <a:cs typeface="Times New Roman" panose="02020603050405020304" pitchFamily="18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𝒌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,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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∪{ε}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𝒂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FCA5B3E-904A-4986-A04E-3D6D73A3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41" y="2851220"/>
                <a:ext cx="3519969" cy="461665"/>
              </a:xfrm>
              <a:prstGeom prst="rect">
                <a:avLst/>
              </a:prstGeom>
              <a:blipFill>
                <a:blip r:embed="rId2"/>
                <a:stretch>
                  <a:fillRect l="-2414" t="-12987" r="-6724" b="-2987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D08EA4EC-A72E-4B5B-91BE-A3D0A3FF67FD}"/>
              </a:ext>
            </a:extLst>
          </p:cNvPr>
          <p:cNvSpPr txBox="1"/>
          <p:nvPr/>
        </p:nvSpPr>
        <p:spPr>
          <a:xfrm>
            <a:off x="876270" y="5288184"/>
            <a:ext cx="29047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f(B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0)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＝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{B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U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Q} </a:t>
            </a:r>
          </a:p>
          <a:p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f(B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1)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＝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{U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，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Q}</a:t>
            </a:r>
            <a:endParaRPr lang="zh-CN" altLang="en-US" sz="2400" dirty="0"/>
          </a:p>
        </p:txBody>
      </p:sp>
      <p:sp>
        <p:nvSpPr>
          <p:cNvPr id="9" name="Text Box 1033">
            <a:extLst>
              <a:ext uri="{FF2B5EF4-FFF2-40B4-BE49-F238E27FC236}">
                <a16:creationId xmlns:a16="http://schemas.microsoft.com/office/drawing/2014/main" id="{8249002C-7F38-4656-A24C-3F53A928C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07" y="6194707"/>
            <a:ext cx="3797166" cy="3968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latin typeface="Times New Roman" pitchFamily="18" charset="0"/>
              </a:rPr>
              <a:t>M</a:t>
            </a:r>
            <a:r>
              <a:rPr lang="zh-CN" altLang="en-US" sz="2000" b="1" dirty="0">
                <a:latin typeface="Times New Roman" pitchFamily="18" charset="0"/>
              </a:rPr>
              <a:t>接受</a:t>
            </a:r>
            <a:r>
              <a:rPr lang="en-US" altLang="zh-CN" sz="2000" b="1" dirty="0">
                <a:latin typeface="Times New Roman" pitchFamily="18" charset="0"/>
              </a:rPr>
              <a:t>0</a:t>
            </a:r>
            <a:r>
              <a:rPr lang="zh-CN" altLang="en-US" sz="2000" b="1" dirty="0">
                <a:latin typeface="Times New Roman" pitchFamily="18" charset="0"/>
              </a:rPr>
              <a:t>、</a:t>
            </a:r>
            <a:r>
              <a:rPr lang="en-US" altLang="zh-CN" sz="2000" b="1" dirty="0">
                <a:latin typeface="Times New Roman" pitchFamily="18" charset="0"/>
              </a:rPr>
              <a:t>012</a:t>
            </a:r>
            <a:r>
              <a:rPr lang="zh-CN" altLang="en-US" sz="2000" b="1" dirty="0">
                <a:latin typeface="Times New Roman" pitchFamily="18" charset="0"/>
              </a:rPr>
              <a:t> </a:t>
            </a:r>
            <a:r>
              <a:rPr lang="en-US" altLang="zh-CN" sz="2000" b="1" dirty="0">
                <a:latin typeface="Times New Roman" pitchFamily="18" charset="0"/>
              </a:rPr>
              <a:t>,</a:t>
            </a:r>
            <a:r>
              <a:rPr lang="zh-CN" altLang="en-US" sz="2000" b="1" dirty="0">
                <a:latin typeface="Times New Roman" pitchFamily="18" charset="0"/>
              </a:rPr>
              <a:t>不接受</a:t>
            </a:r>
            <a:r>
              <a:rPr lang="en-US" altLang="zh-CN" sz="2000" b="1" dirty="0">
                <a:latin typeface="Times New Roman" pitchFamily="18" charset="0"/>
              </a:rPr>
              <a:t>11</a:t>
            </a:r>
            <a:r>
              <a:rPr lang="zh-CN" altLang="en-US" sz="2000" b="1" dirty="0">
                <a:latin typeface="Times New Roman" pitchFamily="18" charset="0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ADB6322-35DB-4592-819B-19E7238455C3}"/>
              </a:ext>
            </a:extLst>
          </p:cNvPr>
          <p:cNvGrpSpPr/>
          <p:nvPr/>
        </p:nvGrpSpPr>
        <p:grpSpPr>
          <a:xfrm>
            <a:off x="5378944" y="4415598"/>
            <a:ext cx="5624478" cy="1611486"/>
            <a:chOff x="4668087" y="2253593"/>
            <a:chExt cx="4479472" cy="1283427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87D2776-93EF-4E12-B684-0B51A05F7BBB}"/>
                </a:ext>
              </a:extLst>
            </p:cNvPr>
            <p:cNvSpPr/>
            <p:nvPr/>
          </p:nvSpPr>
          <p:spPr bwMode="auto">
            <a:xfrm>
              <a:off x="5018017" y="2796785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BDB547A-3586-4843-AA5F-752B29E7BD0C}"/>
                </a:ext>
              </a:extLst>
            </p:cNvPr>
            <p:cNvSpPr txBox="1"/>
            <p:nvPr/>
          </p:nvSpPr>
          <p:spPr>
            <a:xfrm>
              <a:off x="4668087" y="2826939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92851F2-EBFC-4EA8-AC3A-86AEB179081C}"/>
                </a:ext>
              </a:extLst>
            </p:cNvPr>
            <p:cNvSpPr/>
            <p:nvPr/>
          </p:nvSpPr>
          <p:spPr bwMode="auto">
            <a:xfrm>
              <a:off x="6489855" y="279809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1D3D4331-1194-4B12-8604-FB492C283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0315" y="278380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D8BD9929-6FFF-45A7-B2F3-13B8BDC09B5B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5463639" y="3019596"/>
              <a:ext cx="1026216" cy="131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059D3495-D6A2-4148-A94C-B90F7F9FBFE5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6935477" y="3002301"/>
              <a:ext cx="1374838" cy="1860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1F44B298-95C2-43EE-A28D-BFBB851AF0A5}"/>
                </a:ext>
              </a:extLst>
            </p:cNvPr>
            <p:cNvCxnSpPr>
              <a:cxnSpLocks/>
              <a:stCxn id="11" idx="1"/>
              <a:endCxn id="11" idx="7"/>
            </p:cNvCxnSpPr>
            <p:nvPr/>
          </p:nvCxnSpPr>
          <p:spPr>
            <a:xfrm rot="5400000" flipH="1" flipV="1">
              <a:off x="5240828" y="2704494"/>
              <a:ext cx="12700" cy="315102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BFDFA223-54D3-487C-8CDF-2092E5E9F45E}"/>
                </a:ext>
              </a:extLst>
            </p:cNvPr>
            <p:cNvCxnSpPr>
              <a:cxnSpLocks/>
              <a:stCxn id="13" idx="1"/>
              <a:endCxn id="13" idx="7"/>
            </p:cNvCxnSpPr>
            <p:nvPr/>
          </p:nvCxnSpPr>
          <p:spPr>
            <a:xfrm rot="5400000" flipH="1" flipV="1">
              <a:off x="6712666" y="2705807"/>
              <a:ext cx="12700" cy="315102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CE052C8E-60D1-4ADC-B4F3-92E21D695DB0}"/>
                </a:ext>
              </a:extLst>
            </p:cNvPr>
            <p:cNvCxnSpPr>
              <a:cxnSpLocks/>
              <a:stCxn id="14" idx="1"/>
              <a:endCxn id="14" idx="6"/>
            </p:cNvCxnSpPr>
            <p:nvPr/>
          </p:nvCxnSpPr>
          <p:spPr>
            <a:xfrm rot="16200000" flipH="1">
              <a:off x="8488506" y="2734870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5F6F97E6-42AB-416D-AF21-FBEF614CB029}"/>
                </a:ext>
              </a:extLst>
            </p:cNvPr>
            <p:cNvCxnSpPr>
              <a:cxnSpLocks/>
              <a:stCxn id="11" idx="4"/>
              <a:endCxn id="14" idx="4"/>
            </p:cNvCxnSpPr>
            <p:nvPr/>
          </p:nvCxnSpPr>
          <p:spPr>
            <a:xfrm rot="5400000" flipH="1" flipV="1">
              <a:off x="6876171" y="1585452"/>
              <a:ext cx="21612" cy="3292298"/>
            </a:xfrm>
            <a:prstGeom prst="curvedConnector3">
              <a:avLst>
                <a:gd name="adj1" fmla="val -105774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9FDB9D9-B465-44A9-BB3E-3E1739D0A9F1}"/>
                </a:ext>
              </a:extLst>
            </p:cNvPr>
            <p:cNvSpPr txBox="1"/>
            <p:nvPr/>
          </p:nvSpPr>
          <p:spPr>
            <a:xfrm>
              <a:off x="5217212" y="22535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AE544FB-E892-4BA4-A550-AA76B4D48CC1}"/>
                </a:ext>
              </a:extLst>
            </p:cNvPr>
            <p:cNvSpPr txBox="1"/>
            <p:nvPr/>
          </p:nvSpPr>
          <p:spPr>
            <a:xfrm>
              <a:off x="6720113" y="2281987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D149A6C-EF1A-4A4B-A99D-B7FE17221E90}"/>
                </a:ext>
              </a:extLst>
            </p:cNvPr>
            <p:cNvSpPr txBox="1"/>
            <p:nvPr/>
          </p:nvSpPr>
          <p:spPr>
            <a:xfrm>
              <a:off x="8834652" y="231647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68B55BC-92BA-41DD-A0D0-87634407BF13}"/>
                </a:ext>
              </a:extLst>
            </p:cNvPr>
            <p:cNvSpPr txBox="1"/>
            <p:nvPr/>
          </p:nvSpPr>
          <p:spPr>
            <a:xfrm>
              <a:off x="5708888" y="25924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CA3311A-4925-4FC0-87AA-F78DF522CA4D}"/>
                </a:ext>
              </a:extLst>
            </p:cNvPr>
            <p:cNvSpPr txBox="1"/>
            <p:nvPr/>
          </p:nvSpPr>
          <p:spPr>
            <a:xfrm>
              <a:off x="7403345" y="262417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AB15FC3-DCED-4EFC-B751-525578DEF1C8}"/>
                </a:ext>
              </a:extLst>
            </p:cNvPr>
            <p:cNvSpPr txBox="1"/>
            <p:nvPr/>
          </p:nvSpPr>
          <p:spPr>
            <a:xfrm>
              <a:off x="6826397" y="316768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0,1,2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6DF5D82-CA9B-44F0-9521-49EEEAF61CBF}"/>
              </a:ext>
            </a:extLst>
          </p:cNvPr>
          <p:cNvCxnSpPr/>
          <p:nvPr/>
        </p:nvCxnSpPr>
        <p:spPr>
          <a:xfrm flipH="1">
            <a:off x="10383864" y="2371241"/>
            <a:ext cx="226668" cy="4799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5D007A0-3236-4138-AC24-14975C964EBE}"/>
              </a:ext>
            </a:extLst>
          </p:cNvPr>
          <p:cNvCxnSpPr/>
          <p:nvPr/>
        </p:nvCxnSpPr>
        <p:spPr>
          <a:xfrm flipH="1">
            <a:off x="8145257" y="2380513"/>
            <a:ext cx="226668" cy="4799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325F9B8-DE84-4013-A8E7-4F6F157862B4}"/>
              </a:ext>
            </a:extLst>
          </p:cNvPr>
          <p:cNvCxnSpPr>
            <a:cxnSpLocks/>
          </p:cNvCxnSpPr>
          <p:nvPr/>
        </p:nvCxnSpPr>
        <p:spPr>
          <a:xfrm>
            <a:off x="487822" y="4415598"/>
            <a:ext cx="50407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D3B9D26-6DCE-4EF3-9947-6848997E9753}"/>
              </a:ext>
            </a:extLst>
          </p:cNvPr>
          <p:cNvCxnSpPr>
            <a:cxnSpLocks/>
          </p:cNvCxnSpPr>
          <p:nvPr/>
        </p:nvCxnSpPr>
        <p:spPr>
          <a:xfrm>
            <a:off x="5035941" y="3082051"/>
            <a:ext cx="0" cy="4616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272A260-8894-4E89-9989-ED43B3860324}"/>
              </a:ext>
            </a:extLst>
          </p:cNvPr>
          <p:cNvCxnSpPr>
            <a:cxnSpLocks/>
          </p:cNvCxnSpPr>
          <p:nvPr/>
        </p:nvCxnSpPr>
        <p:spPr>
          <a:xfrm>
            <a:off x="6118453" y="3082052"/>
            <a:ext cx="0" cy="4616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0412F22-88A6-4F60-BE0B-D81F24CE8403}"/>
              </a:ext>
            </a:extLst>
          </p:cNvPr>
          <p:cNvSpPr txBox="1"/>
          <p:nvPr/>
        </p:nvSpPr>
        <p:spPr>
          <a:xfrm>
            <a:off x="4703792" y="4044879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800" baseline="30000" dirty="0">
                <a:solidFill>
                  <a:srgbClr val="C00000"/>
                </a:solidFill>
              </a:rPr>
              <a:t>* </a:t>
            </a:r>
            <a:r>
              <a:rPr lang="en-US" altLang="zh-CN" sz="2800" dirty="0">
                <a:solidFill>
                  <a:srgbClr val="C00000"/>
                </a:solidFill>
              </a:rPr>
              <a:t>?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D5041EB-CB83-4946-AFF6-6721D0FD7063}"/>
              </a:ext>
            </a:extLst>
          </p:cNvPr>
          <p:cNvCxnSpPr/>
          <p:nvPr/>
        </p:nvCxnSpPr>
        <p:spPr>
          <a:xfrm>
            <a:off x="4326261" y="4044879"/>
            <a:ext cx="141936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A70EB-473D-4D7B-970E-DA6A51E2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A99C6-9686-4066-A399-5CBB8A4CA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13758"/>
          </a:xfrm>
        </p:spPr>
        <p:txBody>
          <a:bodyPr/>
          <a:lstStyle/>
          <a:p>
            <a:r>
              <a:rPr lang="en-US" altLang="zh-CN" dirty="0"/>
              <a:t>NFA-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Principles,Techniques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 Tools  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龙书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,P147)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356A435-47D6-484A-B77C-75DE6ADC29A9}"/>
                  </a:ext>
                </a:extLst>
              </p:cNvPr>
              <p:cNvSpPr txBox="1"/>
              <p:nvPr/>
            </p:nvSpPr>
            <p:spPr>
              <a:xfrm>
                <a:off x="834887" y="1724031"/>
                <a:ext cx="1097280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40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nondeterministic finite automaton 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(NFA) </a:t>
                </a:r>
                <a:r>
                  <a:rPr lang="en-US" altLang="zh-CN" sz="2400" b="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consists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of: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finite set of states 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set of input symbols </a:t>
                </a:r>
                <a:r>
                  <a:rPr lang="en-US" altLang="zh-CN" sz="2400" dirty="0">
                    <a:sym typeface="Symbol" pitchFamily="18" charset="2"/>
                  </a:rPr>
                  <a:t>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input alphabet. </a:t>
                </a:r>
                <a:r>
                  <a:rPr lang="en-US" altLang="zh-CN" sz="2400" b="0" i="0" u="none" strike="noStrike" baseline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assume that </a:t>
                </a:r>
                <a14:m>
                  <m:oMath xmlns:m="http://schemas.openxmlformats.org/officeDocument/2006/math">
                    <m:r>
                      <a:rPr lang="zh-CN" altLang="en-US" sz="2400" b="0" i="1" u="none" strike="noStrike" baseline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CN" sz="2400" b="0" i="0" u="none" strike="noStrike" baseline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stands for the empty string, is never a member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b="0" i="1" u="none" strike="noStrike" baseline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400" b="0" i="0" u="none" strike="noStrike" baseline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transition function that gives, for each state, and for each symbol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en-US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</m:oMath>
                </a14:m>
                <a:r>
                  <a:rPr lang="en-US" altLang="zh-CN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CN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next states.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state </a:t>
                </a:r>
                <a:r>
                  <a:rPr lang="en-US" altLang="zh-CN" sz="2400" b="0" i="0" u="none" strike="noStrike" baseline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="0" i="0" u="none" strike="noStrike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S that is distinguished as the start state (or initial state) 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altLang="zh-CN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set of states F, a subset of S, that is distinguished as the accepting states (or final states) .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356A435-47D6-484A-B77C-75DE6ADC2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7" y="1724031"/>
                <a:ext cx="10972800" cy="3416320"/>
              </a:xfrm>
              <a:prstGeom prst="rect">
                <a:avLst/>
              </a:prstGeom>
              <a:blipFill>
                <a:blip r:embed="rId2"/>
                <a:stretch>
                  <a:fillRect l="-889" t="-1429" r="-556" b="-3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548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9705A-766A-4EB8-84C8-7935D6C1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D720A-40DC-4D26-B08A-001809AB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62" y="902371"/>
            <a:ext cx="11001813" cy="617641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NFA - 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Hopcroft, Ullman. Automata Theory, Languages, and Computation </a:t>
            </a:r>
            <a:r>
              <a:rPr lang="en-US" altLang="zh-CN" sz="2200" dirty="0"/>
              <a:t>(P57)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E90289-3EE0-4788-9A91-C1EBC1F517E5}"/>
                  </a:ext>
                </a:extLst>
              </p:cNvPr>
              <p:cNvSpPr txBox="1"/>
              <p:nvPr/>
            </p:nvSpPr>
            <p:spPr>
              <a:xfrm>
                <a:off x="357357" y="1588327"/>
                <a:ext cx="11572705" cy="4832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ts val="5"/>
                  </a:spcBef>
                  <a:buSzPts val="1200"/>
                  <a:tabLst>
                    <a:tab pos="991235" algn="l"/>
                  </a:tabLst>
                </a:pPr>
                <a:r>
                  <a:rPr lang="en-US" altLang="zh-CN" sz="2200" b="1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 of Nondeterministic Finite</a:t>
                </a:r>
                <a:r>
                  <a:rPr lang="en-US" altLang="zh-CN" sz="2200" b="1" i="1" spc="345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b="1" i="1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Automata</a:t>
                </a:r>
                <a:endParaRPr lang="en-US" altLang="zh-CN" sz="22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0" hangingPunct="0">
                  <a:spcBef>
                    <a:spcPts val="5"/>
                  </a:spcBef>
                  <a:buSzPts val="1200"/>
                  <a:tabLst>
                    <a:tab pos="991235" algn="l"/>
                  </a:tabLst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Now,</a:t>
                </a:r>
                <a:r>
                  <a:rPr lang="en-US" altLang="zh-CN" sz="2200" i="1" spc="-8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let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us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introduce</a:t>
                </a:r>
                <a:r>
                  <a:rPr lang="en-US" altLang="zh-CN" sz="2200" i="1" spc="-9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formal</a:t>
                </a:r>
                <a:r>
                  <a:rPr lang="en-US" altLang="zh-CN" sz="2200" i="1" spc="-9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notions</a:t>
                </a:r>
                <a:r>
                  <a:rPr lang="en-US" altLang="zh-CN" sz="2200" i="1" spc="-9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associated</a:t>
                </a:r>
                <a:r>
                  <a:rPr lang="en-US" altLang="zh-CN" sz="2200" i="1" spc="-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with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nondeterministic</a:t>
                </a:r>
                <a:r>
                  <a:rPr lang="en-US" altLang="zh-CN" sz="2200" i="1" spc="-8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finite automata. The differences between </a:t>
                </a:r>
                <a:r>
                  <a:rPr lang="en-US" altLang="zh-CN" sz="2200" i="1" spc="-2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DFA's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200" i="1" spc="-2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NFA's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will be pointed out as</a:t>
                </a:r>
                <a:r>
                  <a:rPr lang="en-US" altLang="zh-CN" sz="2200" i="1" spc="-9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spc="-4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we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do. An </a:t>
                </a:r>
                <a:r>
                  <a:rPr lang="en-US" altLang="zh-CN" sz="2200" i="1" spc="-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NFA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is represented essentially </a:t>
                </a:r>
                <a:r>
                  <a:rPr lang="en-US" altLang="zh-CN" sz="2200" i="1" spc="1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like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200" i="1" spc="-1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spc="-3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DFA:</a:t>
                </a:r>
                <a:endParaRPr lang="zh-CN" altLang="zh-CN" sz="2200" i="1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eaLnBrk="0" hangingPunct="0">
                  <a:spcBef>
                    <a:spcPts val="40"/>
                  </a:spcBef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                             A = (Q,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200" i="1" dirty="0" err="1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200" i="1" baseline="-25000" dirty="0" err="1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F )</a:t>
                </a:r>
                <a:endParaRPr lang="zh-CN" altLang="zh-CN" sz="2200" i="1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eaLnBrk="0" hangingPunct="0">
                  <a:spcBef>
                    <a:spcPts val="30"/>
                  </a:spcBef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 where:</a:t>
                </a:r>
                <a:endParaRPr lang="zh-CN" altLang="zh-CN" sz="2200" i="1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40"/>
                  </a:spcBef>
                  <a:buFont typeface="+mj-lt"/>
                  <a:buAutoNum type="arabicPeriod"/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Q is a finite set of</a:t>
                </a:r>
                <a:r>
                  <a:rPr lang="en-US" altLang="zh-CN" sz="2200" i="1" spc="1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states.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1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a finite set of input</a:t>
                </a:r>
                <a:r>
                  <a:rPr lang="en-US" altLang="zh-CN" sz="2200" i="1" spc="13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symbols.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10"/>
                  </a:spcBef>
                  <a:buFont typeface="+mj-lt"/>
                  <a:buAutoNum type="arabicPeriod"/>
                </a:pPr>
                <a:r>
                  <a:rPr lang="en-US" altLang="zh-CN" sz="2200" i="1" spc="15" dirty="0" err="1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200" i="1" spc="15" baseline="-25000" dirty="0" err="1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200" i="1" spc="1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 member of Q, is the</a:t>
                </a:r>
                <a:r>
                  <a:rPr lang="en-US" altLang="zh-CN" sz="2200" i="1" spc="6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start state.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20"/>
                  </a:spcBef>
                  <a:buFont typeface="+mj-lt"/>
                  <a:buAutoNum type="arabicPeriod"/>
                </a:pP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200" i="1" spc="-1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200" i="1" spc="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200" i="1" spc="3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subset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of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Q,</a:t>
                </a:r>
                <a:r>
                  <a:rPr lang="en-US" altLang="zh-CN" sz="2200" i="1" spc="4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is</a:t>
                </a:r>
                <a:r>
                  <a:rPr lang="en-US" altLang="zh-CN" sz="2200" i="1" spc="3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set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of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final</a:t>
                </a:r>
                <a:r>
                  <a:rPr lang="en-US" altLang="zh-CN" sz="2200" i="1" spc="5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(or</a:t>
                </a:r>
                <a:r>
                  <a:rPr lang="en-US" altLang="zh-CN" sz="2200" i="1" spc="3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accepting)</a:t>
                </a:r>
                <a:r>
                  <a:rPr lang="en-US" altLang="zh-CN" sz="2200" i="1" spc="6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states.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indent="-457200" eaLnBrk="0" hangingPunct="0">
                  <a:spcBef>
                    <a:spcPts val="1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sz="2200" i="1" dirty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200" i="1" spc="15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transition function is a function that takes a state in Q and </a:t>
                </a:r>
                <a:r>
                  <a:rPr lang="en-US" altLang="zh-CN" sz="2200" i="1" spc="-3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 </a:t>
                </a:r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input symbol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altLang="zh-CN" sz="2200" i="1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as arguments and returns a subset of Q. Notice </a:t>
                </a:r>
                <a:r>
                  <a:rPr lang="en-US" altLang="zh-CN" sz="2200" i="1" spc="-2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that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the only difference between an </a:t>
                </a:r>
                <a:r>
                  <a:rPr lang="en-US" altLang="zh-CN" sz="2200" i="1" spc="-4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NFA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 a </a:t>
                </a:r>
                <a:r>
                  <a:rPr lang="en-US" altLang="zh-CN" sz="2200" i="1" spc="-4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DFA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is in the type of </a:t>
                </a:r>
                <a:r>
                  <a:rPr lang="en-US" altLang="zh-CN" sz="2200" i="1" spc="-15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value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that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returns: </a:t>
                </a:r>
                <a:r>
                  <a:rPr lang="en-US" altLang="zh-CN" sz="2200" i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 set of states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 the case of an </a:t>
                </a:r>
                <a:r>
                  <a:rPr lang="en-US" altLang="zh-CN" sz="2200" i="1" spc="-4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NFA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200" i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 single state </a:t>
                </a:r>
                <a:r>
                  <a:rPr lang="en-US" altLang="zh-CN" sz="2200" i="1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 the case of a</a:t>
                </a:r>
                <a:r>
                  <a:rPr lang="en-US" altLang="zh-CN" sz="2200" i="1" spc="185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spc="-30" dirty="0">
                    <a:solidFill>
                      <a:srgbClr val="C00000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DFA.</a:t>
                </a:r>
                <a:endParaRPr lang="zh-CN" altLang="zh-CN" sz="2200" dirty="0">
                  <a:effectLst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5E90289-3EE0-4788-9A91-C1EBC1F51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7" y="1588327"/>
                <a:ext cx="11572705" cy="4832092"/>
              </a:xfrm>
              <a:prstGeom prst="rect">
                <a:avLst/>
              </a:prstGeom>
              <a:blipFill>
                <a:blip r:embed="rId2"/>
                <a:stretch>
                  <a:fillRect l="-685" t="-884" r="-211" b="-1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60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EC52AB-211C-AACA-8479-80EC7BAAC3CF}"/>
              </a:ext>
            </a:extLst>
          </p:cNvPr>
          <p:cNvSpPr txBox="1"/>
          <p:nvPr/>
        </p:nvSpPr>
        <p:spPr>
          <a:xfrm>
            <a:off x="9110527" y="3246320"/>
            <a:ext cx="1088824" cy="9633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dirty="0"/>
              <a:t>000</a:t>
            </a:r>
          </a:p>
          <a:p>
            <a:pPr algn="r"/>
            <a:r>
              <a:rPr lang="en-US" altLang="zh-CN" sz="2000" dirty="0"/>
              <a:t>100</a:t>
            </a:r>
          </a:p>
          <a:p>
            <a:pPr algn="r"/>
            <a:r>
              <a:rPr lang="en-US" altLang="zh-CN" sz="2000" dirty="0"/>
              <a:t>0000</a:t>
            </a:r>
          </a:p>
          <a:p>
            <a:pPr algn="r"/>
            <a:r>
              <a:rPr lang="en-US" altLang="zh-CN" sz="2000" dirty="0"/>
              <a:t>0100</a:t>
            </a:r>
          </a:p>
          <a:p>
            <a:pPr algn="r"/>
            <a:r>
              <a:rPr lang="en-US" altLang="zh-CN" sz="2000" dirty="0"/>
              <a:t>1000</a:t>
            </a:r>
          </a:p>
          <a:p>
            <a:pPr algn="r"/>
            <a:r>
              <a:rPr lang="en-US" altLang="zh-CN" sz="2000" dirty="0"/>
              <a:t>1100</a:t>
            </a:r>
          </a:p>
          <a:p>
            <a:pPr algn="r"/>
            <a:r>
              <a:rPr lang="en-US" altLang="zh-CN" sz="2000" dirty="0"/>
              <a:t>00000</a:t>
            </a:r>
          </a:p>
          <a:p>
            <a:pPr algn="r"/>
            <a:r>
              <a:rPr lang="en-US" altLang="zh-CN" sz="2000" dirty="0"/>
              <a:t>00100</a:t>
            </a:r>
          </a:p>
          <a:p>
            <a:pPr algn="r"/>
            <a:r>
              <a:rPr lang="en-US" altLang="zh-CN" sz="2000" dirty="0"/>
              <a:t>01000</a:t>
            </a:r>
          </a:p>
          <a:p>
            <a:pPr algn="r"/>
            <a:r>
              <a:rPr lang="en-US" altLang="zh-CN" sz="2000" dirty="0"/>
              <a:t>01100</a:t>
            </a:r>
          </a:p>
          <a:p>
            <a:pPr algn="r"/>
            <a:r>
              <a:rPr lang="en-US" altLang="zh-CN" sz="2000" dirty="0"/>
              <a:t>10000</a:t>
            </a:r>
          </a:p>
          <a:p>
            <a:pPr algn="r"/>
            <a:r>
              <a:rPr lang="en-US" altLang="zh-CN" sz="2000" dirty="0"/>
              <a:t>10100</a:t>
            </a:r>
          </a:p>
          <a:p>
            <a:pPr algn="r"/>
            <a:r>
              <a:rPr lang="en-US" altLang="zh-CN" sz="2000" dirty="0"/>
              <a:t>11000</a:t>
            </a:r>
          </a:p>
          <a:p>
            <a:pPr algn="r"/>
            <a:r>
              <a:rPr lang="en-US" altLang="zh-CN" sz="2000" dirty="0"/>
              <a:t>11100</a:t>
            </a:r>
          </a:p>
          <a:p>
            <a:pPr algn="r"/>
            <a:r>
              <a:rPr lang="en-US" altLang="zh-CN" sz="2000" dirty="0"/>
              <a:t>000000</a:t>
            </a:r>
          </a:p>
          <a:p>
            <a:pPr algn="r"/>
            <a:r>
              <a:rPr lang="en-US" altLang="zh-CN" sz="2000" dirty="0"/>
              <a:t>000100</a:t>
            </a:r>
          </a:p>
          <a:p>
            <a:pPr algn="r"/>
            <a:r>
              <a:rPr lang="en-US" altLang="zh-CN" sz="2000" dirty="0"/>
              <a:t>001000</a:t>
            </a:r>
          </a:p>
          <a:p>
            <a:pPr algn="r"/>
            <a:r>
              <a:rPr lang="en-US" altLang="zh-CN" sz="2000" dirty="0"/>
              <a:t>001100</a:t>
            </a:r>
          </a:p>
          <a:p>
            <a:pPr algn="r"/>
            <a:r>
              <a:rPr lang="en-US" altLang="zh-CN" sz="2000" dirty="0"/>
              <a:t>010000</a:t>
            </a:r>
          </a:p>
          <a:p>
            <a:pPr algn="r"/>
            <a:r>
              <a:rPr lang="en-US" altLang="zh-CN" sz="2000" dirty="0"/>
              <a:t>010100</a:t>
            </a:r>
          </a:p>
          <a:p>
            <a:pPr algn="r"/>
            <a:r>
              <a:rPr lang="en-US" altLang="zh-CN" sz="2000" dirty="0"/>
              <a:t>011000</a:t>
            </a:r>
          </a:p>
          <a:p>
            <a:pPr algn="r"/>
            <a:r>
              <a:rPr lang="en-US" altLang="zh-CN" sz="2000" dirty="0"/>
              <a:t>011100</a:t>
            </a:r>
          </a:p>
          <a:p>
            <a:pPr algn="r"/>
            <a:r>
              <a:rPr lang="en-US" altLang="zh-CN" sz="2000" dirty="0"/>
              <a:t>100000</a:t>
            </a:r>
          </a:p>
          <a:p>
            <a:pPr algn="r"/>
            <a:r>
              <a:rPr lang="en-US" altLang="zh-CN" sz="2000" dirty="0"/>
              <a:t>100100</a:t>
            </a:r>
          </a:p>
          <a:p>
            <a:pPr algn="r"/>
            <a:r>
              <a:rPr lang="en-US" altLang="zh-CN" sz="2000" dirty="0"/>
              <a:t>101000</a:t>
            </a:r>
          </a:p>
          <a:p>
            <a:pPr algn="r"/>
            <a:r>
              <a:rPr lang="en-US" altLang="zh-CN" sz="2000" dirty="0"/>
              <a:t>101100</a:t>
            </a:r>
          </a:p>
          <a:p>
            <a:pPr algn="r"/>
            <a:r>
              <a:rPr lang="en-US" altLang="zh-CN" sz="2000" dirty="0"/>
              <a:t>110000</a:t>
            </a:r>
          </a:p>
          <a:p>
            <a:pPr algn="r"/>
            <a:r>
              <a:rPr lang="en-US" altLang="zh-CN" sz="2000" dirty="0"/>
              <a:t>110100</a:t>
            </a:r>
          </a:p>
          <a:p>
            <a:pPr algn="r"/>
            <a:r>
              <a:rPr lang="en-US" altLang="zh-CN" sz="2000" dirty="0"/>
              <a:t>111000</a:t>
            </a:r>
          </a:p>
          <a:p>
            <a:pPr algn="r"/>
            <a:r>
              <a:rPr lang="en-US" altLang="zh-CN" sz="2000" dirty="0"/>
              <a:t>111100</a:t>
            </a:r>
          </a:p>
          <a:p>
            <a:pPr algn="r"/>
            <a:endParaRPr lang="zh-CN" altLang="en-US" sz="2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32BF65-0B4F-48D1-B6EF-BAE82493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4269113" cy="617641"/>
          </a:xfrm>
        </p:spPr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F6CED-9AAC-4BDE-A45B-6546604C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36541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NFA</a:t>
            </a:r>
            <a:r>
              <a:rPr lang="zh-CN" altLang="en-US" sz="3200" dirty="0"/>
              <a:t>的意义？</a:t>
            </a:r>
            <a:endParaRPr lang="en-US" altLang="zh-CN" sz="3200" dirty="0"/>
          </a:p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L(M)={0,1}*</a:t>
            </a:r>
            <a:r>
              <a: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    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          (0|1)*00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19BF8D-C7D5-47FA-91FB-8EE2FB6F9553}"/>
              </a:ext>
            </a:extLst>
          </p:cNvPr>
          <p:cNvGrpSpPr/>
          <p:nvPr/>
        </p:nvGrpSpPr>
        <p:grpSpPr>
          <a:xfrm>
            <a:off x="6222699" y="3098855"/>
            <a:ext cx="2459426" cy="1827159"/>
            <a:chOff x="728075" y="4613266"/>
            <a:chExt cx="2459426" cy="182715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0B12077-0CBF-4B58-90CE-64AD7C3119AE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AF06B7E-5FFE-48D8-8021-B020CA9F9243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118DAD7-41CC-46E1-AD3E-4005C2FDAEB9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C7668A87-462F-40A7-8759-E98591F30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DC524467-7938-444A-BC96-30DF489DB2FB}"/>
                </a:ext>
              </a:extLst>
            </p:cNvPr>
            <p:cNvCxnSpPr>
              <a:cxnSpLocks/>
              <a:stCxn id="6" idx="7"/>
              <a:endCxn id="8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C059181D-00E5-4C52-85D7-90A79124B99C}"/>
                </a:ext>
              </a:extLst>
            </p:cNvPr>
            <p:cNvCxnSpPr>
              <a:cxnSpLocks/>
              <a:stCxn id="8" idx="3"/>
              <a:endCxn id="6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E168160C-C419-4674-8227-2008692E9028}"/>
                </a:ext>
              </a:extLst>
            </p:cNvPr>
            <p:cNvCxnSpPr>
              <a:cxnSpLocks/>
              <a:stCxn id="8" idx="6"/>
              <a:endCxn id="9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6B8B9624-B2BE-41B5-B577-4CB102D05CEF}"/>
                </a:ext>
              </a:extLst>
            </p:cNvPr>
            <p:cNvCxnSpPr>
              <a:cxnSpLocks/>
              <a:stCxn id="6" idx="2"/>
              <a:endCxn id="6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644C2005-E5F7-4D54-BC84-4FEEFB954451}"/>
                </a:ext>
              </a:extLst>
            </p:cNvPr>
            <p:cNvCxnSpPr>
              <a:cxnSpLocks/>
              <a:stCxn id="9" idx="1"/>
              <a:endCxn id="6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9AA92F00-AA7B-4B69-99CE-2C3BA563C0CA}"/>
                </a:ext>
              </a:extLst>
            </p:cNvPr>
            <p:cNvCxnSpPr>
              <a:cxnSpLocks/>
              <a:stCxn id="9" idx="5"/>
              <a:endCxn id="9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EB30069-16F1-4811-A65E-5109864F3F6A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BDF5FA-6E03-4279-B74F-790F1F24A630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D5DC58D-5095-4AB0-AF84-8C44FC2A7137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F5DAD31-F0AB-4634-9987-AC01E6D383F9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0F10F28-5023-44E9-BF7D-EC816BDD7D89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14E5CDF-51BF-434D-B537-E29CE4D9B2D4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F963315-8D8C-486D-A844-789A8638595E}"/>
              </a:ext>
            </a:extLst>
          </p:cNvPr>
          <p:cNvGrpSpPr/>
          <p:nvPr/>
        </p:nvGrpSpPr>
        <p:grpSpPr>
          <a:xfrm>
            <a:off x="1165278" y="3317349"/>
            <a:ext cx="3093937" cy="1049819"/>
            <a:chOff x="1269539" y="3098855"/>
            <a:chExt cx="3093937" cy="1049819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1977E3B-D3C5-4548-9CAB-D11CA30BD7F9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0698E02-F025-4FCE-815B-098A39ECB234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7CCA20C-8DBD-43CA-B03C-CCA18C1B60B9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32065D19-87D9-4176-A47E-072A8C88A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37520870-968F-41CB-A7A6-2430E73FC8F0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7FED3422-43DD-426A-B8EA-6D1AC399B469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319E4EE2-56B5-48D8-B581-05C84117A22B}"/>
                </a:ext>
              </a:extLst>
            </p:cNvPr>
            <p:cNvCxnSpPr>
              <a:cxnSpLocks/>
              <a:stCxn id="23" idx="2"/>
              <a:endCxn id="23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CBBA2D7-F5C8-4058-80C7-10078EA01E00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A5D0E18-70DB-490C-8074-A1883A0AA218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EE66EA-08D9-488D-AB2A-F11C4DAAE78E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1352F0D7-3368-49CB-A458-31479D9FE6F0}"/>
              </a:ext>
            </a:extLst>
          </p:cNvPr>
          <p:cNvSpPr txBox="1"/>
          <p:nvPr/>
        </p:nvSpPr>
        <p:spPr>
          <a:xfrm>
            <a:off x="2279360" y="5181600"/>
            <a:ext cx="836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NFA</a:t>
            </a:r>
            <a:endParaRPr lang="zh-CN" altLang="en-US" sz="28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0A0C60B-E015-4C56-9307-6EB7354602BE}"/>
              </a:ext>
            </a:extLst>
          </p:cNvPr>
          <p:cNvSpPr txBox="1"/>
          <p:nvPr/>
        </p:nvSpPr>
        <p:spPr>
          <a:xfrm>
            <a:off x="7200863" y="5181600"/>
            <a:ext cx="836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DFA</a:t>
            </a:r>
            <a:endParaRPr lang="zh-CN" altLang="en-US" sz="2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B8D0F5-22E1-DA0A-497F-2EB87FD63039}"/>
              </a:ext>
            </a:extLst>
          </p:cNvPr>
          <p:cNvSpPr/>
          <p:nvPr/>
        </p:nvSpPr>
        <p:spPr>
          <a:xfrm>
            <a:off x="8484779" y="6692474"/>
            <a:ext cx="2349795" cy="165525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44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00377 -1.88101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9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3.1</a:t>
            </a:r>
            <a:r>
              <a:rPr lang="zh-CN" altLang="en-US" b="1" u="sng" dirty="0">
                <a:solidFill>
                  <a:srgbClr val="C00000"/>
                </a:solidFill>
              </a:rPr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正规文法和有穷自动机间的转换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</p:spTree>
    <p:extLst>
      <p:ext uri="{BB962C8B-B14F-4D97-AF65-F5344CB8AC3E}">
        <p14:creationId xmlns:p14="http://schemas.microsoft.com/office/powerpoint/2010/main" val="1836807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4818A-D405-4A4B-AC60-E039C4F0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D1BD3E-4C15-4BC4-9DFB-4DF956F43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33117" cy="3562171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altLang="zh-CN" sz="3200" dirty="0"/>
              <a:t>DFA</a:t>
            </a:r>
            <a:r>
              <a:rPr lang="zh-CN" altLang="en-US" sz="3200" dirty="0"/>
              <a:t>与</a:t>
            </a:r>
            <a:r>
              <a:rPr lang="en-US" altLang="zh-CN" sz="3200" dirty="0"/>
              <a:t>NFA</a:t>
            </a:r>
            <a:r>
              <a:rPr lang="zh-CN" altLang="en-US" sz="3200" dirty="0"/>
              <a:t>的区别</a:t>
            </a:r>
            <a:endParaRPr lang="en-US" altLang="zh-CN" sz="3200" dirty="0"/>
          </a:p>
          <a:p>
            <a:pPr algn="just">
              <a:lnSpc>
                <a:spcPts val="3000"/>
              </a:lnSpc>
            </a:pPr>
            <a:r>
              <a:rPr lang="zh-CN" altLang="en-US" dirty="0">
                <a:latin typeface="宋体" panose="02010600030101010101" pitchFamily="2" charset="-122"/>
              </a:rPr>
              <a:t>从状态图看</a:t>
            </a:r>
            <a:r>
              <a:rPr lang="en-US" altLang="zh-CN" dirty="0"/>
              <a:t>NFA </a:t>
            </a:r>
            <a:r>
              <a:rPr lang="zh-CN" altLang="en-US" dirty="0">
                <a:latin typeface="宋体" panose="02010600030101010101" pitchFamily="2" charset="-122"/>
              </a:rPr>
              <a:t>和</a:t>
            </a:r>
            <a:r>
              <a:rPr lang="en-US" altLang="zh-CN" dirty="0"/>
              <a:t>DFA</a:t>
            </a:r>
            <a:r>
              <a:rPr lang="zh-CN" altLang="en-US" dirty="0">
                <a:latin typeface="宋体" panose="02010600030101010101" pitchFamily="2" charset="-122"/>
              </a:rPr>
              <a:t>的区别</a:t>
            </a:r>
          </a:p>
          <a:p>
            <a:pPr lvl="1" algn="just">
              <a:lnSpc>
                <a:spcPts val="3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弧上的标记可以是</a:t>
            </a: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ε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lvl="1" algn="just">
              <a:lnSpc>
                <a:spcPts val="3000"/>
              </a:lnSpc>
              <a:spcBef>
                <a:spcPct val="40000"/>
              </a:spcBef>
            </a:pPr>
            <a:r>
              <a:rPr lang="zh-CN" altLang="en-US" sz="2400" dirty="0">
                <a:latin typeface="宋体" panose="02010600030101010101" pitchFamily="2" charset="-122"/>
              </a:rPr>
              <a:t>同一个字母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可能出现在同一状态射出的</a:t>
            </a:r>
            <a:r>
              <a:rPr lang="zh-CN" altLang="en-US" sz="2400" dirty="0">
                <a:latin typeface="宋体" panose="02010600030101010101" pitchFamily="2" charset="-122"/>
              </a:rPr>
              <a:t>多条弧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</a:rPr>
              <a:t>上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>
              <a:lnSpc>
                <a:spcPts val="3000"/>
              </a:lnSpc>
              <a:spcBef>
                <a:spcPct val="40000"/>
              </a:spcBef>
            </a:pPr>
            <a:r>
              <a:rPr lang="zh-CN" altLang="en-US" sz="3000" dirty="0">
                <a:solidFill>
                  <a:schemeClr val="tx1"/>
                </a:solidFill>
                <a:latin typeface="宋体" panose="02010600030101010101" pitchFamily="2" charset="-122"/>
              </a:rPr>
              <a:t>从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transition table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看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NFA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r>
              <a:rPr lang="zh-CN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的区别</a:t>
            </a:r>
            <a:endParaRPr lang="zh-CN" altLang="en-US" sz="3000" dirty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 algn="just">
              <a:lnSpc>
                <a:spcPts val="3000"/>
              </a:lnSpc>
            </a:pPr>
            <a:r>
              <a:rPr lang="en-US" altLang="zh-CN" dirty="0"/>
              <a:t>DFA</a:t>
            </a:r>
            <a:r>
              <a:rPr lang="zh-CN" altLang="en-US" dirty="0">
                <a:latin typeface="宋体" panose="02010600030101010101" pitchFamily="2" charset="-122"/>
              </a:rPr>
              <a:t>是</a:t>
            </a:r>
            <a:r>
              <a:rPr lang="en-US" altLang="zh-CN" dirty="0"/>
              <a:t>NFA</a:t>
            </a:r>
            <a:r>
              <a:rPr lang="zh-CN" altLang="en-US" dirty="0">
                <a:latin typeface="宋体" panose="02010600030101010101" pitchFamily="2" charset="-122"/>
              </a:rPr>
              <a:t>的特例</a:t>
            </a:r>
          </a:p>
          <a:p>
            <a:pPr>
              <a:lnSpc>
                <a:spcPts val="3000"/>
              </a:lnSpc>
            </a:pPr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162E467-880B-48A5-B8B0-E7F44032EBD2}"/>
              </a:ext>
            </a:extLst>
          </p:cNvPr>
          <p:cNvGrpSpPr/>
          <p:nvPr/>
        </p:nvGrpSpPr>
        <p:grpSpPr>
          <a:xfrm>
            <a:off x="462150" y="4285681"/>
            <a:ext cx="3834300" cy="2329258"/>
            <a:chOff x="837286" y="2985056"/>
            <a:chExt cx="3834300" cy="2329258"/>
          </a:xfrm>
          <a:noFill/>
        </p:grpSpPr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A6B80F5C-D0EE-4918-AF46-473092EAA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516" y="3980029"/>
              <a:ext cx="445622" cy="436988"/>
            </a:xfrm>
            <a:prstGeom prst="ellipse">
              <a:avLst/>
            </a:prstGeom>
            <a:grp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6A09FC3-BFDC-4379-A5A1-45B71C19582F}"/>
                </a:ext>
              </a:extLst>
            </p:cNvPr>
            <p:cNvSpPr/>
            <p:nvPr/>
          </p:nvSpPr>
          <p:spPr bwMode="auto">
            <a:xfrm>
              <a:off x="1189307" y="3980029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FA2C815-E5DF-4967-822A-1AED8952B34D}"/>
                </a:ext>
              </a:extLst>
            </p:cNvPr>
            <p:cNvSpPr/>
            <p:nvPr/>
          </p:nvSpPr>
          <p:spPr bwMode="auto">
            <a:xfrm>
              <a:off x="2426588" y="2985056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B0CF3FBE-5911-4D73-B9D7-C8A8AE903034}"/>
                </a:ext>
              </a:extLst>
            </p:cNvPr>
            <p:cNvSpPr/>
            <p:nvPr/>
          </p:nvSpPr>
          <p:spPr bwMode="auto">
            <a:xfrm>
              <a:off x="2359526" y="4868692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B3983FC-407D-4C90-AD36-82DDDD1A9800}"/>
                </a:ext>
              </a:extLst>
            </p:cNvPr>
            <p:cNvSpPr txBox="1"/>
            <p:nvPr/>
          </p:nvSpPr>
          <p:spPr>
            <a:xfrm>
              <a:off x="1329032" y="4783123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C91C0966-A0E6-4D23-9643-165976438BB6}"/>
                </a:ext>
              </a:extLst>
            </p:cNvPr>
            <p:cNvCxnSpPr>
              <a:stCxn id="49" idx="0"/>
              <a:endCxn id="50" idx="2"/>
            </p:cNvCxnSpPr>
            <p:nvPr/>
          </p:nvCxnSpPr>
          <p:spPr>
            <a:xfrm rot="5400000" flipH="1" flipV="1">
              <a:off x="1533272" y="3086713"/>
              <a:ext cx="772162" cy="1014470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曲线 53">
              <a:extLst>
                <a:ext uri="{FF2B5EF4-FFF2-40B4-BE49-F238E27FC236}">
                  <a16:creationId xmlns:a16="http://schemas.microsoft.com/office/drawing/2014/main" id="{B12DFE8B-F568-4CEB-8DCD-7F106C405EB7}"/>
                </a:ext>
              </a:extLst>
            </p:cNvPr>
            <p:cNvCxnSpPr>
              <a:cxnSpLocks/>
              <a:stCxn id="49" idx="4"/>
              <a:endCxn id="51" idx="2"/>
            </p:cNvCxnSpPr>
            <p:nvPr/>
          </p:nvCxnSpPr>
          <p:spPr>
            <a:xfrm rot="16200000" flipH="1">
              <a:off x="1552896" y="4284873"/>
              <a:ext cx="665852" cy="947408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040277B0-8176-4DAB-864A-F853C6C257E8}"/>
                </a:ext>
              </a:extLst>
            </p:cNvPr>
            <p:cNvCxnSpPr>
              <a:cxnSpLocks/>
              <a:stCxn id="51" idx="6"/>
              <a:endCxn id="48" idx="4"/>
            </p:cNvCxnSpPr>
            <p:nvPr/>
          </p:nvCxnSpPr>
          <p:spPr>
            <a:xfrm flipV="1">
              <a:off x="2805148" y="4417017"/>
              <a:ext cx="1059179" cy="674486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曲线 55">
              <a:extLst>
                <a:ext uri="{FF2B5EF4-FFF2-40B4-BE49-F238E27FC236}">
                  <a16:creationId xmlns:a16="http://schemas.microsoft.com/office/drawing/2014/main" id="{1AD57E74-CD08-47D4-B78C-3ABB4776D512}"/>
                </a:ext>
              </a:extLst>
            </p:cNvPr>
            <p:cNvCxnSpPr>
              <a:cxnSpLocks/>
              <a:stCxn id="50" idx="6"/>
              <a:endCxn id="48" idx="0"/>
            </p:cNvCxnSpPr>
            <p:nvPr/>
          </p:nvCxnSpPr>
          <p:spPr>
            <a:xfrm>
              <a:off x="2872210" y="3207867"/>
              <a:ext cx="992117" cy="772162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E1BF0508-F69F-4994-88F2-7BF93BCBD894}"/>
                </a:ext>
              </a:extLst>
            </p:cNvPr>
            <p:cNvCxnSpPr>
              <a:cxnSpLocks/>
              <a:stCxn id="50" idx="3"/>
              <a:endCxn id="51" idx="1"/>
            </p:cNvCxnSpPr>
            <p:nvPr/>
          </p:nvCxnSpPr>
          <p:spPr>
            <a:xfrm rot="5400000">
              <a:off x="1674050" y="4116154"/>
              <a:ext cx="1568534" cy="67062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连接符: 曲线 57">
              <a:extLst>
                <a:ext uri="{FF2B5EF4-FFF2-40B4-BE49-F238E27FC236}">
                  <a16:creationId xmlns:a16="http://schemas.microsoft.com/office/drawing/2014/main" id="{78C20A53-A2D6-473F-A881-8A8C48C260D8}"/>
                </a:ext>
              </a:extLst>
            </p:cNvPr>
            <p:cNvCxnSpPr>
              <a:cxnSpLocks/>
              <a:stCxn id="51" idx="7"/>
              <a:endCxn id="50" idx="5"/>
            </p:cNvCxnSpPr>
            <p:nvPr/>
          </p:nvCxnSpPr>
          <p:spPr>
            <a:xfrm rot="5400000" flipH="1" flipV="1">
              <a:off x="1989152" y="4116154"/>
              <a:ext cx="1568534" cy="67062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FB38A10-638D-467B-BB9E-D6D0D08A777D}"/>
                </a:ext>
              </a:extLst>
            </p:cNvPr>
            <p:cNvSpPr txBox="1"/>
            <p:nvPr/>
          </p:nvSpPr>
          <p:spPr>
            <a:xfrm>
              <a:off x="1432669" y="3078854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32FB5B9-D559-4943-98CD-FD9050885C35}"/>
                </a:ext>
              </a:extLst>
            </p:cNvPr>
            <p:cNvSpPr txBox="1"/>
            <p:nvPr/>
          </p:nvSpPr>
          <p:spPr>
            <a:xfrm>
              <a:off x="3453309" y="3091101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BD91777-078C-43D0-B854-2A92F820436E}"/>
                </a:ext>
              </a:extLst>
            </p:cNvPr>
            <p:cNvSpPr txBox="1"/>
            <p:nvPr/>
          </p:nvSpPr>
          <p:spPr>
            <a:xfrm>
              <a:off x="2798823" y="3957495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连接符: 曲线 61">
              <a:extLst>
                <a:ext uri="{FF2B5EF4-FFF2-40B4-BE49-F238E27FC236}">
                  <a16:creationId xmlns:a16="http://schemas.microsoft.com/office/drawing/2014/main" id="{6F1395D3-AB71-4A8A-B7E6-D6226DD8E4C6}"/>
                </a:ext>
              </a:extLst>
            </p:cNvPr>
            <p:cNvCxnSpPr>
              <a:cxnSpLocks/>
              <a:stCxn id="48" idx="7"/>
              <a:endCxn id="48" idx="5"/>
            </p:cNvCxnSpPr>
            <p:nvPr/>
          </p:nvCxnSpPr>
          <p:spPr>
            <a:xfrm rot="16200000" flipH="1">
              <a:off x="3867379" y="4198523"/>
              <a:ext cx="308998" cy="12700"/>
            </a:xfrm>
            <a:prstGeom prst="curvedConnector5">
              <a:avLst>
                <a:gd name="adj1" fmla="val -73981"/>
                <a:gd name="adj2" fmla="val 4794976"/>
                <a:gd name="adj3" fmla="val 173981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218545E-4DBC-4858-98A6-D0F0DABCD09D}"/>
                </a:ext>
              </a:extLst>
            </p:cNvPr>
            <p:cNvSpPr txBox="1"/>
            <p:nvPr/>
          </p:nvSpPr>
          <p:spPr>
            <a:xfrm>
              <a:off x="4153495" y="3460433"/>
              <a:ext cx="51809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695E216-F6D6-498C-9B9A-B8C4696FF532}"/>
                </a:ext>
              </a:extLst>
            </p:cNvPr>
            <p:cNvSpPr txBox="1"/>
            <p:nvPr/>
          </p:nvSpPr>
          <p:spPr>
            <a:xfrm>
              <a:off x="3374068" y="4906837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A22D431-6AF0-47DB-8C80-ED474B495EDD}"/>
                </a:ext>
              </a:extLst>
            </p:cNvPr>
            <p:cNvSpPr txBox="1"/>
            <p:nvPr/>
          </p:nvSpPr>
          <p:spPr>
            <a:xfrm>
              <a:off x="2145906" y="3924376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8EC992E-FC93-45CF-82A0-28902D567995}"/>
                </a:ext>
              </a:extLst>
            </p:cNvPr>
            <p:cNvSpPr txBox="1"/>
            <p:nvPr/>
          </p:nvSpPr>
          <p:spPr>
            <a:xfrm>
              <a:off x="837286" y="4018174"/>
              <a:ext cx="44673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  <p:graphicFrame>
        <p:nvGraphicFramePr>
          <p:cNvPr id="42" name="表格 2">
            <a:extLst>
              <a:ext uri="{FF2B5EF4-FFF2-40B4-BE49-F238E27FC236}">
                <a16:creationId xmlns:a16="http://schemas.microsoft.com/office/drawing/2014/main" id="{E4F5ACC4-0E01-4204-B8A6-48B9888CF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35855"/>
              </p:ext>
            </p:extLst>
          </p:nvPr>
        </p:nvGraphicFramePr>
        <p:xfrm>
          <a:off x="8179661" y="1488816"/>
          <a:ext cx="3524073" cy="321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168">
                  <a:extLst>
                    <a:ext uri="{9D8B030D-6E8A-4147-A177-3AD203B41FA5}">
                      <a16:colId xmlns:a16="http://schemas.microsoft.com/office/drawing/2014/main" val="3279681908"/>
                    </a:ext>
                  </a:extLst>
                </a:gridCol>
                <a:gridCol w="853593">
                  <a:extLst>
                    <a:ext uri="{9D8B030D-6E8A-4147-A177-3AD203B41FA5}">
                      <a16:colId xmlns:a16="http://schemas.microsoft.com/office/drawing/2014/main" val="4116657233"/>
                    </a:ext>
                  </a:extLst>
                </a:gridCol>
                <a:gridCol w="853593">
                  <a:extLst>
                    <a:ext uri="{9D8B030D-6E8A-4147-A177-3AD203B41FA5}">
                      <a16:colId xmlns:a16="http://schemas.microsoft.com/office/drawing/2014/main" val="3085208433"/>
                    </a:ext>
                  </a:extLst>
                </a:gridCol>
                <a:gridCol w="883719">
                  <a:extLst>
                    <a:ext uri="{9D8B030D-6E8A-4147-A177-3AD203B41FA5}">
                      <a16:colId xmlns:a16="http://schemas.microsoft.com/office/drawing/2014/main" val="2991487672"/>
                    </a:ext>
                  </a:extLst>
                </a:gridCol>
              </a:tblGrid>
              <a:tr h="527804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bg1"/>
                          </a:solidFill>
                        </a:rPr>
                        <a:t>         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符号</a:t>
                      </a:r>
                      <a:endParaRPr lang="en-US" altLang="zh-CN" sz="16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zh-CN" altLang="en-US" sz="1600" dirty="0">
                          <a:solidFill>
                            <a:schemeClr val="bg1"/>
                          </a:solidFill>
                        </a:rPr>
                        <a:t>状态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kumimoji="1" lang="el-GR" altLang="zh-CN" sz="28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ε</a:t>
                      </a:r>
                      <a:endParaRPr kumimoji="1" lang="en-US" altLang="zh-CN" sz="28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623154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→A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FF00"/>
                          </a:solidFill>
                          <a:highlight>
                            <a:srgbClr val="FF0000"/>
                          </a:highlight>
                        </a:rPr>
                        <a:t>{B,D}</a:t>
                      </a:r>
                      <a:endParaRPr lang="zh-CN" altLang="en-US" sz="2400" dirty="0">
                        <a:solidFill>
                          <a:srgbClr val="FFFF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{C}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80388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{A}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3458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{A}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407586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{E}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41101"/>
                  </a:ext>
                </a:extLst>
              </a:tr>
              <a:tr h="527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*E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298414"/>
                  </a:ext>
                </a:extLst>
              </a:tr>
            </a:tbl>
          </a:graphicData>
        </a:graphic>
      </p:graphicFrame>
      <p:grpSp>
        <p:nvGrpSpPr>
          <p:cNvPr id="43" name="组合 42">
            <a:extLst>
              <a:ext uri="{FF2B5EF4-FFF2-40B4-BE49-F238E27FC236}">
                <a16:creationId xmlns:a16="http://schemas.microsoft.com/office/drawing/2014/main" id="{7D335406-65B8-4CCB-82B2-83FFE130E794}"/>
              </a:ext>
            </a:extLst>
          </p:cNvPr>
          <p:cNvGrpSpPr/>
          <p:nvPr/>
        </p:nvGrpSpPr>
        <p:grpSpPr>
          <a:xfrm>
            <a:off x="5239078" y="4214097"/>
            <a:ext cx="2677427" cy="2390877"/>
            <a:chOff x="7568773" y="4289183"/>
            <a:chExt cx="2677427" cy="2390877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130001E-78A5-4FED-8A1B-81E74B124A01}"/>
                </a:ext>
              </a:extLst>
            </p:cNvPr>
            <p:cNvSpPr/>
            <p:nvPr/>
          </p:nvSpPr>
          <p:spPr bwMode="auto">
            <a:xfrm>
              <a:off x="7950252" y="531616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D7CF70C-B6AE-410D-94C6-B014E191E399}"/>
                </a:ext>
              </a:extLst>
            </p:cNvPr>
            <p:cNvSpPr txBox="1"/>
            <p:nvPr/>
          </p:nvSpPr>
          <p:spPr>
            <a:xfrm>
              <a:off x="7568773" y="5344466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57789ABB-A717-42D6-AD7C-17CF2990F372}"/>
                </a:ext>
              </a:extLst>
            </p:cNvPr>
            <p:cNvSpPr/>
            <p:nvPr/>
          </p:nvSpPr>
          <p:spPr bwMode="auto">
            <a:xfrm>
              <a:off x="7941310" y="428918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0" name="Oval 4">
              <a:extLst>
                <a:ext uri="{FF2B5EF4-FFF2-40B4-BE49-F238E27FC236}">
                  <a16:creationId xmlns:a16="http://schemas.microsoft.com/office/drawing/2014/main" id="{5D12C340-F81D-4123-A276-83427645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578" y="5337108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连接符: 曲线 70">
              <a:extLst>
                <a:ext uri="{FF2B5EF4-FFF2-40B4-BE49-F238E27FC236}">
                  <a16:creationId xmlns:a16="http://schemas.microsoft.com/office/drawing/2014/main" id="{0316DA87-C602-4F16-93E5-D79EBDA804AD}"/>
                </a:ext>
              </a:extLst>
            </p:cNvPr>
            <p:cNvCxnSpPr>
              <a:cxnSpLocks/>
              <a:stCxn id="45" idx="1"/>
              <a:endCxn id="68" idx="3"/>
            </p:cNvCxnSpPr>
            <p:nvPr/>
          </p:nvCxnSpPr>
          <p:spPr>
            <a:xfrm rot="16200000" flipV="1">
              <a:off x="7655101" y="5021015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曲线 72">
              <a:extLst>
                <a:ext uri="{FF2B5EF4-FFF2-40B4-BE49-F238E27FC236}">
                  <a16:creationId xmlns:a16="http://schemas.microsoft.com/office/drawing/2014/main" id="{43657FC2-C13C-477B-9B16-5B1F8343D1EA}"/>
                </a:ext>
              </a:extLst>
            </p:cNvPr>
            <p:cNvCxnSpPr>
              <a:cxnSpLocks/>
              <a:stCxn id="68" idx="5"/>
              <a:endCxn id="45" idx="7"/>
            </p:cNvCxnSpPr>
            <p:nvPr/>
          </p:nvCxnSpPr>
          <p:spPr>
            <a:xfrm rot="16200000" flipH="1">
              <a:off x="7970203" y="5021014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2539C2B-9944-473D-8AE1-DBD66E981259}"/>
                </a:ext>
              </a:extLst>
            </p:cNvPr>
            <p:cNvSpPr txBox="1"/>
            <p:nvPr/>
          </p:nvSpPr>
          <p:spPr>
            <a:xfrm>
              <a:off x="7628635" y="583165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4482E74C-ED3A-43FF-9F5B-4D5A4A71EF63}"/>
                </a:ext>
              </a:extLst>
            </p:cNvPr>
            <p:cNvSpPr txBox="1"/>
            <p:nvPr/>
          </p:nvSpPr>
          <p:spPr>
            <a:xfrm>
              <a:off x="7662131" y="483829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4F6CE79-FE0A-4650-A902-B87F3DA63EE1}"/>
                </a:ext>
              </a:extLst>
            </p:cNvPr>
            <p:cNvSpPr txBox="1"/>
            <p:nvPr/>
          </p:nvSpPr>
          <p:spPr>
            <a:xfrm>
              <a:off x="8469691" y="521017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1B1C23DC-F167-477F-8B27-C63E665BA276}"/>
                    </a:ext>
                  </a:extLst>
                </p:cNvPr>
                <p:cNvSpPr txBox="1"/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1B1C23DC-F167-477F-8B27-C63E665BA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A5002902-0613-4938-8505-48BF07923C86}"/>
                </a:ext>
              </a:extLst>
            </p:cNvPr>
            <p:cNvSpPr txBox="1"/>
            <p:nvPr/>
          </p:nvSpPr>
          <p:spPr>
            <a:xfrm>
              <a:off x="9345487" y="515980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509F1C82-4FE8-49B1-8476-CE1262580825}"/>
                </a:ext>
              </a:extLst>
            </p:cNvPr>
            <p:cNvSpPr/>
            <p:nvPr/>
          </p:nvSpPr>
          <p:spPr bwMode="auto">
            <a:xfrm>
              <a:off x="7960225" y="623443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2" name="连接符: 曲线 81">
              <a:extLst>
                <a:ext uri="{FF2B5EF4-FFF2-40B4-BE49-F238E27FC236}">
                  <a16:creationId xmlns:a16="http://schemas.microsoft.com/office/drawing/2014/main" id="{E93FBACF-63F7-4BF2-8A06-43DF62614303}"/>
                </a:ext>
              </a:extLst>
            </p:cNvPr>
            <p:cNvCxnSpPr>
              <a:cxnSpLocks/>
              <a:stCxn id="45" idx="3"/>
              <a:endCxn id="80" idx="1"/>
            </p:cNvCxnSpPr>
            <p:nvPr/>
          </p:nvCxnSpPr>
          <p:spPr>
            <a:xfrm rot="16200000" flipH="1">
              <a:off x="7718913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连接符: 曲线 82">
              <a:extLst>
                <a:ext uri="{FF2B5EF4-FFF2-40B4-BE49-F238E27FC236}">
                  <a16:creationId xmlns:a16="http://schemas.microsoft.com/office/drawing/2014/main" id="{A7773A7A-040C-4FB6-A7A8-0C1DEEB6823E}"/>
                </a:ext>
              </a:extLst>
            </p:cNvPr>
            <p:cNvCxnSpPr>
              <a:cxnSpLocks/>
              <a:stCxn id="80" idx="7"/>
              <a:endCxn id="45" idx="5"/>
            </p:cNvCxnSpPr>
            <p:nvPr/>
          </p:nvCxnSpPr>
          <p:spPr>
            <a:xfrm rot="16200000" flipV="1">
              <a:off x="8034016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AB70130E-A1BA-44B1-B56C-8F9F2BD7FBBA}"/>
                </a:ext>
              </a:extLst>
            </p:cNvPr>
            <p:cNvSpPr/>
            <p:nvPr/>
          </p:nvSpPr>
          <p:spPr bwMode="auto">
            <a:xfrm>
              <a:off x="8833035" y="53249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D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900BB967-71F2-44A4-A356-7F8920AFB30B}"/>
                </a:ext>
              </a:extLst>
            </p:cNvPr>
            <p:cNvCxnSpPr>
              <a:cxnSpLocks/>
              <a:stCxn id="84" idx="6"/>
              <a:endCxn id="70" idx="2"/>
            </p:cNvCxnSpPr>
            <p:nvPr/>
          </p:nvCxnSpPr>
          <p:spPr>
            <a:xfrm>
              <a:off x="9278657" y="5547803"/>
              <a:ext cx="521921" cy="77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200E9FEC-9733-4A2C-81A0-B9A73ECE6DC0}"/>
                </a:ext>
              </a:extLst>
            </p:cNvPr>
            <p:cNvCxnSpPr>
              <a:cxnSpLocks/>
              <a:stCxn id="45" idx="6"/>
              <a:endCxn id="84" idx="2"/>
            </p:cNvCxnSpPr>
            <p:nvPr/>
          </p:nvCxnSpPr>
          <p:spPr>
            <a:xfrm>
              <a:off x="8395874" y="5538977"/>
              <a:ext cx="437161" cy="8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BD247BD-3AA4-4BB2-978B-31544F9E7FD4}"/>
                    </a:ext>
                  </a:extLst>
                </p:cNvPr>
                <p:cNvSpPr txBox="1"/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BD247BD-3AA4-4BB2-978B-31544F9E7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7738D3F-5740-4B99-A335-D77DC72E2242}"/>
              </a:ext>
            </a:extLst>
          </p:cNvPr>
          <p:cNvSpPr txBox="1"/>
          <p:nvPr/>
        </p:nvSpPr>
        <p:spPr>
          <a:xfrm>
            <a:off x="8788689" y="5084998"/>
            <a:ext cx="2111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f(A,0)={B,D}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781F58-EA2F-43E7-B5C4-9BEFA02956B6}"/>
              </a:ext>
            </a:extLst>
          </p:cNvPr>
          <p:cNvSpPr txBox="1"/>
          <p:nvPr/>
        </p:nvSpPr>
        <p:spPr>
          <a:xfrm>
            <a:off x="7030035" y="597602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识别的符号串？</a:t>
            </a:r>
          </a:p>
        </p:txBody>
      </p:sp>
    </p:spTree>
    <p:extLst>
      <p:ext uri="{BB962C8B-B14F-4D97-AF65-F5344CB8AC3E}">
        <p14:creationId xmlns:p14="http://schemas.microsoft.com/office/powerpoint/2010/main" val="195359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E59EE-6258-48D0-81C1-1E17ADCC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D99BA-834C-4890-B409-193D8AB9A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68074" cy="119083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NFA</a:t>
            </a:r>
            <a:r>
              <a:rPr lang="zh-CN" altLang="en-US" sz="2800" dirty="0"/>
              <a:t>扩展状态转移函数：</a:t>
            </a:r>
            <a:r>
              <a:rPr lang="en-US" altLang="zh-CN" sz="2800" dirty="0">
                <a:solidFill>
                  <a:srgbClr val="C00000"/>
                </a:solidFill>
              </a:rPr>
              <a:t>f(</a:t>
            </a:r>
            <a:r>
              <a:rPr lang="en-US" altLang="zh-CN" sz="2800" dirty="0" err="1">
                <a:solidFill>
                  <a:srgbClr val="C00000"/>
                </a:solidFill>
              </a:rPr>
              <a:t>q,a</a:t>
            </a:r>
            <a:r>
              <a:rPr lang="en-US" altLang="zh-CN" sz="2800" dirty="0">
                <a:solidFill>
                  <a:srgbClr val="C00000"/>
                </a:solidFill>
              </a:rPr>
              <a:t>)</a:t>
            </a:r>
            <a:r>
              <a:rPr lang="en-US" altLang="zh-CN" sz="2800" dirty="0">
                <a:latin typeface="+mn-ea"/>
              </a:rPr>
              <a:t> →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Move(</a:t>
            </a:r>
            <a:r>
              <a:rPr lang="en-US" altLang="zh-CN" sz="2800" dirty="0" err="1">
                <a:solidFill>
                  <a:srgbClr val="C00000"/>
                </a:solidFill>
                <a:latin typeface="+mn-ea"/>
              </a:rPr>
              <a:t>I,a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)</a:t>
            </a:r>
            <a:r>
              <a:rPr lang="en-US" altLang="zh-CN" sz="2800" dirty="0">
                <a:latin typeface="+mn-ea"/>
              </a:rPr>
              <a:t> →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f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sym typeface="Symbol" pitchFamily="18" charset="2"/>
              </a:rPr>
              <a:t></a:t>
            </a:r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(I,s)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+mn-ea"/>
              </a:rPr>
              <a:t>f</a:t>
            </a:r>
            <a:r>
              <a:rPr lang="en-US" altLang="zh-CN" sz="2400" dirty="0">
                <a:latin typeface="+mn-ea"/>
                <a:sym typeface="Symbol" pitchFamily="18" charset="2"/>
              </a:rPr>
              <a:t></a:t>
            </a:r>
            <a:r>
              <a:rPr lang="en-US" altLang="zh-CN" sz="2400" dirty="0">
                <a:latin typeface="+mn-ea"/>
              </a:rPr>
              <a:t>: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P(K)×</a:t>
            </a:r>
            <a:r>
              <a:rPr lang="en-US" altLang="zh-CN" sz="2400" dirty="0">
                <a:latin typeface="+mn-ea"/>
                <a:sym typeface="Symbol" pitchFamily="18" charset="2"/>
              </a:rPr>
              <a:t></a:t>
            </a:r>
            <a:r>
              <a:rPr lang="en-US" altLang="zh-CN" sz="2400" baseline="30000" dirty="0">
                <a:latin typeface="+mn-ea"/>
              </a:rPr>
              <a:t>*</a:t>
            </a:r>
            <a:r>
              <a:rPr lang="en-US" altLang="zh-CN" sz="2400" dirty="0">
                <a:latin typeface="+mn-ea"/>
              </a:rPr>
              <a:t>→P(K)</a:t>
            </a:r>
            <a:r>
              <a:rPr lang="zh-CN" altLang="en-US" sz="2400" dirty="0">
                <a:latin typeface="+mn-ea"/>
              </a:rPr>
              <a:t>映射。设 </a:t>
            </a:r>
            <a:r>
              <a:rPr lang="en-US" altLang="zh-CN" sz="2400" dirty="0">
                <a:latin typeface="+mn-ea"/>
              </a:rPr>
              <a:t>a</a:t>
            </a:r>
            <a:r>
              <a:rPr lang="en-US" altLang="zh-CN" sz="2400" dirty="0">
                <a:latin typeface="+mn-ea"/>
                <a:sym typeface="Symbol" pitchFamily="18" charset="2"/>
              </a:rPr>
              <a:t>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s,β</a:t>
            </a:r>
            <a:r>
              <a:rPr lang="en-US" altLang="zh-CN" sz="2400" dirty="0">
                <a:latin typeface="+mn-ea"/>
                <a:sym typeface="Symbol" pitchFamily="18" charset="2"/>
              </a:rPr>
              <a:t></a:t>
            </a:r>
            <a:r>
              <a:rPr lang="en-US" altLang="zh-CN" sz="2400" baseline="30000" dirty="0">
                <a:latin typeface="+mn-ea"/>
              </a:rPr>
              <a:t>*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I</a:t>
            </a:r>
            <a:r>
              <a:rPr lang="en-US" altLang="zh-CN" sz="2400" dirty="0">
                <a:latin typeface="+mn-ea"/>
                <a:sym typeface="Symbol" pitchFamily="18" charset="2"/>
              </a:rPr>
              <a:t></a:t>
            </a:r>
            <a:r>
              <a:rPr lang="en-US" altLang="zh-CN" sz="2400" dirty="0">
                <a:latin typeface="+mn-ea"/>
              </a:rPr>
              <a:t>K</a:t>
            </a:r>
            <a:r>
              <a:rPr lang="zh-CN" altLang="en-US" sz="2400" dirty="0">
                <a:latin typeface="+mn-ea"/>
              </a:rPr>
              <a:t>，即 </a:t>
            </a:r>
          </a:p>
          <a:p>
            <a:endParaRPr lang="zh-CN" altLang="en-US" dirty="0"/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C009153E-C257-4A20-BB4A-60B5DA894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55" y="5719097"/>
            <a:ext cx="10360692" cy="101277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f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({B},012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Move({B},0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zh-CN" sz="2400" b="1" dirty="0">
                <a:latin typeface="Times New Roman" pitchFamily="18" charset="0"/>
              </a:rPr>
              <a:t>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12)=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({B,U,Q},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12)</a:t>
            </a: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                  =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Move({B,U,Q},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1)</a:t>
            </a:r>
            <a:r>
              <a:rPr lang="en-US" altLang="zh-CN" sz="2400" b="1" dirty="0">
                <a:latin typeface="Times New Roman" pitchFamily="18" charset="0"/>
              </a:rPr>
              <a:t>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2)=</a:t>
            </a:r>
            <a:r>
              <a:rPr lang="en-US" altLang="zh-CN" sz="2400" b="1" dirty="0"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</a:t>
            </a:r>
            <a:r>
              <a:rPr lang="en-US" altLang="zh-CN" sz="2400" b="1" dirty="0">
                <a:latin typeface="Times New Roman" pitchFamily="18" charset="0"/>
              </a:rPr>
              <a:t>({U,Q},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2)=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</a:rPr>
              <a:t>Move({U,Q},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2)</a:t>
            </a:r>
            <a:r>
              <a:rPr lang="en-US" altLang="zh-CN" sz="2400" b="1" dirty="0">
                <a:latin typeface="Times New Roman" pitchFamily="18" charset="0"/>
                <a:sym typeface="Symbol" pitchFamily="18" charset="2"/>
              </a:rPr>
              <a:t>={Q}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6A58BD-5782-4F51-9A9B-58D7C5E75D9E}"/>
              </a:ext>
            </a:extLst>
          </p:cNvPr>
          <p:cNvGrpSpPr/>
          <p:nvPr/>
        </p:nvGrpSpPr>
        <p:grpSpPr>
          <a:xfrm>
            <a:off x="698474" y="4163308"/>
            <a:ext cx="5765026" cy="1403161"/>
            <a:chOff x="4668087" y="2419508"/>
            <a:chExt cx="4591408" cy="111751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F732C3-2E4A-4D06-B63E-99D095A82E06}"/>
                </a:ext>
              </a:extLst>
            </p:cNvPr>
            <p:cNvSpPr/>
            <p:nvPr/>
          </p:nvSpPr>
          <p:spPr bwMode="auto">
            <a:xfrm>
              <a:off x="5018017" y="2796785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BCC42C7-752B-4534-8FE9-C0479121EDF7}"/>
                </a:ext>
              </a:extLst>
            </p:cNvPr>
            <p:cNvSpPr txBox="1"/>
            <p:nvPr/>
          </p:nvSpPr>
          <p:spPr>
            <a:xfrm>
              <a:off x="4668087" y="2826939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92DF9C6-4967-4CC1-BC60-9B91FB9A09CE}"/>
                </a:ext>
              </a:extLst>
            </p:cNvPr>
            <p:cNvSpPr/>
            <p:nvPr/>
          </p:nvSpPr>
          <p:spPr bwMode="auto">
            <a:xfrm>
              <a:off x="6489855" y="279809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89D90365-6AD9-454D-9EE8-93D7193D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0315" y="278380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7DCD39A7-F6DE-40C2-8CFB-181647DEB4A3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>
              <a:off x="5463639" y="3019596"/>
              <a:ext cx="1026216" cy="131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A0143C68-A46D-4366-9250-16EA2E5FE8FE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6935477" y="3002301"/>
              <a:ext cx="1374838" cy="1860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54E73DCA-AF32-469B-906F-37A7282818E2}"/>
                </a:ext>
              </a:extLst>
            </p:cNvPr>
            <p:cNvCxnSpPr>
              <a:cxnSpLocks/>
              <a:stCxn id="15" idx="1"/>
              <a:endCxn id="15" idx="7"/>
            </p:cNvCxnSpPr>
            <p:nvPr/>
          </p:nvCxnSpPr>
          <p:spPr>
            <a:xfrm rot="5400000" flipH="1" flipV="1">
              <a:off x="5240828" y="2704494"/>
              <a:ext cx="12700" cy="315102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EB3C5761-8B86-4228-AE2C-BA8B91D602A6}"/>
                </a:ext>
              </a:extLst>
            </p:cNvPr>
            <p:cNvCxnSpPr>
              <a:cxnSpLocks/>
              <a:stCxn id="17" idx="1"/>
              <a:endCxn id="17" idx="7"/>
            </p:cNvCxnSpPr>
            <p:nvPr/>
          </p:nvCxnSpPr>
          <p:spPr>
            <a:xfrm rot="5400000" flipH="1" flipV="1">
              <a:off x="6712666" y="2705807"/>
              <a:ext cx="12700" cy="315102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4426FBAD-F920-4AB7-A38B-3C457CAA9F6E}"/>
                </a:ext>
              </a:extLst>
            </p:cNvPr>
            <p:cNvCxnSpPr>
              <a:cxnSpLocks/>
              <a:stCxn id="18" idx="1"/>
              <a:endCxn id="18" idx="6"/>
            </p:cNvCxnSpPr>
            <p:nvPr/>
          </p:nvCxnSpPr>
          <p:spPr>
            <a:xfrm rot="16200000" flipH="1">
              <a:off x="8488506" y="2734870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1F516F78-43B7-4B7C-900E-6B2D48A7A6B8}"/>
                </a:ext>
              </a:extLst>
            </p:cNvPr>
            <p:cNvCxnSpPr>
              <a:cxnSpLocks/>
              <a:stCxn id="15" idx="4"/>
              <a:endCxn id="18" idx="4"/>
            </p:cNvCxnSpPr>
            <p:nvPr/>
          </p:nvCxnSpPr>
          <p:spPr>
            <a:xfrm rot="5400000" flipH="1" flipV="1">
              <a:off x="6876171" y="1585452"/>
              <a:ext cx="21612" cy="3292298"/>
            </a:xfrm>
            <a:prstGeom prst="curvedConnector3">
              <a:avLst>
                <a:gd name="adj1" fmla="val -105774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153AA5D-E294-4186-8CB8-64AD25FE87F4}"/>
                </a:ext>
              </a:extLst>
            </p:cNvPr>
            <p:cNvSpPr txBox="1"/>
            <p:nvPr/>
          </p:nvSpPr>
          <p:spPr>
            <a:xfrm>
              <a:off x="5299456" y="241950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C647341-075C-4828-A191-0DB682419F8C}"/>
                </a:ext>
              </a:extLst>
            </p:cNvPr>
            <p:cNvSpPr txBox="1"/>
            <p:nvPr/>
          </p:nvSpPr>
          <p:spPr>
            <a:xfrm>
              <a:off x="6789551" y="244677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2C0615D-0D3C-41DC-A921-96B18BB8E4B7}"/>
                </a:ext>
              </a:extLst>
            </p:cNvPr>
            <p:cNvSpPr txBox="1"/>
            <p:nvPr/>
          </p:nvSpPr>
          <p:spPr>
            <a:xfrm>
              <a:off x="8946588" y="2495892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5AC0F8A-7EC4-47AE-9F69-862CB80C846F}"/>
                </a:ext>
              </a:extLst>
            </p:cNvPr>
            <p:cNvSpPr txBox="1"/>
            <p:nvPr/>
          </p:nvSpPr>
          <p:spPr>
            <a:xfrm>
              <a:off x="5708888" y="25924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4EE4A6B-67E4-4EB2-9A9E-487556634106}"/>
                </a:ext>
              </a:extLst>
            </p:cNvPr>
            <p:cNvSpPr txBox="1"/>
            <p:nvPr/>
          </p:nvSpPr>
          <p:spPr>
            <a:xfrm>
              <a:off x="7403345" y="262417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4D1ED60-5674-405F-A64B-CBF3AC3DCD23}"/>
                </a:ext>
              </a:extLst>
            </p:cNvPr>
            <p:cNvSpPr txBox="1"/>
            <p:nvPr/>
          </p:nvSpPr>
          <p:spPr>
            <a:xfrm>
              <a:off x="6826397" y="316768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0,1,2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428B468-0FB3-4D06-AFBD-A8C87E7C0809}"/>
              </a:ext>
            </a:extLst>
          </p:cNvPr>
          <p:cNvGrpSpPr/>
          <p:nvPr/>
        </p:nvGrpSpPr>
        <p:grpSpPr>
          <a:xfrm>
            <a:off x="6739109" y="4432511"/>
            <a:ext cx="4585962" cy="1121654"/>
            <a:chOff x="3095162" y="5085544"/>
            <a:chExt cx="4585962" cy="11216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9287D11-CBFE-421F-AD3D-FD550930E7E6}"/>
                    </a:ext>
                  </a:extLst>
                </p:cNvPr>
                <p:cNvSpPr txBox="1"/>
                <p:nvPr/>
              </p:nvSpPr>
              <p:spPr>
                <a:xfrm>
                  <a:off x="3095162" y="5415475"/>
                  <a:ext cx="7182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364436F-E82E-439A-B717-2BF3B1CAD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162" y="5415475"/>
                  <a:ext cx="718274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F1C359E-2085-4668-8695-40E8C1C51215}"/>
                    </a:ext>
                  </a:extLst>
                </p:cNvPr>
                <p:cNvSpPr txBox="1"/>
                <p:nvPr/>
              </p:nvSpPr>
              <p:spPr>
                <a:xfrm>
                  <a:off x="4372539" y="5085544"/>
                  <a:ext cx="739690" cy="1121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3638FC40-7E54-4DB1-A94D-53497CE4D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539" y="5085544"/>
                  <a:ext cx="739690" cy="11216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30160454-EE1C-4BBE-B3B8-F19CA4BC5D3E}"/>
                    </a:ext>
                  </a:extLst>
                </p:cNvPr>
                <p:cNvSpPr txBox="1"/>
                <p:nvPr/>
              </p:nvSpPr>
              <p:spPr>
                <a:xfrm>
                  <a:off x="5663448" y="5265947"/>
                  <a:ext cx="734047" cy="7608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4A5669F-589A-449A-A6FF-9778A96E8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3448" y="5265947"/>
                  <a:ext cx="734047" cy="7608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E872FAC-F891-450B-9B3C-1FE34DDD405B}"/>
                    </a:ext>
                  </a:extLst>
                </p:cNvPr>
                <p:cNvSpPr txBox="1"/>
                <p:nvPr/>
              </p:nvSpPr>
              <p:spPr>
                <a:xfrm>
                  <a:off x="6947077" y="5415475"/>
                  <a:ext cx="73404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6AA1067-E2A0-4C30-B2B0-526E620D8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077" y="5415475"/>
                  <a:ext cx="73404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44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FF067A4-2065-418E-AD30-94747CF392EB}"/>
                    </a:ext>
                  </a:extLst>
                </p:cNvPr>
                <p:cNvSpPr txBox="1"/>
                <p:nvPr/>
              </p:nvSpPr>
              <p:spPr>
                <a:xfrm>
                  <a:off x="3746147" y="5313967"/>
                  <a:ext cx="527517" cy="5883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E413D47-82D3-4DB5-9D95-F91107D8C9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6147" y="5313967"/>
                  <a:ext cx="527517" cy="5883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BEB06E2-1246-45C0-8270-B4640FB65DB0}"/>
                    </a:ext>
                  </a:extLst>
                </p:cNvPr>
                <p:cNvSpPr txBox="1"/>
                <p:nvPr/>
              </p:nvSpPr>
              <p:spPr>
                <a:xfrm>
                  <a:off x="5065358" y="5314352"/>
                  <a:ext cx="527517" cy="5875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803C42F-2EC4-4FAC-B8AC-CB2DE14A2B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358" y="5314352"/>
                  <a:ext cx="527517" cy="5875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033D4265-3190-4A9A-91FA-6A722009D708}"/>
                    </a:ext>
                  </a:extLst>
                </p:cNvPr>
                <p:cNvSpPr txBox="1"/>
                <p:nvPr/>
              </p:nvSpPr>
              <p:spPr>
                <a:xfrm>
                  <a:off x="6350623" y="5313967"/>
                  <a:ext cx="527517" cy="5883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D956B4B-F16F-4A02-AD5A-C78565C52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623" y="5313967"/>
                  <a:ext cx="527517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7AFC389-43F2-4E20-8EA3-54343F218466}"/>
                  </a:ext>
                </a:extLst>
              </p:cNvPr>
              <p:cNvSpPr txBox="1"/>
              <p:nvPr/>
            </p:nvSpPr>
            <p:spPr>
              <a:xfrm>
                <a:off x="802260" y="3209103"/>
                <a:ext cx="6513834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𝑀𝑜𝑣𝑒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𝑀𝑜𝑣𝑒</m:t>
                                  </m:r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    (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7AFC389-43F2-4E20-8EA3-54343F218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60" y="3209103"/>
                <a:ext cx="6513834" cy="10534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C42C84A-A4FE-4C51-8ED5-FE950AF40EC2}"/>
                  </a:ext>
                </a:extLst>
              </p:cNvPr>
              <p:cNvSpPr txBox="1"/>
              <p:nvPr/>
            </p:nvSpPr>
            <p:spPr>
              <a:xfrm>
                <a:off x="802260" y="2078307"/>
                <a:ext cx="4029565" cy="1192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𝑀𝑜𝑣𝑒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C42C84A-A4FE-4C51-8ED5-FE950AF4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60" y="2078307"/>
                <a:ext cx="4029565" cy="1192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34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E59EE-6258-48D0-81C1-1E17ADCC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D99BA-834C-4890-B409-193D8AB9A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192993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NFA</a:t>
            </a:r>
            <a:r>
              <a:rPr lang="zh-CN" altLang="en-US" sz="2800" dirty="0"/>
              <a:t>识别的语言</a:t>
            </a:r>
            <a:endParaRPr lang="en-US" altLang="zh-CN" sz="2800" dirty="0"/>
          </a:p>
          <a:p>
            <a:pPr algn="l"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400" dirty="0">
                <a:latin typeface="+mn-ea"/>
              </a:rPr>
              <a:t>设</a:t>
            </a:r>
            <a:r>
              <a:rPr lang="en-US" altLang="zh-CN" sz="2400" dirty="0">
                <a:latin typeface="+mn-ea"/>
              </a:rPr>
              <a:t>NFA M</a:t>
            </a:r>
            <a:r>
              <a:rPr lang="zh-CN" altLang="en-US" sz="2400" dirty="0">
                <a:latin typeface="+mn-ea"/>
              </a:rPr>
              <a:t>＝</a:t>
            </a:r>
            <a:r>
              <a:rPr lang="en-US" altLang="zh-CN" sz="2400" dirty="0">
                <a:latin typeface="+mn-ea"/>
              </a:rPr>
              <a:t>(K,</a:t>
            </a:r>
            <a:r>
              <a:rPr lang="en-US" altLang="zh-CN" sz="2400" dirty="0">
                <a:latin typeface="+mn-ea"/>
                <a:sym typeface="Symbol" pitchFamily="18" charset="2"/>
              </a:rPr>
              <a:t></a:t>
            </a:r>
            <a:r>
              <a:rPr lang="en-US" altLang="zh-CN" sz="2400" dirty="0">
                <a:latin typeface="+mn-ea"/>
              </a:rPr>
              <a:t>,</a:t>
            </a:r>
            <a:r>
              <a:rPr lang="en-US" altLang="zh-CN" sz="2400" dirty="0" err="1">
                <a:latin typeface="+mn-ea"/>
                <a:sym typeface="Symbol" pitchFamily="18" charset="2"/>
              </a:rPr>
              <a:t>f,S,Z</a:t>
            </a:r>
            <a:r>
              <a:rPr lang="en-US" altLang="zh-CN" sz="2400" dirty="0">
                <a:latin typeface="+mn-ea"/>
                <a:sym typeface="Symbol" pitchFamily="18" charset="2"/>
              </a:rPr>
              <a:t>)</a:t>
            </a:r>
            <a:r>
              <a:rPr lang="zh-CN" altLang="en-US" sz="2400" dirty="0">
                <a:latin typeface="+mn-ea"/>
                <a:sym typeface="Symbol" pitchFamily="18" charset="2"/>
              </a:rPr>
              <a:t>，如果</a:t>
            </a:r>
            <a:r>
              <a:rPr lang="en-US" altLang="zh-CN" sz="2400" dirty="0">
                <a:latin typeface="+mn-ea"/>
                <a:sym typeface="Symbol" pitchFamily="18" charset="2"/>
              </a:rPr>
              <a:t>α</a:t>
            </a:r>
            <a:r>
              <a:rPr lang="en-US" altLang="zh-CN" sz="2400" baseline="30000" dirty="0">
                <a:latin typeface="+mn-ea"/>
              </a:rPr>
              <a:t>*</a:t>
            </a:r>
            <a:r>
              <a:rPr lang="zh-CN" altLang="en-US" sz="2400" dirty="0">
                <a:latin typeface="+mn-ea"/>
                <a:sym typeface="Symbol" pitchFamily="18" charset="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f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(S,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α)∩Z≠Φ</a:t>
            </a:r>
            <a:r>
              <a:rPr lang="zh-CN" altLang="en-US" sz="2400" dirty="0">
                <a:latin typeface="+mn-ea"/>
                <a:sym typeface="Symbol" pitchFamily="18" charset="2"/>
              </a:rPr>
              <a:t>，则称符号串</a:t>
            </a:r>
            <a:r>
              <a:rPr lang="en-US" altLang="zh-CN" sz="2400" dirty="0">
                <a:latin typeface="+mn-ea"/>
                <a:sym typeface="Symbol" pitchFamily="18" charset="2"/>
              </a:rPr>
              <a:t>α</a:t>
            </a:r>
            <a:r>
              <a:rPr lang="zh-CN" altLang="en-US" sz="2400" dirty="0">
                <a:latin typeface="+mn-ea"/>
                <a:sym typeface="Symbol" pitchFamily="18" charset="2"/>
              </a:rPr>
              <a:t>是</a:t>
            </a:r>
            <a:r>
              <a:rPr lang="en-US" altLang="zh-CN" sz="2400" dirty="0">
                <a:latin typeface="+mn-ea"/>
                <a:sym typeface="Symbol" pitchFamily="18" charset="2"/>
              </a:rPr>
              <a:t>NFA M</a:t>
            </a:r>
            <a:r>
              <a:rPr lang="zh-CN" altLang="en-US" sz="2400" dirty="0">
                <a:latin typeface="+mn-ea"/>
                <a:sym typeface="Symbol" pitchFamily="18" charset="2"/>
              </a:rPr>
              <a:t>所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sym typeface="Symbol" pitchFamily="18" charset="2"/>
              </a:rPr>
              <a:t>接受</a:t>
            </a:r>
            <a:r>
              <a:rPr lang="en-US" altLang="zh-CN" sz="2400" dirty="0">
                <a:latin typeface="+mn-ea"/>
                <a:sym typeface="Symbol" pitchFamily="18" charset="2"/>
              </a:rPr>
              <a:t>(</a:t>
            </a:r>
            <a:r>
              <a:rPr lang="zh-CN" altLang="en-US" sz="2400" dirty="0">
                <a:latin typeface="+mn-ea"/>
                <a:sym typeface="Symbol" pitchFamily="18" charset="2"/>
              </a:rPr>
              <a:t>或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sym typeface="Symbol" pitchFamily="18" charset="2"/>
              </a:rPr>
              <a:t>识别</a:t>
            </a:r>
            <a:r>
              <a:rPr lang="en-US" altLang="zh-CN" sz="2400" dirty="0">
                <a:latin typeface="+mn-ea"/>
                <a:sym typeface="Symbol" pitchFamily="18" charset="2"/>
              </a:rPr>
              <a:t>)</a:t>
            </a:r>
            <a:r>
              <a:rPr lang="zh-CN" altLang="en-US" sz="2400" dirty="0">
                <a:latin typeface="+mn-ea"/>
                <a:sym typeface="Symbol" pitchFamily="18" charset="2"/>
              </a:rPr>
              <a:t>的。</a:t>
            </a:r>
            <a:r>
              <a:rPr lang="en-US" altLang="zh-CN" sz="2400" dirty="0">
                <a:latin typeface="+mn-ea"/>
                <a:sym typeface="Symbol" pitchFamily="18" charset="2"/>
              </a:rPr>
              <a:t>NFA M</a:t>
            </a:r>
            <a:r>
              <a:rPr lang="zh-CN" altLang="en-US" sz="2400" dirty="0">
                <a:latin typeface="+mn-ea"/>
                <a:sym typeface="Symbol" pitchFamily="18" charset="2"/>
              </a:rPr>
              <a:t>所接受的符号串的集合亦记为</a:t>
            </a:r>
            <a:r>
              <a:rPr lang="en-US" altLang="zh-CN" sz="2400" dirty="0">
                <a:latin typeface="+mn-ea"/>
                <a:sym typeface="Symbol" pitchFamily="18" charset="2"/>
              </a:rPr>
              <a:t>L(M)</a:t>
            </a:r>
            <a:r>
              <a:rPr lang="zh-CN" altLang="en-US" sz="2400" dirty="0">
                <a:latin typeface="+mn-ea"/>
                <a:sym typeface="Symbol" pitchFamily="18" charset="2"/>
              </a:rPr>
              <a:t>，即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latin typeface="+mn-ea"/>
                <a:sym typeface="Symbol" pitchFamily="18" charset="2"/>
              </a:rPr>
              <a:t>               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L(M)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＝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{α︱α</a:t>
            </a:r>
            <a:r>
              <a:rPr lang="en-US" altLang="zh-CN" sz="2400" baseline="30000" dirty="0">
                <a:solidFill>
                  <a:srgbClr val="FF0000"/>
                </a:solidFill>
                <a:latin typeface="+mn-ea"/>
              </a:rPr>
              <a:t>*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f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(S,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α)∩Z≠Φ}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sym typeface="Symbol" pitchFamily="18" charset="2"/>
              </a:rPr>
              <a:t>。</a:t>
            </a:r>
            <a:endParaRPr lang="en-US" altLang="zh-CN" sz="2800" dirty="0">
              <a:solidFill>
                <a:srgbClr val="FF0000"/>
              </a:solidFill>
              <a:latin typeface="+mn-ea"/>
              <a:sym typeface="Symbol" pitchFamily="18" charset="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800" dirty="0">
                <a:latin typeface="+mn-ea"/>
                <a:sym typeface="Symbol" pitchFamily="18" charset="2"/>
              </a:rPr>
              <a:t> </a:t>
            </a:r>
          </a:p>
          <a:p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结尾的串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endParaRPr lang="en-GB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C742977-6636-4389-9220-07DB68C6D948}"/>
              </a:ext>
            </a:extLst>
          </p:cNvPr>
          <p:cNvGrpSpPr/>
          <p:nvPr/>
        </p:nvGrpSpPr>
        <p:grpSpPr>
          <a:xfrm>
            <a:off x="2146852" y="3667539"/>
            <a:ext cx="3093937" cy="1049819"/>
            <a:chOff x="1269539" y="3098855"/>
            <a:chExt cx="3093937" cy="1049819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C34CBB9-0AE4-40A3-A27B-BF311D826C40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BD62DCD-AAC2-4732-B906-80465A80401A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DC80513-B8E4-4A75-B9A3-FA93E01B16D5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C32653C6-D693-44CA-A3CE-1CFD69FF8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连接符: 曲线 35">
              <a:extLst>
                <a:ext uri="{FF2B5EF4-FFF2-40B4-BE49-F238E27FC236}">
                  <a16:creationId xmlns:a16="http://schemas.microsoft.com/office/drawing/2014/main" id="{0B13F688-B8AB-4F77-B5B5-D5835C9623F1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曲线 36">
              <a:extLst>
                <a:ext uri="{FF2B5EF4-FFF2-40B4-BE49-F238E27FC236}">
                  <a16:creationId xmlns:a16="http://schemas.microsoft.com/office/drawing/2014/main" id="{ED0D2D84-75EA-4ABA-8251-D1B835A56FC6}"/>
                </a:ext>
              </a:extLst>
            </p:cNvPr>
            <p:cNvCxnSpPr>
              <a:cxnSpLocks/>
              <a:stCxn id="34" idx="6"/>
              <a:endCxn id="35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曲线 37">
              <a:extLst>
                <a:ext uri="{FF2B5EF4-FFF2-40B4-BE49-F238E27FC236}">
                  <a16:creationId xmlns:a16="http://schemas.microsoft.com/office/drawing/2014/main" id="{F13078B5-1A3E-40DE-A5C4-C7FE61D0E512}"/>
                </a:ext>
              </a:extLst>
            </p:cNvPr>
            <p:cNvCxnSpPr>
              <a:cxnSpLocks/>
              <a:stCxn id="32" idx="2"/>
              <a:endCxn id="32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519211E-A8AB-4E63-9222-8152625B37BE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4C587C7-9FE4-41BC-85A7-EDCFEC63C30B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8F0C42B-F8F8-43CD-8030-DCA11CC3CDD0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48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98400-22CB-41DB-9A0E-F479F80C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73D40-C5D6-4F72-B227-487E3ACE6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58415" cy="2834603"/>
          </a:xfrm>
        </p:spPr>
        <p:txBody>
          <a:bodyPr>
            <a:normAutofit fontScale="92500"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自动机的等价</a:t>
            </a:r>
            <a:r>
              <a:rPr lang="zh-CN" altLang="en-US" sz="2800" dirty="0"/>
              <a:t>：对于任何两个有限自动机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zh-CN" altLang="en-US" sz="2800" dirty="0"/>
              <a:t>和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</a:rPr>
              <a:t>’</a:t>
            </a:r>
            <a:r>
              <a:rPr lang="zh-CN" altLang="en-US" sz="2800" dirty="0"/>
              <a:t>，如果</a:t>
            </a:r>
            <a:r>
              <a:rPr lang="en-US" altLang="zh-CN" sz="2800" dirty="0"/>
              <a:t>L(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en-US" altLang="zh-CN" sz="2800" dirty="0"/>
              <a:t>)=L(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en-US" altLang="zh-CN" sz="2800" dirty="0">
                <a:solidFill>
                  <a:schemeClr val="accent2"/>
                </a:solidFill>
                <a:latin typeface="微软雅黑" panose="020B0503020204020204" pitchFamily="34" charset="-122"/>
              </a:rPr>
              <a:t>’</a:t>
            </a:r>
            <a:r>
              <a:rPr lang="en-US" altLang="zh-CN" sz="2800" dirty="0"/>
              <a:t>)</a:t>
            </a:r>
            <a:r>
              <a:rPr lang="zh-CN" altLang="en-US" sz="2800" dirty="0"/>
              <a:t>，则称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zh-CN" altLang="en-US" sz="2800" dirty="0"/>
              <a:t>与</a:t>
            </a:r>
            <a:r>
              <a:rPr lang="en-US" altLang="zh-CN" sz="2800" dirty="0">
                <a:solidFill>
                  <a:schemeClr val="accent2"/>
                </a:solidFill>
              </a:rPr>
              <a:t>M</a:t>
            </a:r>
            <a:r>
              <a:rPr lang="en-US" altLang="zh-CN" sz="2800" dirty="0">
                <a:latin typeface="微软雅黑" panose="020B0503020204020204" pitchFamily="34" charset="-122"/>
              </a:rPr>
              <a:t>’</a:t>
            </a:r>
            <a:r>
              <a:rPr lang="zh-CN" altLang="en-US" sz="2800" dirty="0">
                <a:solidFill>
                  <a:srgbClr val="CC0000"/>
                </a:solidFill>
              </a:rPr>
              <a:t>等价</a:t>
            </a:r>
            <a:endParaRPr lang="en-US" altLang="zh-CN" sz="2800" dirty="0">
              <a:solidFill>
                <a:srgbClr val="CC0000"/>
              </a:solidFill>
            </a:endParaRPr>
          </a:p>
          <a:p>
            <a:pPr algn="l"/>
            <a:r>
              <a:rPr lang="zh-CN" altLang="en-US" sz="2800" dirty="0">
                <a:solidFill>
                  <a:srgbClr val="C00000"/>
                </a:solidFill>
              </a:rPr>
              <a:t>对于每个</a:t>
            </a:r>
            <a:r>
              <a:rPr lang="en-US" altLang="zh-CN" sz="2800" dirty="0">
                <a:solidFill>
                  <a:srgbClr val="C00000"/>
                </a:solidFill>
              </a:rPr>
              <a:t>NFA M</a:t>
            </a:r>
            <a:r>
              <a:rPr lang="zh-CN" altLang="en-US" sz="2800" dirty="0">
                <a:solidFill>
                  <a:srgbClr val="C00000"/>
                </a:solidFill>
              </a:rPr>
              <a:t>存在一个</a:t>
            </a:r>
            <a:r>
              <a:rPr lang="en-US" altLang="zh-CN" sz="2800" dirty="0">
                <a:solidFill>
                  <a:srgbClr val="C00000"/>
                </a:solidFill>
              </a:rPr>
              <a:t>DFA M’</a:t>
            </a:r>
            <a:r>
              <a:rPr lang="zh-CN" altLang="en-US" sz="2800" dirty="0">
                <a:solidFill>
                  <a:srgbClr val="C00000"/>
                </a:solidFill>
              </a:rPr>
              <a:t>，使得 </a:t>
            </a:r>
            <a:r>
              <a:rPr lang="en-US" altLang="zh-CN" sz="2800" dirty="0">
                <a:solidFill>
                  <a:srgbClr val="C00000"/>
                </a:solidFill>
              </a:rPr>
              <a:t>L(M)=L(M’), </a:t>
            </a:r>
            <a:r>
              <a:rPr lang="zh-CN" altLang="en-US" sz="2800" dirty="0">
                <a:solidFill>
                  <a:srgbClr val="C00000"/>
                </a:solidFill>
              </a:rPr>
              <a:t>反之亦然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/>
            <a:r>
              <a:rPr lang="en-US" altLang="zh-CN" sz="2800" dirty="0">
                <a:solidFill>
                  <a:srgbClr val="C00000"/>
                </a:solidFill>
              </a:rPr>
              <a:t>DFA</a:t>
            </a:r>
            <a:r>
              <a:rPr lang="zh-CN" altLang="en-US" sz="2800" dirty="0">
                <a:solidFill>
                  <a:srgbClr val="C00000"/>
                </a:solidFill>
              </a:rPr>
              <a:t>与</a:t>
            </a:r>
            <a:r>
              <a:rPr lang="en-US" altLang="zh-CN" sz="2800" dirty="0">
                <a:solidFill>
                  <a:srgbClr val="C00000"/>
                </a:solidFill>
              </a:rPr>
              <a:t>NFA</a:t>
            </a:r>
            <a:r>
              <a:rPr lang="zh-CN" altLang="en-US" sz="2800" dirty="0">
                <a:solidFill>
                  <a:srgbClr val="C00000"/>
                </a:solidFill>
              </a:rPr>
              <a:t>描述能力相同</a:t>
            </a:r>
            <a:r>
              <a:rPr lang="en-US" altLang="zh-CN" sz="2800" dirty="0">
                <a:solidFill>
                  <a:srgbClr val="C00000"/>
                </a:solidFill>
              </a:rPr>
              <a:t>!</a:t>
            </a:r>
          </a:p>
          <a:p>
            <a:pPr algn="l"/>
            <a:endParaRPr lang="zh-CN" altLang="en-US" sz="2800" dirty="0"/>
          </a:p>
        </p:txBody>
      </p:sp>
      <p:pic>
        <p:nvPicPr>
          <p:cNvPr id="5" name="Picture 16" descr="图4_8含εNFA M′的状态图表示">
            <a:extLst>
              <a:ext uri="{FF2B5EF4-FFF2-40B4-BE49-F238E27FC236}">
                <a16:creationId xmlns:a16="http://schemas.microsoft.com/office/drawing/2014/main" id="{F1723782-3ACE-4A36-88BE-B1B4D507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2740" y="3827796"/>
            <a:ext cx="4820816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 descr="图4_8DFA M的状态图表示">
            <a:extLst>
              <a:ext uri="{FF2B5EF4-FFF2-40B4-BE49-F238E27FC236}">
                <a16:creationId xmlns:a16="http://schemas.microsoft.com/office/drawing/2014/main" id="{565737FA-1D43-4985-9CC6-55A7FBDB4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1525" y="3785957"/>
            <a:ext cx="492271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2651D556-9070-40C8-B61C-C1F72EDDFF17}"/>
              </a:ext>
            </a:extLst>
          </p:cNvPr>
          <p:cNvSpPr/>
          <p:nvPr/>
        </p:nvSpPr>
        <p:spPr>
          <a:xfrm>
            <a:off x="856470" y="5417750"/>
            <a:ext cx="1005554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∵L(M)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＝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L(M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18" charset="2"/>
              </a:rPr>
              <a:t>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)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＝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{0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n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1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m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2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k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|n,m,k≥0}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＝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{0}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*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{1}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*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{2}</a:t>
            </a:r>
            <a:r>
              <a:rPr lang="en-US" altLang="zh-CN" sz="2800" baseline="300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*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∴ FA </a:t>
            </a: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M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和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FA </a:t>
            </a: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M</a:t>
            </a:r>
            <a:r>
              <a:rPr lang="en-US" altLang="zh-CN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18" charset="2"/>
              </a:rPr>
              <a:t>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是等价的</a:t>
            </a:r>
          </a:p>
        </p:txBody>
      </p:sp>
    </p:spTree>
    <p:extLst>
      <p:ext uri="{BB962C8B-B14F-4D97-AF65-F5344CB8AC3E}">
        <p14:creationId xmlns:p14="http://schemas.microsoft.com/office/powerpoint/2010/main" val="2066101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C6658-3248-4AFC-91C0-5F9E0189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61EDA-998F-4D80-ADEB-D8290A97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88610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自动机的等价</a:t>
            </a:r>
            <a:endParaRPr lang="en-US" altLang="zh-CN" sz="3200" dirty="0"/>
          </a:p>
          <a:p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L(M)={0,1}</a:t>
            </a:r>
            <a:r>
              <a:rPr lang="en-US" altLang="zh-CN" sz="3200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    (0|1)</a:t>
            </a:r>
            <a:r>
              <a:rPr lang="en-US" altLang="zh-CN" sz="3200" baseline="30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       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32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</a:t>
            </a:r>
            <a:r>
              <a:rPr lang="en-US" altLang="zh-CN" sz="3200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endParaRPr lang="en-GB" altLang="zh-CN" sz="320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zh-CN" altLang="en-US" sz="32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745A4C5-2E27-44A9-BE02-98F0886E5B9C}"/>
              </a:ext>
            </a:extLst>
          </p:cNvPr>
          <p:cNvGrpSpPr/>
          <p:nvPr/>
        </p:nvGrpSpPr>
        <p:grpSpPr>
          <a:xfrm>
            <a:off x="775548" y="2559395"/>
            <a:ext cx="3093937" cy="1049819"/>
            <a:chOff x="1269539" y="3098855"/>
            <a:chExt cx="3093937" cy="104981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2A8A97B-C256-44D8-A945-83BB569EB085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B826B86-2306-42D5-B828-8779BE190FE5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DDD9C85-E565-49F7-875D-AD08308BB2E0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847D23EF-B002-4E47-9993-E4551B8BD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F3657307-53B4-43B8-A3B1-F3CA5154EF5B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A5E2672A-E743-4DFE-AB24-37EAAF49D94E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10B21910-BC79-45DF-BC65-54150B1FC33B}"/>
                </a:ext>
              </a:extLst>
            </p:cNvPr>
            <p:cNvCxnSpPr>
              <a:cxnSpLocks/>
              <a:stCxn id="6" idx="2"/>
              <a:endCxn id="6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5D5BFEC-E953-4431-AC97-B0091EFA0DC0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7753E-108E-4636-AED2-A540C6787F10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3816B70-47FD-4988-A23B-4730D31A3C21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E3F0AA0-59D5-48D8-B41B-9D540C74EB84}"/>
              </a:ext>
            </a:extLst>
          </p:cNvPr>
          <p:cNvGrpSpPr/>
          <p:nvPr/>
        </p:nvGrpSpPr>
        <p:grpSpPr>
          <a:xfrm>
            <a:off x="4560895" y="3341394"/>
            <a:ext cx="2459426" cy="1827159"/>
            <a:chOff x="728075" y="4613266"/>
            <a:chExt cx="2459426" cy="182715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D5C37BC-063F-431A-8A18-41A3E3501770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FCFA4ED-14DE-43D8-AF46-E3539C24090E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FA985F9-79D8-45B6-A733-D6A09C87C2D5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C821808D-F4DF-4A0D-B09C-E7D65343C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8C71EE7A-7175-4608-9DC6-C1A8E307139C}"/>
                </a:ext>
              </a:extLst>
            </p:cNvPr>
            <p:cNvCxnSpPr>
              <a:cxnSpLocks/>
              <a:stCxn id="17" idx="7"/>
              <a:endCxn id="19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548D6935-E018-4B79-ADB7-621F2F848EB1}"/>
                </a:ext>
              </a:extLst>
            </p:cNvPr>
            <p:cNvCxnSpPr>
              <a:cxnSpLocks/>
              <a:stCxn id="19" idx="3"/>
              <a:endCxn id="17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AB1F84F9-90E1-4411-9690-94B3956EB06C}"/>
                </a:ext>
              </a:extLst>
            </p:cNvPr>
            <p:cNvCxnSpPr>
              <a:cxnSpLocks/>
              <a:stCxn id="19" idx="6"/>
              <a:endCxn id="20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18B0D65A-EB6F-461C-BC56-2769EE235A96}"/>
                </a:ext>
              </a:extLst>
            </p:cNvPr>
            <p:cNvCxnSpPr>
              <a:cxnSpLocks/>
              <a:stCxn id="17" idx="2"/>
              <a:endCxn id="17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B8CBE87B-6475-499B-ABD1-BC574D502D5D}"/>
                </a:ext>
              </a:extLst>
            </p:cNvPr>
            <p:cNvCxnSpPr>
              <a:cxnSpLocks/>
              <a:stCxn id="20" idx="1"/>
              <a:endCxn id="17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2AEDEBB1-2F2B-444E-A423-C773B96D72F4}"/>
                </a:ext>
              </a:extLst>
            </p:cNvPr>
            <p:cNvCxnSpPr>
              <a:cxnSpLocks/>
              <a:stCxn id="20" idx="5"/>
              <a:endCxn id="20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F7A3F76-44F4-4F05-AE07-68F77C26E5A7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F3400F2-1AE8-4792-BB51-337AD12B1376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B50A038-D8C9-459E-8D4B-49FB5F6A6188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52F3048-064B-4BEE-9DAC-99395B6CBD3C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5B123F4-B8DC-44FE-948D-DC0E346107D4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85E45F0-7865-4E40-86A9-243398D342F4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A0E3E8A-0B9F-4E9C-91D4-6B9A16C7F1B5}"/>
              </a:ext>
            </a:extLst>
          </p:cNvPr>
          <p:cNvGrpSpPr/>
          <p:nvPr/>
        </p:nvGrpSpPr>
        <p:grpSpPr>
          <a:xfrm>
            <a:off x="7370432" y="3073255"/>
            <a:ext cx="4097661" cy="2107051"/>
            <a:chOff x="7370432" y="3073255"/>
            <a:chExt cx="4097661" cy="2107051"/>
          </a:xfrm>
        </p:grpSpPr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AE65D22D-F8FE-4C16-97EE-FED9346E4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8413" y="3444730"/>
              <a:ext cx="358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8" name="Rectangle 34">
              <a:extLst>
                <a:ext uri="{FF2B5EF4-FFF2-40B4-BE49-F238E27FC236}">
                  <a16:creationId xmlns:a16="http://schemas.microsoft.com/office/drawing/2014/main" id="{1A3E2FCF-A11F-4599-A12E-A1E9DA6EE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1853" y="4130710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9" name="Rectangle 35">
              <a:extLst>
                <a:ext uri="{FF2B5EF4-FFF2-40B4-BE49-F238E27FC236}">
                  <a16:creationId xmlns:a16="http://schemas.microsoft.com/office/drawing/2014/main" id="{962EC667-8229-4DE9-A567-7F814F70F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6118" y="3251913"/>
              <a:ext cx="358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0" name="Oval 36">
              <a:extLst>
                <a:ext uri="{FF2B5EF4-FFF2-40B4-BE49-F238E27FC236}">
                  <a16:creationId xmlns:a16="http://schemas.microsoft.com/office/drawing/2014/main" id="{75639189-87B6-49E2-ABC8-A2D61D412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7463" y="3819380"/>
              <a:ext cx="539750" cy="50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1" name="Oval 37">
              <a:extLst>
                <a:ext uri="{FF2B5EF4-FFF2-40B4-BE49-F238E27FC236}">
                  <a16:creationId xmlns:a16="http://schemas.microsoft.com/office/drawing/2014/main" id="{62B9FD61-4F0E-4AF7-BBF5-6E3B6A6C8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3038" y="3073255"/>
              <a:ext cx="539750" cy="509588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2" name="Oval 38">
              <a:extLst>
                <a:ext uri="{FF2B5EF4-FFF2-40B4-BE49-F238E27FC236}">
                  <a16:creationId xmlns:a16="http://schemas.microsoft.com/office/drawing/2014/main" id="{92AFF1A6-52AF-46A7-BAA1-5A5B895A2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5901" y="4421043"/>
              <a:ext cx="539750" cy="50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3" name="Oval 39">
              <a:extLst>
                <a:ext uri="{FF2B5EF4-FFF2-40B4-BE49-F238E27FC236}">
                  <a16:creationId xmlns:a16="http://schemas.microsoft.com/office/drawing/2014/main" id="{6D99C3BD-03A2-42E5-81FF-5E86BBFCD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8163" y="3746355"/>
              <a:ext cx="539750" cy="508000"/>
            </a:xfrm>
            <a:prstGeom prst="ellipse">
              <a:avLst/>
            </a:prstGeom>
            <a:noFill/>
            <a:ln w="63500" cmpd="dbl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B47679CA-C8A6-4142-97E8-7CF882A0A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5318" y="3809066"/>
              <a:ext cx="180975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589F0C5A-3415-401E-9D3F-6D4A7A0AE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7730" y="3195601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0928B6E5-C623-4FBE-BBAA-C043B9F94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520" y="3766338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53" name="Rectangle 51">
              <a:extLst>
                <a:ext uri="{FF2B5EF4-FFF2-40B4-BE49-F238E27FC236}">
                  <a16:creationId xmlns:a16="http://schemas.microsoft.com/office/drawing/2014/main" id="{CA59FFA0-2642-45A6-92E0-69B6085DA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7763" y="4842168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18ED2BA5-ADDA-4DD0-8114-AF8D404FE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7801" y="4349605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C339DB73-307D-402E-9383-98DBD7E7B981}"/>
                </a:ext>
              </a:extLst>
            </p:cNvPr>
            <p:cNvCxnSpPr>
              <a:cxnSpLocks/>
              <a:stCxn id="42" idx="6"/>
              <a:endCxn id="42" idx="3"/>
            </p:cNvCxnSpPr>
            <p:nvPr/>
          </p:nvCxnSpPr>
          <p:spPr>
            <a:xfrm flipH="1">
              <a:off x="9234946" y="4675043"/>
              <a:ext cx="460705" cy="179605"/>
            </a:xfrm>
            <a:prstGeom prst="curvedConnector4">
              <a:avLst>
                <a:gd name="adj1" fmla="val -49620"/>
                <a:gd name="adj2" fmla="val 2687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曲线 59">
              <a:extLst>
                <a:ext uri="{FF2B5EF4-FFF2-40B4-BE49-F238E27FC236}">
                  <a16:creationId xmlns:a16="http://schemas.microsoft.com/office/drawing/2014/main" id="{CAA0DB5A-4036-4ACC-ADB0-1CE77259FAC5}"/>
                </a:ext>
              </a:extLst>
            </p:cNvPr>
            <p:cNvCxnSpPr>
              <a:cxnSpLocks/>
              <a:stCxn id="43" idx="1"/>
              <a:endCxn id="43" idx="6"/>
            </p:cNvCxnSpPr>
            <p:nvPr/>
          </p:nvCxnSpPr>
          <p:spPr>
            <a:xfrm rot="16200000" flipH="1">
              <a:off x="10967757" y="3680200"/>
              <a:ext cx="179605" cy="460705"/>
            </a:xfrm>
            <a:prstGeom prst="curvedConnector4">
              <a:avLst>
                <a:gd name="adj1" fmla="val -168701"/>
                <a:gd name="adj2" fmla="val 1496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114AD5D-3597-4E1F-A2AC-CFFF94D26AA1}"/>
                </a:ext>
              </a:extLst>
            </p:cNvPr>
            <p:cNvSpPr txBox="1"/>
            <p:nvPr/>
          </p:nvSpPr>
          <p:spPr>
            <a:xfrm>
              <a:off x="7370432" y="3878853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6FDFA0A-6F9B-456E-9EAD-F4C2EAE9D293}"/>
                </a:ext>
              </a:extLst>
            </p:cNvPr>
            <p:cNvCxnSpPr>
              <a:stCxn id="40" idx="7"/>
              <a:endCxn id="41" idx="2"/>
            </p:cNvCxnSpPr>
            <p:nvPr/>
          </p:nvCxnSpPr>
          <p:spPr>
            <a:xfrm flipV="1">
              <a:off x="8148168" y="3328049"/>
              <a:ext cx="964870" cy="5657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E2943B13-A554-4093-AD69-2C76ADAE9F6D}"/>
                </a:ext>
              </a:extLst>
            </p:cNvPr>
            <p:cNvCxnSpPr>
              <a:cxnSpLocks/>
              <a:stCxn id="40" idx="5"/>
              <a:endCxn id="42" idx="2"/>
            </p:cNvCxnSpPr>
            <p:nvPr/>
          </p:nvCxnSpPr>
          <p:spPr>
            <a:xfrm>
              <a:off x="8148168" y="4252985"/>
              <a:ext cx="1007733" cy="422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701219B2-0478-401C-9BD2-5789391AF696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9192083" y="3508216"/>
              <a:ext cx="42863" cy="9872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59D638E5-2532-4565-81BF-1DCB81185EC2}"/>
                </a:ext>
              </a:extLst>
            </p:cNvPr>
            <p:cNvCxnSpPr>
              <a:cxnSpLocks/>
              <a:stCxn id="42" idx="0"/>
              <a:endCxn id="41" idx="4"/>
            </p:cNvCxnSpPr>
            <p:nvPr/>
          </p:nvCxnSpPr>
          <p:spPr>
            <a:xfrm flipH="1" flipV="1">
              <a:off x="9382913" y="3582843"/>
              <a:ext cx="42863" cy="838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D1F543B0-F747-4668-A4EC-9C14D7B2D6B6}"/>
                </a:ext>
              </a:extLst>
            </p:cNvPr>
            <p:cNvCxnSpPr>
              <a:cxnSpLocks/>
              <a:stCxn id="41" idx="5"/>
              <a:endCxn id="43" idx="2"/>
            </p:cNvCxnSpPr>
            <p:nvPr/>
          </p:nvCxnSpPr>
          <p:spPr>
            <a:xfrm>
              <a:off x="9573743" y="3508216"/>
              <a:ext cx="1174420" cy="492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5E18E71A-7BE5-412F-AB1D-1E4F60979D25}"/>
                </a:ext>
              </a:extLst>
            </p:cNvPr>
            <p:cNvCxnSpPr>
              <a:cxnSpLocks/>
              <a:stCxn id="43" idx="3"/>
              <a:endCxn id="42" idx="7"/>
            </p:cNvCxnSpPr>
            <p:nvPr/>
          </p:nvCxnSpPr>
          <p:spPr>
            <a:xfrm flipH="1">
              <a:off x="9616606" y="4179960"/>
              <a:ext cx="1210602" cy="3154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CC613DE-8D43-4334-8CA7-893F527BE272}"/>
              </a:ext>
            </a:extLst>
          </p:cNvPr>
          <p:cNvGrpSpPr/>
          <p:nvPr/>
        </p:nvGrpSpPr>
        <p:grpSpPr>
          <a:xfrm>
            <a:off x="933503" y="4087055"/>
            <a:ext cx="2677427" cy="2390877"/>
            <a:chOff x="7568773" y="4289183"/>
            <a:chExt cx="2677427" cy="2390877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7AB287D-75D7-4A70-AE8D-3705FE42014D}"/>
                </a:ext>
              </a:extLst>
            </p:cNvPr>
            <p:cNvSpPr/>
            <p:nvPr/>
          </p:nvSpPr>
          <p:spPr bwMode="auto">
            <a:xfrm>
              <a:off x="7950252" y="531616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D13232E-B8D8-461F-A1BF-2E6F1423579B}"/>
                </a:ext>
              </a:extLst>
            </p:cNvPr>
            <p:cNvSpPr txBox="1"/>
            <p:nvPr/>
          </p:nvSpPr>
          <p:spPr>
            <a:xfrm>
              <a:off x="7568773" y="5344466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7242ADE-95BB-459B-99DC-EF4B863EC8E9}"/>
                </a:ext>
              </a:extLst>
            </p:cNvPr>
            <p:cNvSpPr/>
            <p:nvPr/>
          </p:nvSpPr>
          <p:spPr bwMode="auto">
            <a:xfrm>
              <a:off x="7941310" y="428918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2" name="Oval 4">
              <a:extLst>
                <a:ext uri="{FF2B5EF4-FFF2-40B4-BE49-F238E27FC236}">
                  <a16:creationId xmlns:a16="http://schemas.microsoft.com/office/drawing/2014/main" id="{2DF52765-712E-4DAF-B28E-E7E410B4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578" y="5337108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连接符: 曲线 62">
              <a:extLst>
                <a:ext uri="{FF2B5EF4-FFF2-40B4-BE49-F238E27FC236}">
                  <a16:creationId xmlns:a16="http://schemas.microsoft.com/office/drawing/2014/main" id="{0368B3E2-8924-4D01-B73E-5336F39F9C6E}"/>
                </a:ext>
              </a:extLst>
            </p:cNvPr>
            <p:cNvCxnSpPr>
              <a:cxnSpLocks/>
              <a:stCxn id="56" idx="1"/>
              <a:endCxn id="61" idx="3"/>
            </p:cNvCxnSpPr>
            <p:nvPr/>
          </p:nvCxnSpPr>
          <p:spPr>
            <a:xfrm rot="16200000" flipV="1">
              <a:off x="7655101" y="5021015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曲线 64">
              <a:extLst>
                <a:ext uri="{FF2B5EF4-FFF2-40B4-BE49-F238E27FC236}">
                  <a16:creationId xmlns:a16="http://schemas.microsoft.com/office/drawing/2014/main" id="{3B6347A3-35A0-45D0-B1C0-CBE8B113DD81}"/>
                </a:ext>
              </a:extLst>
            </p:cNvPr>
            <p:cNvCxnSpPr>
              <a:cxnSpLocks/>
              <a:stCxn id="61" idx="5"/>
              <a:endCxn id="56" idx="7"/>
            </p:cNvCxnSpPr>
            <p:nvPr/>
          </p:nvCxnSpPr>
          <p:spPr>
            <a:xfrm rot="16200000" flipH="1">
              <a:off x="7970203" y="5021014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007EE957-DE7D-4CF0-8A4D-D177BF1B31DA}"/>
                </a:ext>
              </a:extLst>
            </p:cNvPr>
            <p:cNvSpPr txBox="1"/>
            <p:nvPr/>
          </p:nvSpPr>
          <p:spPr>
            <a:xfrm>
              <a:off x="7628635" y="583165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94060F0-16D6-4B80-8A54-51DA68238448}"/>
                </a:ext>
              </a:extLst>
            </p:cNvPr>
            <p:cNvSpPr txBox="1"/>
            <p:nvPr/>
          </p:nvSpPr>
          <p:spPr>
            <a:xfrm>
              <a:off x="7662131" y="483829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88F8446-2D05-40C3-913B-76D2EE2959AC}"/>
                </a:ext>
              </a:extLst>
            </p:cNvPr>
            <p:cNvSpPr txBox="1"/>
            <p:nvPr/>
          </p:nvSpPr>
          <p:spPr>
            <a:xfrm>
              <a:off x="8469691" y="521017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D5BE9C82-C634-47EA-B383-9B96EFF3AD10}"/>
                    </a:ext>
                  </a:extLst>
                </p:cNvPr>
                <p:cNvSpPr txBox="1"/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1B1C23DC-F167-477F-8B27-C63E665BA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9EDD41C5-AA8D-4B41-B7D3-AD51DFD74E37}"/>
                </a:ext>
              </a:extLst>
            </p:cNvPr>
            <p:cNvSpPr txBox="1"/>
            <p:nvPr/>
          </p:nvSpPr>
          <p:spPr>
            <a:xfrm>
              <a:off x="9345487" y="515980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D8BA41C1-6690-4AB4-99C1-A2C70DFD1018}"/>
                </a:ext>
              </a:extLst>
            </p:cNvPr>
            <p:cNvSpPr/>
            <p:nvPr/>
          </p:nvSpPr>
          <p:spPr bwMode="auto">
            <a:xfrm>
              <a:off x="7960225" y="623443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55B00521-E0AE-4948-AFB2-BBA371A63F2E}"/>
                </a:ext>
              </a:extLst>
            </p:cNvPr>
            <p:cNvCxnSpPr>
              <a:cxnSpLocks/>
              <a:stCxn id="56" idx="3"/>
              <a:endCxn id="75" idx="1"/>
            </p:cNvCxnSpPr>
            <p:nvPr/>
          </p:nvCxnSpPr>
          <p:spPr>
            <a:xfrm rot="16200000" flipH="1">
              <a:off x="7718913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曲线 77">
              <a:extLst>
                <a:ext uri="{FF2B5EF4-FFF2-40B4-BE49-F238E27FC236}">
                  <a16:creationId xmlns:a16="http://schemas.microsoft.com/office/drawing/2014/main" id="{4048D560-1156-41C0-9870-2AEA19672EB4}"/>
                </a:ext>
              </a:extLst>
            </p:cNvPr>
            <p:cNvCxnSpPr>
              <a:cxnSpLocks/>
              <a:stCxn id="75" idx="7"/>
              <a:endCxn id="56" idx="5"/>
            </p:cNvCxnSpPr>
            <p:nvPr/>
          </p:nvCxnSpPr>
          <p:spPr>
            <a:xfrm rot="16200000" flipV="1">
              <a:off x="8034016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8E12A3F5-D9BC-4C7B-901A-6F5E81F79F2B}"/>
                </a:ext>
              </a:extLst>
            </p:cNvPr>
            <p:cNvSpPr/>
            <p:nvPr/>
          </p:nvSpPr>
          <p:spPr bwMode="auto">
            <a:xfrm>
              <a:off x="8833035" y="53249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D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379926DC-E359-405A-8A3C-529F59C07407}"/>
                </a:ext>
              </a:extLst>
            </p:cNvPr>
            <p:cNvCxnSpPr>
              <a:cxnSpLocks/>
              <a:stCxn id="79" idx="6"/>
              <a:endCxn id="62" idx="2"/>
            </p:cNvCxnSpPr>
            <p:nvPr/>
          </p:nvCxnSpPr>
          <p:spPr>
            <a:xfrm>
              <a:off x="9278657" y="5547803"/>
              <a:ext cx="521921" cy="77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FD2A3E05-F95B-4801-BDC8-617DA0048025}"/>
                </a:ext>
              </a:extLst>
            </p:cNvPr>
            <p:cNvCxnSpPr>
              <a:cxnSpLocks/>
              <a:stCxn id="56" idx="6"/>
              <a:endCxn id="79" idx="2"/>
            </p:cNvCxnSpPr>
            <p:nvPr/>
          </p:nvCxnSpPr>
          <p:spPr>
            <a:xfrm>
              <a:off x="8395874" y="5538977"/>
              <a:ext cx="437161" cy="8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9D0B2E18-90FF-4C5E-8CD1-B0C84E848C99}"/>
                    </a:ext>
                  </a:extLst>
                </p:cNvPr>
                <p:cNvSpPr txBox="1"/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0BD247BD-3AA4-4BB2-978B-31544F9E7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5374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F62F9-6171-4C5B-9938-4CB7543F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508F0-6F67-4271-B643-763B32B9D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44395" cy="1335487"/>
          </a:xfrm>
        </p:spPr>
        <p:txBody>
          <a:bodyPr>
            <a:normAutofit fontScale="92500"/>
          </a:bodyPr>
          <a:lstStyle/>
          <a:p>
            <a:r>
              <a:rPr lang="zh-CN" altLang="en-US" sz="2800" dirty="0"/>
              <a:t>状态集</a:t>
            </a:r>
            <a:r>
              <a:rPr lang="en-US" altLang="zh-CN" sz="2800" dirty="0"/>
              <a:t>I</a:t>
            </a:r>
            <a:r>
              <a:rPr lang="zh-CN" altLang="en-US" sz="2800" dirty="0"/>
              <a:t>的转换运算</a:t>
            </a:r>
            <a:endParaRPr lang="en-US" altLang="zh-CN" sz="2800" dirty="0"/>
          </a:p>
          <a:p>
            <a:r>
              <a:rPr lang="zh-CN" altLang="en-US" dirty="0"/>
              <a:t>设</a:t>
            </a:r>
            <a:r>
              <a:rPr lang="en-US" altLang="zh-CN" dirty="0"/>
              <a:t>NFA M</a:t>
            </a:r>
            <a:r>
              <a:rPr lang="zh-CN" altLang="en-US" dirty="0"/>
              <a:t>＝</a:t>
            </a:r>
            <a:r>
              <a:rPr lang="en-US" altLang="zh-CN" dirty="0"/>
              <a:t>(K,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dirty="0"/>
              <a:t>,</a:t>
            </a:r>
            <a:r>
              <a:rPr lang="en-US" altLang="zh-CN" dirty="0" err="1"/>
              <a:t>f,S,Z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I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a∈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∪{ε}</a:t>
            </a:r>
            <a:r>
              <a:rPr lang="zh-CN" altLang="el-GR" dirty="0"/>
              <a:t>，</a:t>
            </a:r>
            <a:r>
              <a:rPr lang="zh-CN" altLang="en-US" dirty="0"/>
              <a:t>则</a:t>
            </a:r>
            <a:r>
              <a:rPr lang="en-US" altLang="zh-CN" dirty="0">
                <a:solidFill>
                  <a:srgbClr val="C00000"/>
                </a:solidFill>
              </a:rPr>
              <a:t>Move(</a:t>
            </a:r>
            <a:r>
              <a:rPr lang="en-US" altLang="zh-CN" dirty="0" err="1">
                <a:solidFill>
                  <a:srgbClr val="C00000"/>
                </a:solidFill>
              </a:rPr>
              <a:t>I,a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r>
              <a:rPr lang="zh-CN" altLang="en-US" dirty="0"/>
              <a:t>定义如下：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912FF2-6A47-42CC-9673-D179AA04B25B}"/>
              </a:ext>
            </a:extLst>
          </p:cNvPr>
          <p:cNvSpPr txBox="1"/>
          <p:nvPr/>
        </p:nvSpPr>
        <p:spPr>
          <a:xfrm>
            <a:off x="712311" y="3768549"/>
            <a:ext cx="4545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00FF"/>
                </a:solidFill>
              </a:rPr>
              <a:t>Move</a:t>
            </a:r>
            <a:r>
              <a:rPr lang="en-US" altLang="zh-CN" sz="2400" dirty="0">
                <a:solidFill>
                  <a:srgbClr val="D60093"/>
                </a:solidFill>
              </a:rPr>
              <a:t>({0,1,2,4,7},</a:t>
            </a:r>
            <a:r>
              <a:rPr lang="en-US" altLang="zh-CN" sz="2400" dirty="0">
                <a:solidFill>
                  <a:srgbClr val="0000FF"/>
                </a:solidFill>
              </a:rPr>
              <a:t>a) = {3, 8}</a:t>
            </a:r>
          </a:p>
          <a:p>
            <a:pPr algn="l"/>
            <a:r>
              <a:rPr lang="en-US" altLang="zh-CN" sz="2400" dirty="0">
                <a:solidFill>
                  <a:srgbClr val="0000FF"/>
                </a:solidFill>
              </a:rPr>
              <a:t>Move(</a:t>
            </a:r>
            <a:r>
              <a:rPr lang="en-US" altLang="zh-CN" sz="2400" dirty="0">
                <a:solidFill>
                  <a:srgbClr val="D60093"/>
                </a:solidFill>
              </a:rPr>
              <a:t>{6}</a:t>
            </a:r>
            <a:r>
              <a:rPr lang="en-US" altLang="zh-CN" sz="2400" dirty="0">
                <a:solidFill>
                  <a:srgbClr val="0000FF"/>
                </a:solidFill>
              </a:rPr>
              <a:t>,</a:t>
            </a:r>
            <a:r>
              <a:rPr lang="el-GR" altLang="zh-CN" sz="2400" dirty="0">
                <a:solidFill>
                  <a:srgbClr val="0000FF"/>
                </a:solidFill>
              </a:rPr>
              <a:t> ε</a:t>
            </a:r>
            <a:r>
              <a:rPr lang="en-US" altLang="zh-CN" sz="2400" dirty="0">
                <a:solidFill>
                  <a:srgbClr val="0000FF"/>
                </a:solidFill>
              </a:rPr>
              <a:t>) = {1, 7}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B3808C9-D16B-4B11-8C8F-C322F433EE26}"/>
              </a:ext>
            </a:extLst>
          </p:cNvPr>
          <p:cNvSpPr txBox="1"/>
          <p:nvPr/>
        </p:nvSpPr>
        <p:spPr>
          <a:xfrm>
            <a:off x="6056664" y="5923762"/>
            <a:ext cx="389369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图</a:t>
            </a:r>
            <a:r>
              <a:rPr lang="en-US" altLang="zh-CN" sz="2400" dirty="0"/>
              <a:t>3.6 NFA N=(K,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,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f,S,Z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DEAE7710-CF9F-4AA3-930F-C712FAAC6E0E}"/>
              </a:ext>
            </a:extLst>
          </p:cNvPr>
          <p:cNvSpPr/>
          <p:nvPr/>
        </p:nvSpPr>
        <p:spPr bwMode="auto">
          <a:xfrm>
            <a:off x="2462603" y="3494868"/>
            <a:ext cx="1589419" cy="369332"/>
          </a:xfrm>
          <a:custGeom>
            <a:avLst/>
            <a:gdLst>
              <a:gd name="connsiteX0" fmla="*/ 0 w 1561514"/>
              <a:gd name="connsiteY0" fmla="*/ 277216 h 361623"/>
              <a:gd name="connsiteX1" fmla="*/ 478302 w 1561514"/>
              <a:gd name="connsiteY1" fmla="*/ 52133 h 361623"/>
              <a:gd name="connsiteX2" fmla="*/ 1083213 w 1561514"/>
              <a:gd name="connsiteY2" fmla="*/ 23998 h 361623"/>
              <a:gd name="connsiteX3" fmla="*/ 1547447 w 1561514"/>
              <a:gd name="connsiteY3" fmla="*/ 347555 h 361623"/>
              <a:gd name="connsiteX4" fmla="*/ 1547447 w 1561514"/>
              <a:gd name="connsiteY4" fmla="*/ 347555 h 361623"/>
              <a:gd name="connsiteX5" fmla="*/ 1561514 w 1561514"/>
              <a:gd name="connsiteY5" fmla="*/ 361623 h 36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1514" h="361623">
                <a:moveTo>
                  <a:pt x="0" y="277216"/>
                </a:moveTo>
                <a:cubicBezTo>
                  <a:pt x="148883" y="185776"/>
                  <a:pt x="297767" y="94336"/>
                  <a:pt x="478302" y="52133"/>
                </a:cubicBezTo>
                <a:cubicBezTo>
                  <a:pt x="658837" y="9930"/>
                  <a:pt x="905022" y="-25239"/>
                  <a:pt x="1083213" y="23998"/>
                </a:cubicBezTo>
                <a:cubicBezTo>
                  <a:pt x="1261404" y="73235"/>
                  <a:pt x="1547447" y="347555"/>
                  <a:pt x="1547447" y="347555"/>
                </a:cubicBezTo>
                <a:lnTo>
                  <a:pt x="1547447" y="347555"/>
                </a:lnTo>
                <a:lnTo>
                  <a:pt x="1561514" y="361623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72B3DB19-12D7-4889-9BCE-B9EFA0123C74}"/>
              </a:ext>
            </a:extLst>
          </p:cNvPr>
          <p:cNvSpPr/>
          <p:nvPr/>
        </p:nvSpPr>
        <p:spPr bwMode="auto">
          <a:xfrm>
            <a:off x="2934979" y="3532663"/>
            <a:ext cx="1457691" cy="343452"/>
          </a:xfrm>
          <a:custGeom>
            <a:avLst/>
            <a:gdLst>
              <a:gd name="connsiteX0" fmla="*/ 0 w 1392702"/>
              <a:gd name="connsiteY0" fmla="*/ 295692 h 323828"/>
              <a:gd name="connsiteX1" fmla="*/ 872197 w 1392702"/>
              <a:gd name="connsiteY1" fmla="*/ 14338 h 323828"/>
              <a:gd name="connsiteX2" fmla="*/ 1280160 w 1392702"/>
              <a:gd name="connsiteY2" fmla="*/ 70609 h 323828"/>
              <a:gd name="connsiteX3" fmla="*/ 1392702 w 1392702"/>
              <a:gd name="connsiteY3" fmla="*/ 323828 h 32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702" h="323828">
                <a:moveTo>
                  <a:pt x="0" y="295692"/>
                </a:moveTo>
                <a:cubicBezTo>
                  <a:pt x="329418" y="173772"/>
                  <a:pt x="658837" y="51852"/>
                  <a:pt x="872197" y="14338"/>
                </a:cubicBezTo>
                <a:cubicBezTo>
                  <a:pt x="1085557" y="-23176"/>
                  <a:pt x="1193409" y="19027"/>
                  <a:pt x="1280160" y="70609"/>
                </a:cubicBezTo>
                <a:cubicBezTo>
                  <a:pt x="1366911" y="122191"/>
                  <a:pt x="1379806" y="223009"/>
                  <a:pt x="1392702" y="32382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5298DFA-497C-4A8D-8112-9F753A57602F}"/>
              </a:ext>
            </a:extLst>
          </p:cNvPr>
          <p:cNvSpPr txBox="1"/>
          <p:nvPr/>
        </p:nvSpPr>
        <p:spPr>
          <a:xfrm>
            <a:off x="8003512" y="3770132"/>
            <a:ext cx="18762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0928DF2-9758-456B-87F2-F8514F9A9662}"/>
                  </a:ext>
                </a:extLst>
              </p:cNvPr>
              <p:cNvSpPr txBox="1"/>
              <p:nvPr/>
            </p:nvSpPr>
            <p:spPr>
              <a:xfrm>
                <a:off x="3478667" y="2141404"/>
                <a:ext cx="4142801" cy="1197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𝑴𝒐𝒗𝒆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sub>
                        <m:sup/>
                        <m:e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altLang="zh-CN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0928DF2-9758-456B-87F2-F8514F9A9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667" y="2141404"/>
                <a:ext cx="4142801" cy="11975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9D194D76-A3F4-4E3E-B412-4F03EFA92875}"/>
              </a:ext>
            </a:extLst>
          </p:cNvPr>
          <p:cNvGrpSpPr/>
          <p:nvPr/>
        </p:nvGrpSpPr>
        <p:grpSpPr>
          <a:xfrm>
            <a:off x="324977" y="5471403"/>
            <a:ext cx="4215370" cy="1049819"/>
            <a:chOff x="3002063" y="3545457"/>
            <a:chExt cx="4215370" cy="1049819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3B35055-BF3E-46CE-BB4B-AADB9C5C7D8E}"/>
                </a:ext>
              </a:extLst>
            </p:cNvPr>
            <p:cNvSpPr/>
            <p:nvPr/>
          </p:nvSpPr>
          <p:spPr bwMode="auto">
            <a:xfrm>
              <a:off x="3407592" y="413582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0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DB5E88B-B0E7-4DE5-979F-59480B8F88D0}"/>
                </a:ext>
              </a:extLst>
            </p:cNvPr>
            <p:cNvSpPr txBox="1"/>
            <p:nvPr/>
          </p:nvSpPr>
          <p:spPr>
            <a:xfrm>
              <a:off x="3002063" y="4225944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3E083BF3-FD76-49E2-AEDE-DD75D694C322}"/>
                </a:ext>
              </a:extLst>
            </p:cNvPr>
            <p:cNvSpPr/>
            <p:nvPr/>
          </p:nvSpPr>
          <p:spPr bwMode="auto">
            <a:xfrm>
              <a:off x="4506714" y="414223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35A6757E-4B40-4DD5-B5C7-47437039B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1811" y="4140689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1" name="连接符: 曲线 60">
              <a:extLst>
                <a:ext uri="{FF2B5EF4-FFF2-40B4-BE49-F238E27FC236}">
                  <a16:creationId xmlns:a16="http://schemas.microsoft.com/office/drawing/2014/main" id="{202861CA-1276-48AB-85DB-52D7290E17EF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>
              <a:off x="3853214" y="4358640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连接符: 曲线 61">
              <a:extLst>
                <a:ext uri="{FF2B5EF4-FFF2-40B4-BE49-F238E27FC236}">
                  <a16:creationId xmlns:a16="http://schemas.microsoft.com/office/drawing/2014/main" id="{DB4BD1F5-1907-420F-BC30-F5A2DB3F9B65}"/>
                </a:ext>
              </a:extLst>
            </p:cNvPr>
            <p:cNvCxnSpPr>
              <a:cxnSpLocks/>
              <a:stCxn id="67" idx="6"/>
              <a:endCxn id="60" idx="2"/>
            </p:cNvCxnSpPr>
            <p:nvPr/>
          </p:nvCxnSpPr>
          <p:spPr>
            <a:xfrm flipV="1">
              <a:off x="6036387" y="4359183"/>
              <a:ext cx="735424" cy="298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曲线 62">
              <a:extLst>
                <a:ext uri="{FF2B5EF4-FFF2-40B4-BE49-F238E27FC236}">
                  <a16:creationId xmlns:a16="http://schemas.microsoft.com/office/drawing/2014/main" id="{8E8F387D-13D5-4795-8389-D7724E1A07D3}"/>
                </a:ext>
              </a:extLst>
            </p:cNvPr>
            <p:cNvCxnSpPr>
              <a:cxnSpLocks/>
              <a:stCxn id="57" idx="2"/>
              <a:endCxn id="57" idx="7"/>
            </p:cNvCxnSpPr>
            <p:nvPr/>
          </p:nvCxnSpPr>
          <p:spPr>
            <a:xfrm rot="10800000" flipH="1">
              <a:off x="3407592" y="4201090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64805D8-E78F-4309-AD36-FB7F134F1F99}"/>
                </a:ext>
              </a:extLst>
            </p:cNvPr>
            <p:cNvSpPr txBox="1"/>
            <p:nvPr/>
          </p:nvSpPr>
          <p:spPr>
            <a:xfrm>
              <a:off x="3210996" y="35454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B276299B-4CC9-4BFC-8EB1-804B2E7FF7FA}"/>
                </a:ext>
              </a:extLst>
            </p:cNvPr>
            <p:cNvSpPr txBox="1"/>
            <p:nvPr/>
          </p:nvSpPr>
          <p:spPr>
            <a:xfrm>
              <a:off x="3993854" y="396441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4F89224-63D3-4235-AEC7-595FC3484795}"/>
                </a:ext>
              </a:extLst>
            </p:cNvPr>
            <p:cNvSpPr txBox="1"/>
            <p:nvPr/>
          </p:nvSpPr>
          <p:spPr>
            <a:xfrm>
              <a:off x="5106637" y="396441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160C6CD-773D-46D1-A560-ADB82CC1E4F6}"/>
                </a:ext>
              </a:extLst>
            </p:cNvPr>
            <p:cNvSpPr/>
            <p:nvPr/>
          </p:nvSpPr>
          <p:spPr bwMode="auto">
            <a:xfrm>
              <a:off x="5590765" y="413936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2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8" name="连接符: 曲线 67">
              <a:extLst>
                <a:ext uri="{FF2B5EF4-FFF2-40B4-BE49-F238E27FC236}">
                  <a16:creationId xmlns:a16="http://schemas.microsoft.com/office/drawing/2014/main" id="{523F8667-A1B9-4CFB-8072-B8808337F4E4}"/>
                </a:ext>
              </a:extLst>
            </p:cNvPr>
            <p:cNvCxnSpPr>
              <a:cxnSpLocks/>
              <a:stCxn id="59" idx="6"/>
              <a:endCxn id="67" idx="2"/>
            </p:cNvCxnSpPr>
            <p:nvPr/>
          </p:nvCxnSpPr>
          <p:spPr>
            <a:xfrm flipV="1">
              <a:off x="4952336" y="4362171"/>
              <a:ext cx="638429" cy="2876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B94FF7B-9144-414F-82AE-849FC1C10D46}"/>
                </a:ext>
              </a:extLst>
            </p:cNvPr>
            <p:cNvSpPr txBox="1"/>
            <p:nvPr/>
          </p:nvSpPr>
          <p:spPr>
            <a:xfrm>
              <a:off x="6194785" y="3989308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260CBB7-6F37-4AFE-BB6A-742BE3B1EB71}"/>
              </a:ext>
            </a:extLst>
          </p:cNvPr>
          <p:cNvGrpSpPr/>
          <p:nvPr/>
        </p:nvGrpSpPr>
        <p:grpSpPr>
          <a:xfrm>
            <a:off x="3552969" y="3480818"/>
            <a:ext cx="6727640" cy="2294181"/>
            <a:chOff x="3552969" y="3480818"/>
            <a:chExt cx="6727640" cy="229418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2483290-423C-4CC5-AB82-45F5C19CAFD3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74993595-5385-4ECC-8DD4-C0A5F3D66039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49164A3B-38F0-4D1B-B71C-483240CE9262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1638C3C6-23F2-4357-807E-043A45047F87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72ABAE5-8659-45C0-8F32-ED3C4C37F168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5B6D647B-4BE0-41DB-81F4-2C77C8FC0E64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EFDC49F7-DE09-4753-9D93-4E05CFC60E65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0E7F1FA-D295-4500-9D5C-284D4D71B325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DD82027-4318-4B16-A440-01382387F6E2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088D0946-53A7-4CF8-A275-12AE3F4057BD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6DD45370-0F14-45E9-8092-E004EECD0EE5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6D82AEA8-FDA4-4EFA-AFD7-482C5D254248}"/>
                  </a:ext>
                </a:extLst>
              </p:cNvPr>
              <p:cNvCxnSpPr>
                <a:stCxn id="22" idx="6"/>
                <a:endCxn id="12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2E83ABEF-AA9B-4511-9484-54609AC4DCB6}"/>
                  </a:ext>
                </a:extLst>
              </p:cNvPr>
              <p:cNvCxnSpPr>
                <a:stCxn id="12" idx="0"/>
                <a:endCxn id="14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A31A53D5-E7B7-4853-85A2-09BFEE09DCBE}"/>
                  </a:ext>
                </a:extLst>
              </p:cNvPr>
              <p:cNvCxnSpPr>
                <a:stCxn id="14" idx="6"/>
                <a:endCxn id="15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A4A95689-202A-4EA5-80EA-A319111B1D42}"/>
                  </a:ext>
                </a:extLst>
              </p:cNvPr>
              <p:cNvCxnSpPr>
                <a:stCxn id="15" idx="5"/>
                <a:endCxn id="18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6716F545-43AF-4BDC-A6D7-FD9B4556330B}"/>
                  </a:ext>
                </a:extLst>
              </p:cNvPr>
              <p:cNvCxnSpPr>
                <a:stCxn id="18" idx="6"/>
                <a:endCxn id="19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EA809BB7-9299-4E70-B22E-97A4E82AE525}"/>
                  </a:ext>
                </a:extLst>
              </p:cNvPr>
              <p:cNvCxnSpPr>
                <a:stCxn id="19" idx="6"/>
                <a:endCxn id="20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F0DC57BF-C94A-4DD8-80F8-4F1CFFCBF9E8}"/>
                  </a:ext>
                </a:extLst>
              </p:cNvPr>
              <p:cNvCxnSpPr>
                <a:stCxn id="20" idx="6"/>
                <a:endCxn id="21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6264E146-18E1-4CB3-9696-CE928BE8BDBF}"/>
                  </a:ext>
                </a:extLst>
              </p:cNvPr>
              <p:cNvCxnSpPr>
                <a:cxnSpLocks/>
                <a:stCxn id="21" idx="6"/>
                <a:endCxn id="70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56E1BB25-5B91-457A-A490-7F6CED37CB1A}"/>
                  </a:ext>
                </a:extLst>
              </p:cNvPr>
              <p:cNvCxnSpPr>
                <a:stCxn id="12" idx="5"/>
                <a:endCxn id="16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74635CC2-46B8-4711-9B70-AA5031C54690}"/>
                  </a:ext>
                </a:extLst>
              </p:cNvPr>
              <p:cNvCxnSpPr>
                <a:stCxn id="16" idx="6"/>
                <a:endCxn id="17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23DDCD46-1CF1-4EEE-AE8D-AB4F2FAAE2F1}"/>
                  </a:ext>
                </a:extLst>
              </p:cNvPr>
              <p:cNvCxnSpPr>
                <a:stCxn id="17" idx="7"/>
                <a:endCxn id="18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连接符: 曲线 33">
                <a:extLst>
                  <a:ext uri="{FF2B5EF4-FFF2-40B4-BE49-F238E27FC236}">
                    <a16:creationId xmlns:a16="http://schemas.microsoft.com/office/drawing/2014/main" id="{C662FE28-7BB9-43C4-8088-8CEB11FD7EB5}"/>
                  </a:ext>
                </a:extLst>
              </p:cNvPr>
              <p:cNvCxnSpPr>
                <a:stCxn id="22" idx="4"/>
                <a:endCxn id="19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连接符: 曲线 34">
                <a:extLst>
                  <a:ext uri="{FF2B5EF4-FFF2-40B4-BE49-F238E27FC236}">
                    <a16:creationId xmlns:a16="http://schemas.microsoft.com/office/drawing/2014/main" id="{797FEC48-AB7D-48D0-B160-3797A5959AE8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55D90FE9-F4D8-4A4E-B92C-D19866C6908E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C10E9C2E-C42C-400D-9F4B-CD45D8F8949D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ED04E4F9-5618-4FDF-8258-9E8739BFDF2E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C36DC22F-6F22-4C43-A836-17E9FD34AD80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87051D43-6CC4-4846-9881-451091EBB5F2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1499924B-27D3-47B6-852B-52E2D304D9A5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0F1F24B1-F831-4E78-B935-A521D731EAAE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A89A9FE5-0CA3-4225-BE38-D147CDC23267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A89A9FE5-0CA3-4225-BE38-D147CDC232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86B4348C-908A-45F6-9F67-CCCA011DE5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86B4348C-908A-45F6-9F67-CCCA011DE5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DC35240-FF9A-4DF7-A9B5-0CADED039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EDC35240-FF9A-4DF7-A9B5-0CADED039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D96AEC85-556F-4BB6-B27E-DAF6F9DA207E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D96AEC85-556F-4BB6-B27E-DAF6F9DA20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23A496F5-F1F2-4E57-8782-A5493B4CD41C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23A496F5-F1F2-4E57-8782-A5493B4CD4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BC73D8C-0DA2-498E-8A01-764D203CF7DC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本框 49">
                    <a:extLst>
                      <a:ext uri="{FF2B5EF4-FFF2-40B4-BE49-F238E27FC236}">
                        <a16:creationId xmlns:a16="http://schemas.microsoft.com/office/drawing/2014/main" id="{E02E04AF-1E5F-4BB8-AB07-A92028B2B703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0" name="Oval 4">
              <a:extLst>
                <a:ext uri="{FF2B5EF4-FFF2-40B4-BE49-F238E27FC236}">
                  <a16:creationId xmlns:a16="http://schemas.microsoft.com/office/drawing/2014/main" id="{290AEECA-A7EE-4C94-AD6E-AE075F410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0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1" grpId="0" animBg="1"/>
      <p:bldP spid="52" grpId="0" animBg="1"/>
      <p:bldP spid="53" grpId="0" animBg="1"/>
      <p:bldP spid="5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6F785-6B83-4724-BFA5-F6CE2C3E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CD018C-9D87-48B8-87E3-4E4DCEA9B5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296280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zh-CN" altLang="en-US" sz="2800" dirty="0"/>
                  <a:t>状态集</a:t>
                </a:r>
                <a:r>
                  <a:rPr lang="en-US" altLang="zh-CN" sz="2800" dirty="0"/>
                  <a:t>I</a:t>
                </a:r>
                <a:r>
                  <a:rPr lang="zh-CN" altLang="en-US" sz="2800" dirty="0"/>
                  <a:t>的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>
                  <a:lnSpc>
                    <a:spcPts val="3600"/>
                  </a:lnSpc>
                </a:pPr>
                <a:r>
                  <a:rPr lang="zh-CN" altLang="en-US" sz="2800" dirty="0"/>
                  <a:t>设</a:t>
                </a:r>
                <a:r>
                  <a:rPr lang="en-US" altLang="zh-CN" sz="2800" dirty="0"/>
                  <a:t>NFA M</a:t>
                </a:r>
                <a:r>
                  <a:rPr lang="zh-CN" altLang="en-US" sz="2800" dirty="0"/>
                  <a:t>＝</a:t>
                </a:r>
                <a:r>
                  <a:rPr lang="en-US" altLang="zh-CN" sz="2800" dirty="0"/>
                  <a:t>(K,</a:t>
                </a:r>
                <a:r>
                  <a:rPr lang="en-US" altLang="zh-CN" sz="3200" b="1" dirty="0"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</a:t>
                </a:r>
                <a:r>
                  <a:rPr lang="en-US" altLang="zh-CN" sz="2800" dirty="0"/>
                  <a:t>,</a:t>
                </a:r>
                <a:r>
                  <a:rPr lang="en-US" altLang="zh-CN" sz="2800" dirty="0" err="1"/>
                  <a:t>f,S,Z</a:t>
                </a:r>
                <a:r>
                  <a:rPr lang="en-US" altLang="zh-CN" sz="2800" dirty="0"/>
                  <a:t>) </a:t>
                </a:r>
                <a:r>
                  <a:rPr lang="zh-CN" altLang="en-US" sz="2800" dirty="0"/>
                  <a:t>，</a:t>
                </a:r>
                <a:r>
                  <a:rPr lang="en-US" altLang="zh-CN" sz="2800" dirty="0"/>
                  <a:t>I</a:t>
                </a:r>
                <a:r>
                  <a:rPr lang="en-US" altLang="zh-CN" sz="3200" b="1" dirty="0">
                    <a:latin typeface="宋体" pitchFamily="2" charset="-122"/>
                    <a:ea typeface="宋体" pitchFamily="2" charset="-122"/>
                    <a:sym typeface="Symbol" pitchFamily="18" charset="2"/>
                  </a:rPr>
                  <a:t></a:t>
                </a:r>
                <a:r>
                  <a:rPr lang="en-US" altLang="zh-CN" sz="2800" dirty="0"/>
                  <a:t>K</a:t>
                </a:r>
                <a:r>
                  <a:rPr lang="zh-CN" altLang="en-US" sz="2800" dirty="0"/>
                  <a:t>，则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𝜺−𝑪𝒍𝒐𝒔𝒖𝒓𝒆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(</a:t>
                </a:r>
                <a:r>
                  <a:rPr lang="zh-CN" altLang="en-US" sz="2800" dirty="0">
                    <a:solidFill>
                      <a:srgbClr val="C00000"/>
                    </a:solidFill>
                  </a:rPr>
                  <a:t>𝑰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)</a:t>
                </a:r>
                <a:r>
                  <a:rPr lang="zh-CN" altLang="en-US" sz="2800" dirty="0"/>
                  <a:t>定义如下：</a:t>
                </a:r>
              </a:p>
              <a:p>
                <a:pPr marL="914400" lvl="1" indent="-457200">
                  <a:lnSpc>
                    <a:spcPts val="3600"/>
                  </a:lnSpc>
                  <a:buClr>
                    <a:srgbClr val="C00000"/>
                  </a:buClr>
                  <a:buFont typeface="+mj-ea"/>
                  <a:buAutoNum type="circleNumDbPlain"/>
                </a:pPr>
                <a:r>
                  <a:rPr lang="zh-CN" altLang="en-US" sz="2400" dirty="0"/>
                  <a:t>𝜺−𝑪𝒍𝒐𝒔𝒖𝒓𝒆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𝑰</a:t>
                </a:r>
                <a:r>
                  <a:rPr lang="en-US" altLang="zh-CN" sz="2400" dirty="0"/>
                  <a:t>)=</a:t>
                </a:r>
                <a:r>
                  <a:rPr lang="zh-CN" altLang="en-US" sz="2400" dirty="0"/>
                  <a:t>𝐈                        </a:t>
                </a:r>
              </a:p>
              <a:p>
                <a:pPr marL="914400" lvl="1" indent="-457200">
                  <a:lnSpc>
                    <a:spcPts val="3600"/>
                  </a:lnSpc>
                  <a:buClr>
                    <a:srgbClr val="C00000"/>
                  </a:buClr>
                  <a:buFont typeface="+mj-ea"/>
                  <a:buAutoNum type="circleNumDbPlain"/>
                </a:pPr>
                <a:r>
                  <a:rPr lang="zh-CN" altLang="en-US" sz="2400" dirty="0"/>
                  <a:t>𝜺−𝑪𝒍𝒐𝒔𝒖𝒓𝒆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𝑰</a:t>
                </a:r>
                <a:r>
                  <a:rPr lang="en-US" altLang="zh-CN" sz="2400" dirty="0"/>
                  <a:t>) ∪</a:t>
                </a:r>
                <a:r>
                  <a:rPr lang="en-US" altLang="zh-CN" sz="2400"/>
                  <a:t>= </a:t>
                </a:r>
                <a:r>
                  <a:rPr lang="zh-CN" altLang="en-US" sz="2400"/>
                  <a:t>𝑴𝒐𝒗𝒆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𝜺−𝑪𝒍𝒐𝒔𝒖𝒓𝒆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𝑰</a:t>
                </a:r>
                <a:r>
                  <a:rPr lang="en-US" altLang="zh-CN" sz="2400" dirty="0"/>
                  <a:t>),</a:t>
                </a:r>
                <a:r>
                  <a:rPr lang="zh-CN" altLang="en-US" sz="2400" dirty="0"/>
                  <a:t>𝜺</a:t>
                </a:r>
                <a:r>
                  <a:rPr lang="en-US" altLang="zh-CN" sz="2400" dirty="0"/>
                  <a:t>)</a:t>
                </a:r>
              </a:p>
              <a:p>
                <a:pPr marL="914400" lvl="1" indent="-457200">
                  <a:lnSpc>
                    <a:spcPts val="3600"/>
                  </a:lnSpc>
                  <a:buClr>
                    <a:srgbClr val="C00000"/>
                  </a:buClr>
                  <a:buFont typeface="+mj-ea"/>
                  <a:buAutoNum type="circleNumDbPlain"/>
                </a:pPr>
                <a:r>
                  <a:rPr lang="zh-CN" altLang="en-US" sz="2400" dirty="0"/>
                  <a:t>重复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，直到 𝜺−𝑪𝒍𝒐𝒔𝒖𝒓𝒆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𝑰</a:t>
                </a:r>
                <a:r>
                  <a:rPr lang="en-US" altLang="zh-CN" sz="2400" dirty="0"/>
                  <a:t>) </a:t>
                </a:r>
                <a:r>
                  <a:rPr lang="zh-CN" altLang="en-US" sz="2400" dirty="0"/>
                  <a:t>，不再扩大为止。 </a:t>
                </a:r>
              </a:p>
              <a:p>
                <a:pPr>
                  <a:lnSpc>
                    <a:spcPts val="3600"/>
                  </a:lnSpc>
                </a:pPr>
                <a:endParaRPr lang="en-US" altLang="zh-CN" sz="2800" dirty="0"/>
              </a:p>
              <a:p>
                <a:pPr>
                  <a:lnSpc>
                    <a:spcPts val="3600"/>
                  </a:lnSpc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CD018C-9D87-48B8-87E3-4E4DCEA9B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2962809"/>
              </a:xfrm>
              <a:blipFill>
                <a:blip r:embed="rId2"/>
                <a:stretch>
                  <a:fillRect l="-986" t="-2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CB9383C-B6E5-4C9E-95C3-2264D487BAD4}"/>
                  </a:ext>
                </a:extLst>
              </p:cNvPr>
              <p:cNvSpPr txBox="1"/>
              <p:nvPr/>
            </p:nvSpPr>
            <p:spPr>
              <a:xfrm>
                <a:off x="551477" y="3752338"/>
                <a:ext cx="55052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{0}</a:t>
                </a:r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= {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,1,7,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2,4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}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{6}</a:t>
                </a:r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= {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,1,7,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2,4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}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{3,8}</a:t>
                </a:r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= {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3,8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,6,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1,7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2,4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}</a:t>
                </a:r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CB9383C-B6E5-4C9E-95C3-2264D487B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77" y="3752338"/>
                <a:ext cx="5505274" cy="1200329"/>
              </a:xfrm>
              <a:prstGeom prst="rect">
                <a:avLst/>
              </a:prstGeom>
              <a:blipFill>
                <a:blip r:embed="rId3"/>
                <a:stretch>
                  <a:fillRect t="-5612" b="-1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50EF8C80-21AD-4526-8BB4-5D08B68DEA4C}"/>
              </a:ext>
            </a:extLst>
          </p:cNvPr>
          <p:cNvGrpSpPr/>
          <p:nvPr/>
        </p:nvGrpSpPr>
        <p:grpSpPr>
          <a:xfrm>
            <a:off x="4467369" y="4050063"/>
            <a:ext cx="6727640" cy="2294181"/>
            <a:chOff x="3552969" y="3480818"/>
            <a:chExt cx="6727640" cy="2294181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7B491E67-720C-42B6-A4C8-1492EBDDC740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FF94C419-6249-4DA5-B19B-5A7BF6A9C020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4CA3D0E2-81DE-4F8B-BC51-FFA8860FA544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BB909416-35C3-43E9-AC08-E171004310CE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2A4CE58-8F79-4498-BF8D-BD1A85E89D87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19F339D4-7756-4DEA-92D3-2378010277E0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4E8FA4A8-5FF0-48D9-B5DF-4F30960EAB14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7889D18C-CCE5-43F0-AA32-F1C064D6DF62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E44E896-500E-4FEE-ADE9-627C134E57E6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575861BA-18B5-4CF7-AE60-DD0B310DBA8B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136F3BAE-18A2-436D-B8F1-558DB33B1962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61C11803-8759-4AF2-96E7-8FBB332B06F0}"/>
                  </a:ext>
                </a:extLst>
              </p:cNvPr>
              <p:cNvCxnSpPr>
                <a:stCxn id="58" idx="6"/>
                <a:endCxn id="49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74FD350F-A889-4830-95A7-2DE23E91B3F2}"/>
                  </a:ext>
                </a:extLst>
              </p:cNvPr>
              <p:cNvCxnSpPr>
                <a:stCxn id="49" idx="0"/>
                <a:endCxn id="50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1916D3F0-B1DF-40B9-B23B-2802A0081732}"/>
                  </a:ext>
                </a:extLst>
              </p:cNvPr>
              <p:cNvCxnSpPr>
                <a:stCxn id="50" idx="6"/>
                <a:endCxn id="51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26F54E0F-1110-41F2-8979-92D406F25ADE}"/>
                  </a:ext>
                </a:extLst>
              </p:cNvPr>
              <p:cNvCxnSpPr>
                <a:stCxn id="51" idx="5"/>
                <a:endCxn id="54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直接箭头连接符 62">
                <a:extLst>
                  <a:ext uri="{FF2B5EF4-FFF2-40B4-BE49-F238E27FC236}">
                    <a16:creationId xmlns:a16="http://schemas.microsoft.com/office/drawing/2014/main" id="{52C89501-0A28-45CB-9D30-EACD184AFE22}"/>
                  </a:ext>
                </a:extLst>
              </p:cNvPr>
              <p:cNvCxnSpPr>
                <a:stCxn id="54" idx="6"/>
                <a:endCxn id="55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9DC10B11-DE4B-42FF-A3A3-FC51AB4134CC}"/>
                  </a:ext>
                </a:extLst>
              </p:cNvPr>
              <p:cNvCxnSpPr>
                <a:stCxn id="55" idx="6"/>
                <a:endCxn id="56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843AF194-4E95-4ACE-BFF6-930C707C3DE3}"/>
                  </a:ext>
                </a:extLst>
              </p:cNvPr>
              <p:cNvCxnSpPr>
                <a:stCxn id="56" idx="6"/>
                <a:endCxn id="57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08ACAB0D-F9E7-43D2-B0D9-915FDDC6964C}"/>
                  </a:ext>
                </a:extLst>
              </p:cNvPr>
              <p:cNvCxnSpPr>
                <a:cxnSpLocks/>
                <a:stCxn id="57" idx="6"/>
                <a:endCxn id="48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3827B568-77F1-482D-A3DF-0E7391FE32B3}"/>
                  </a:ext>
                </a:extLst>
              </p:cNvPr>
              <p:cNvCxnSpPr>
                <a:stCxn id="49" idx="5"/>
                <a:endCxn id="52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1D02FF78-6746-43EB-BB70-86C8EDEBED7D}"/>
                  </a:ext>
                </a:extLst>
              </p:cNvPr>
              <p:cNvCxnSpPr>
                <a:stCxn id="52" idx="6"/>
                <a:endCxn id="53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1F1BF107-F6E2-4B36-A5F0-30114AF5BE30}"/>
                  </a:ext>
                </a:extLst>
              </p:cNvPr>
              <p:cNvCxnSpPr>
                <a:stCxn id="53" idx="7"/>
                <a:endCxn id="54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连接符: 曲线 69">
                <a:extLst>
                  <a:ext uri="{FF2B5EF4-FFF2-40B4-BE49-F238E27FC236}">
                    <a16:creationId xmlns:a16="http://schemas.microsoft.com/office/drawing/2014/main" id="{05CC3586-2C43-4CDC-9F90-A350C2AAB12C}"/>
                  </a:ext>
                </a:extLst>
              </p:cNvPr>
              <p:cNvCxnSpPr>
                <a:stCxn id="58" idx="4"/>
                <a:endCxn id="55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连接符: 曲线 70">
                <a:extLst>
                  <a:ext uri="{FF2B5EF4-FFF2-40B4-BE49-F238E27FC236}">
                    <a16:creationId xmlns:a16="http://schemas.microsoft.com/office/drawing/2014/main" id="{91516E46-D78E-4EAF-92DC-BCFB1F0540C9}"/>
                  </a:ext>
                </a:extLst>
              </p:cNvPr>
              <p:cNvCxnSpPr>
                <a:stCxn id="54" idx="0"/>
                <a:endCxn id="49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0EB46511-790B-4B20-88E9-4E586F1562F6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FF6F54AF-31D7-429A-83F8-B068AFD63DC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940385F2-A2E4-404C-89BA-3D89F75AC450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37D9679E-66A8-4B10-853E-4C51A4AB7DE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DB3323FE-04C4-46CB-AED0-53CC88397A08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9F42B992-DC83-4CC7-A69A-247D7F84DBFC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D5D891F4-E8BE-4E2B-87B5-CA095CB53A25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2C38E48B-04CA-4AC7-B8F3-BBDBE77B17C0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2C38E48B-04CA-4AC7-B8F3-BBDBE77B17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A9DAD4DB-2339-41D7-A42A-D2A9618677D9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A9DAD4DB-2339-41D7-A42A-D2A9618677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3676E788-4BE4-47EF-8C9A-62BAC662AA61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3676E788-4BE4-47EF-8C9A-62BAC662A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0663E4C6-214E-413A-BA5D-72D6F1D6B28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0663E4C6-214E-413A-BA5D-72D6F1D6B2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A02F8ED6-6A31-49FF-9302-AAA9A2CF1461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A02F8ED6-6A31-49FF-9302-AAA9A2CF14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A979914-ACEB-4503-9E30-D56CAB0D5771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5F0DED13-0C64-43EC-8491-4653BE678564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2D06B5D8-C627-4089-9C9C-ACCA9C4D0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390EE894-02B2-4746-8F3A-6F9131E60A6D}"/>
              </a:ext>
            </a:extLst>
          </p:cNvPr>
          <p:cNvSpPr txBox="1"/>
          <p:nvPr/>
        </p:nvSpPr>
        <p:spPr>
          <a:xfrm>
            <a:off x="8675121" y="4402172"/>
            <a:ext cx="1677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F6689-6AFC-44AF-8D83-13C17040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C9AA8E-5298-4E1F-B5D8-14265019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91109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NFA→DFA</a:t>
            </a:r>
            <a:r>
              <a:rPr lang="zh-CN" altLang="en-US" sz="3200" dirty="0"/>
              <a:t>的转换算法</a:t>
            </a:r>
            <a:r>
              <a:rPr lang="en-US" altLang="zh-CN" sz="3200" dirty="0"/>
              <a:t>(</a:t>
            </a:r>
            <a:r>
              <a:rPr lang="zh-CN" altLang="en-US" sz="3200" dirty="0"/>
              <a:t>子集构造法</a:t>
            </a:r>
            <a:r>
              <a:rPr lang="en-US" altLang="zh-CN" sz="3200" dirty="0"/>
              <a:t>)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输入：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NFA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 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(K,</a:t>
            </a:r>
            <a:r>
              <a:rPr lang="en-US" altLang="zh-CN" sz="240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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f, S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Z)</a:t>
            </a:r>
          </a:p>
          <a:p>
            <a:pPr algn="l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输出：</a:t>
            </a:r>
            <a:r>
              <a:rPr lang="zh-CN" altLang="en-US" sz="2400" noProof="0" dirty="0">
                <a:solidFill>
                  <a:prstClr val="black"/>
                </a:solidFill>
                <a:latin typeface="+mn-ea"/>
                <a:ea typeface="+mn-ea"/>
              </a:rPr>
              <a:t>等价的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DFA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(D,</a:t>
            </a:r>
            <a:r>
              <a:rPr lang="en-US" altLang="zh-CN" sz="240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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S</a:t>
            </a:r>
            <a:r>
              <a:rPr kumimoji="0" lang="en-US" altLang="zh-CN" sz="240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ε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closur</a:t>
            </a:r>
            <a:r>
              <a:rPr kumimoji="0" lang="en-US" altLang="zh-CN" sz="2400" i="1" u="none" strike="noStrike" kern="1200" cap="none" spc="-5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</a:t>
            </a:r>
            <a:r>
              <a:rPr kumimoji="0" lang="en-US" altLang="zh-CN" sz="2400" i="1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altLang="zh-CN" sz="240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kumimoji="0" lang="en-US" altLang="zh-CN" sz="2400" i="1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400" i="0" u="none" strike="noStrike" kern="1200" cap="none" spc="-10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F)   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g(T, a)=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ε-closure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=U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en-US" altLang="zh-CN" sz="240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方法：一开始，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ε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closur</a:t>
            </a:r>
            <a:r>
              <a:rPr kumimoji="0" lang="en-US" altLang="zh-CN" sz="2400" i="1" u="none" strike="noStrike" kern="1200" cap="none" spc="-5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</a:t>
            </a:r>
            <a:r>
              <a:rPr kumimoji="0" lang="en-US" altLang="zh-CN" sz="2400" i="1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altLang="zh-CN" sz="240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r>
              <a:rPr kumimoji="0" lang="zh-CN" altLang="en-US" sz="2400" i="0" u="none" strike="noStrike" kern="1200" cap="none" spc="-10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 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是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中的唯一状态，且它未加标记；        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00000"/>
              <a:buNone/>
              <a:tabLst/>
              <a:defRPr/>
            </a:pP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while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（在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中存在未标记的状态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zh-CN" altLang="en-US" sz="2400" i="0" u="none" strike="noStrike" kern="1200" cap="none" spc="-1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）  ｛</a:t>
            </a:r>
            <a:endParaRPr kumimoji="0" lang="en-US" altLang="zh-CN" sz="2400" i="0" u="none" strike="noStrike" kern="1200" cap="none" spc="-15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标记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；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（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∈</a:t>
            </a:r>
            <a:r>
              <a:rPr lang="en-US" altLang="zh-CN" sz="240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400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kumimoji="0" lang="zh-CN" altLang="en-US" sz="2400" i="0" u="none" strike="noStrike" kern="1200" cap="none" spc="-1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400" i="0" u="none" strike="noStrike" kern="1200" cap="none" spc="-1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）  ｛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       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ε-closure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move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))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</a:t>
            </a:r>
          </a:p>
          <a:p>
            <a:pPr marL="273050" indent="-2730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None/>
              <a:defRPr/>
            </a:pP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sz="2400" i="1" dirty="0" err="1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Dtran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]=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 </a:t>
            </a:r>
            <a:r>
              <a:rPr lang="en-US" altLang="zh-CN" sz="2400" dirty="0">
                <a:solidFill>
                  <a:prstClr val="black"/>
                </a:solidFill>
                <a:latin typeface="+mn-ea"/>
                <a:ea typeface="+mn-ea"/>
              </a:rPr>
              <a:t>;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    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 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不在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中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)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           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将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加入到</a:t>
            </a:r>
            <a:r>
              <a:rPr kumimoji="0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中，且不加标记；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           }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               }</a:t>
            </a:r>
          </a:p>
          <a:p>
            <a:r>
              <a:rPr lang="en-US" altLang="zh-CN" dirty="0"/>
              <a:t>F</a:t>
            </a:r>
            <a:r>
              <a:rPr lang="zh-CN" altLang="en-US" dirty="0"/>
              <a:t>＝</a:t>
            </a:r>
            <a:r>
              <a:rPr lang="en-US" altLang="zh-CN" dirty="0"/>
              <a:t>{</a:t>
            </a:r>
            <a:r>
              <a:rPr lang="en-US" altLang="zh-CN" dirty="0" err="1"/>
              <a:t>q︱q∈D</a:t>
            </a:r>
            <a:r>
              <a:rPr lang="en-US" altLang="zh-CN" dirty="0"/>
              <a:t>, </a:t>
            </a:r>
            <a:r>
              <a:rPr lang="en-US" altLang="zh-CN" dirty="0" err="1"/>
              <a:t>q∩Z</a:t>
            </a:r>
            <a:r>
              <a:rPr lang="en-US" altLang="zh-CN" dirty="0"/>
              <a:t>≠</a:t>
            </a:r>
            <a:r>
              <a:rPr lang="el-GR" altLang="zh-CN" dirty="0"/>
              <a:t>Φ</a:t>
            </a:r>
            <a:r>
              <a:rPr lang="el-GR" altLang="zh-CN" b="1" dirty="0"/>
              <a:t>}</a:t>
            </a:r>
            <a:endParaRPr lang="zh-CN" altLang="en-US" b="1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F31398AC-27FD-4D0E-AA37-130CD5E8A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99521"/>
              </p:ext>
            </p:extLst>
          </p:nvPr>
        </p:nvGraphicFramePr>
        <p:xfrm>
          <a:off x="7401173" y="3131806"/>
          <a:ext cx="4564985" cy="24931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2055648">
                  <a:extLst>
                    <a:ext uri="{9D8B030D-6E8A-4147-A177-3AD203B41FA5}">
                      <a16:colId xmlns:a16="http://schemas.microsoft.com/office/drawing/2014/main" val="11232105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83686345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1670972074"/>
                    </a:ext>
                  </a:extLst>
                </a:gridCol>
                <a:gridCol w="1149769">
                  <a:extLst>
                    <a:ext uri="{9D8B030D-6E8A-4147-A177-3AD203B41FA5}">
                      <a16:colId xmlns:a16="http://schemas.microsoft.com/office/drawing/2014/main" val="2491385850"/>
                    </a:ext>
                  </a:extLst>
                </a:gridCol>
              </a:tblGrid>
              <a:tr h="4632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              符号</a:t>
                      </a: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宋体" pitchFamily="2" charset="-122"/>
                          <a:ea typeface="宋体" pitchFamily="2" charset="-122"/>
                          <a:sym typeface="Symbol" pitchFamily="18" charset="2"/>
                        </a:rPr>
                        <a:t></a:t>
                      </a:r>
                      <a:endParaRPr lang="en-US" altLang="zh-CN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状态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D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539172"/>
                  </a:ext>
                </a:extLst>
              </a:tr>
              <a:tr h="46326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kumimoji="0" lang="en-US" altLang="zh-CN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altLang="zh-CN" sz="18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closur</a:t>
                      </a:r>
                      <a:r>
                        <a:rPr kumimoji="0" lang="en-US" altLang="zh-CN" sz="1800" i="1" u="none" strike="noStrike" kern="1200" cap="none" spc="-50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  </a:t>
                      </a:r>
                      <a:r>
                        <a:rPr kumimoji="0" lang="zh-CN" altLang="en-US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8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kumimoji="0" lang="en-US" altLang="zh-CN" sz="18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</a:t>
                      </a:r>
                      <a:r>
                        <a:rPr kumimoji="0" lang="en-US" altLang="zh-CN" sz="1800" i="1" u="none" strike="noStrike" kern="1200" cap="none" spc="0" normalizeH="0" baseline="-3000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0" lang="en-US" altLang="zh-CN" sz="1800" u="none" strike="noStrike" kern="1200" cap="none" spc="0" normalizeH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r>
                        <a:rPr kumimoji="0" lang="zh-CN" altLang="en-US" sz="1800" i="0" u="none" strike="noStrike" kern="1200" cap="none" spc="-100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38889"/>
                  </a:ext>
                </a:extLst>
              </a:tr>
              <a:tr h="463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91199"/>
                  </a:ext>
                </a:extLst>
              </a:tr>
              <a:tr h="463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702213"/>
                  </a:ext>
                </a:extLst>
              </a:tr>
              <a:tr h="463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489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921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B06B5B91-CC36-4DEB-8737-ED11F0ABAC4E}"/>
              </a:ext>
            </a:extLst>
          </p:cNvPr>
          <p:cNvSpPr/>
          <p:nvPr/>
        </p:nvSpPr>
        <p:spPr bwMode="auto">
          <a:xfrm>
            <a:off x="7111341" y="5506953"/>
            <a:ext cx="1581031" cy="60685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graphicFrame>
        <p:nvGraphicFramePr>
          <p:cNvPr id="53" name="表格 55">
            <a:extLst>
              <a:ext uri="{FF2B5EF4-FFF2-40B4-BE49-F238E27FC236}">
                <a16:creationId xmlns:a16="http://schemas.microsoft.com/office/drawing/2014/main" id="{70EC33A1-4244-4E83-BE7C-996126A4A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8812"/>
              </p:ext>
            </p:extLst>
          </p:nvPr>
        </p:nvGraphicFramePr>
        <p:xfrm>
          <a:off x="9449675" y="3487968"/>
          <a:ext cx="2352419" cy="27708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677114">
                  <a:extLst>
                    <a:ext uri="{9D8B030D-6E8A-4147-A177-3AD203B41FA5}">
                      <a16:colId xmlns:a16="http://schemas.microsoft.com/office/drawing/2014/main" val="2385683951"/>
                    </a:ext>
                  </a:extLst>
                </a:gridCol>
                <a:gridCol w="688238">
                  <a:extLst>
                    <a:ext uri="{9D8B030D-6E8A-4147-A177-3AD203B41FA5}">
                      <a16:colId xmlns:a16="http://schemas.microsoft.com/office/drawing/2014/main" val="685649531"/>
                    </a:ext>
                  </a:extLst>
                </a:gridCol>
                <a:gridCol w="987067">
                  <a:extLst>
                    <a:ext uri="{9D8B030D-6E8A-4147-A177-3AD203B41FA5}">
                      <a16:colId xmlns:a16="http://schemas.microsoft.com/office/drawing/2014/main" val="1448793794"/>
                    </a:ext>
                  </a:extLst>
                </a:gridCol>
              </a:tblGrid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78650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→0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32042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63629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2250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0597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299875"/>
                  </a:ext>
                </a:extLst>
              </a:tr>
            </a:tbl>
          </a:graphicData>
        </a:graphic>
      </p:graphicFrame>
      <p:sp>
        <p:nvSpPr>
          <p:cNvPr id="47" name="标题 46">
            <a:extLst>
              <a:ext uri="{FF2B5EF4-FFF2-40B4-BE49-F238E27FC236}">
                <a16:creationId xmlns:a16="http://schemas.microsoft.com/office/drawing/2014/main" id="{33F4B03D-9188-4E16-9CC7-9CF110B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51" name="内容占位符 50">
            <a:extLst>
              <a:ext uri="{FF2B5EF4-FFF2-40B4-BE49-F238E27FC236}">
                <a16:creationId xmlns:a16="http://schemas.microsoft.com/office/drawing/2014/main" id="{227CD472-4528-46B9-BD31-0E0CF3F04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18510"/>
          </a:xfrm>
        </p:spPr>
        <p:txBody>
          <a:bodyPr>
            <a:normAutofit/>
          </a:bodyPr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7F882E8-50AC-4E5E-AE3A-10C28F290B6C}"/>
              </a:ext>
            </a:extLst>
          </p:cNvPr>
          <p:cNvSpPr txBox="1"/>
          <p:nvPr/>
        </p:nvSpPr>
        <p:spPr>
          <a:xfrm>
            <a:off x="4167404" y="1777240"/>
            <a:ext cx="389369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图</a:t>
            </a:r>
            <a:r>
              <a:rPr lang="en-US" altLang="zh-CN" sz="2400" dirty="0"/>
              <a:t>3.6 NFA N=(K,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,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f,S,Z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95B774C-D283-4525-8F96-36D763F4BE18}"/>
              </a:ext>
            </a:extLst>
          </p:cNvPr>
          <p:cNvSpPr/>
          <p:nvPr/>
        </p:nvSpPr>
        <p:spPr bwMode="auto">
          <a:xfrm>
            <a:off x="826944" y="5411219"/>
            <a:ext cx="1083803" cy="792496"/>
          </a:xfrm>
          <a:prstGeom prst="roundRect">
            <a:avLst>
              <a:gd name="adj" fmla="val 139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0,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微软雅黑" pitchFamily="34" charset="-122"/>
              </a:rPr>
              <a:t>1,7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3B99B6DA-FA1A-4FBD-9B30-8F69A3C005C4}"/>
              </a:ext>
            </a:extLst>
          </p:cNvPr>
          <p:cNvSpPr/>
          <p:nvPr/>
        </p:nvSpPr>
        <p:spPr bwMode="auto">
          <a:xfrm>
            <a:off x="2700850" y="5567271"/>
            <a:ext cx="1723198" cy="480391"/>
          </a:xfrm>
          <a:prstGeom prst="roundRect">
            <a:avLst>
              <a:gd name="adj" fmla="val 2109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/>
              <a:t>3,8,</a:t>
            </a:r>
            <a:r>
              <a:rPr lang="en-US" altLang="zh-CN" dirty="0">
                <a:solidFill>
                  <a:srgbClr val="FF0000"/>
                </a:solidFill>
              </a:rPr>
              <a:t>6,</a:t>
            </a:r>
            <a:r>
              <a:rPr lang="en-US" altLang="zh-CN" dirty="0">
                <a:solidFill>
                  <a:srgbClr val="0000FF"/>
                </a:solidFill>
              </a:rPr>
              <a:t>1,7</a:t>
            </a:r>
            <a:r>
              <a:rPr lang="en-US" altLang="zh-CN" dirty="0">
                <a:solidFill>
                  <a:srgbClr val="FF0000"/>
                </a:solidFill>
              </a:rPr>
              <a:t>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3668B97-D672-4C16-B889-D8CE41505B1D}"/>
              </a:ext>
            </a:extLst>
          </p:cNvPr>
          <p:cNvSpPr/>
          <p:nvPr/>
        </p:nvSpPr>
        <p:spPr bwMode="auto">
          <a:xfrm>
            <a:off x="5037049" y="5533180"/>
            <a:ext cx="1454030" cy="542617"/>
          </a:xfrm>
          <a:prstGeom prst="roundRect">
            <a:avLst>
              <a:gd name="adj" fmla="val 1470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9,5,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6,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微软雅黑" pitchFamily="34" charset="-122"/>
              </a:rPr>
              <a:t>1,7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223FF853-8513-423F-AC54-D071C802A711}"/>
              </a:ext>
            </a:extLst>
          </p:cNvPr>
          <p:cNvSpPr/>
          <p:nvPr/>
        </p:nvSpPr>
        <p:spPr bwMode="auto">
          <a:xfrm>
            <a:off x="7175760" y="5547248"/>
            <a:ext cx="1454030" cy="503600"/>
          </a:xfrm>
          <a:prstGeom prst="roundRect">
            <a:avLst>
              <a:gd name="adj" fmla="val 2089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10,5,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6,1,7,2,4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224B101-D5F8-4830-B8E5-0102D4F09F7C}"/>
              </a:ext>
            </a:extLst>
          </p:cNvPr>
          <p:cNvCxnSpPr>
            <a:cxnSpLocks/>
          </p:cNvCxnSpPr>
          <p:nvPr/>
        </p:nvCxnSpPr>
        <p:spPr bwMode="auto">
          <a:xfrm>
            <a:off x="1910747" y="5807467"/>
            <a:ext cx="790103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4A710D3A-33D9-4D35-8CE0-B171B894A20E}"/>
              </a:ext>
            </a:extLst>
          </p:cNvPr>
          <p:cNvSpPr txBox="1"/>
          <p:nvPr/>
        </p:nvSpPr>
        <p:spPr>
          <a:xfrm>
            <a:off x="2085107" y="5807467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DCD834-B3EC-48D1-86B8-4ECEB83C9CBA}"/>
              </a:ext>
            </a:extLst>
          </p:cNvPr>
          <p:cNvSpPr txBox="1"/>
          <p:nvPr/>
        </p:nvSpPr>
        <p:spPr>
          <a:xfrm>
            <a:off x="5905466" y="463787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9A32C576-803F-478D-8CCE-4DD656BBA570}"/>
              </a:ext>
            </a:extLst>
          </p:cNvPr>
          <p:cNvSpPr/>
          <p:nvPr/>
        </p:nvSpPr>
        <p:spPr bwMode="auto">
          <a:xfrm>
            <a:off x="2905011" y="4256862"/>
            <a:ext cx="1415933" cy="44431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5,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6,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微软雅黑" pitchFamily="34" charset="-122"/>
              </a:rPr>
              <a:t>1,7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,2,4</a:t>
            </a:r>
            <a:endParaRPr lang="zh-CN" altLang="en-US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CB046A1-4F3B-4D3A-905A-4E968C22AE25}"/>
              </a:ext>
            </a:extLst>
          </p:cNvPr>
          <p:cNvCxnSpPr>
            <a:cxnSpLocks/>
          </p:cNvCxnSpPr>
          <p:nvPr/>
        </p:nvCxnSpPr>
        <p:spPr bwMode="auto">
          <a:xfrm flipV="1">
            <a:off x="1910747" y="4701180"/>
            <a:ext cx="1702231" cy="110628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34CC4C5-D016-4263-A903-E6B9608DB3DA}"/>
              </a:ext>
            </a:extLst>
          </p:cNvPr>
          <p:cNvSpPr txBox="1"/>
          <p:nvPr/>
        </p:nvSpPr>
        <p:spPr>
          <a:xfrm>
            <a:off x="2522376" y="489283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2AA5A62-F4DC-423F-BB27-B9E4CF542749}"/>
              </a:ext>
            </a:extLst>
          </p:cNvPr>
          <p:cNvSpPr txBox="1"/>
          <p:nvPr/>
        </p:nvSpPr>
        <p:spPr>
          <a:xfrm>
            <a:off x="2966705" y="6259244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816E3B3F-BD90-48E0-A418-4CB8DA886CD2}"/>
              </a:ext>
            </a:extLst>
          </p:cNvPr>
          <p:cNvCxnSpPr/>
          <p:nvPr/>
        </p:nvCxnSpPr>
        <p:spPr bwMode="auto">
          <a:xfrm flipV="1">
            <a:off x="4424048" y="5804489"/>
            <a:ext cx="613001" cy="297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D25B6723-02CD-4CC7-B859-CC217C854BEC}"/>
              </a:ext>
            </a:extLst>
          </p:cNvPr>
          <p:cNvSpPr txBox="1"/>
          <p:nvPr/>
        </p:nvSpPr>
        <p:spPr>
          <a:xfrm>
            <a:off x="4515318" y="5451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00" name="连接符: 曲线 99">
            <a:extLst>
              <a:ext uri="{FF2B5EF4-FFF2-40B4-BE49-F238E27FC236}">
                <a16:creationId xmlns:a16="http://schemas.microsoft.com/office/drawing/2014/main" id="{AFCD0DC5-4E3D-4BD6-9727-99E0D0C63FF1}"/>
              </a:ext>
            </a:extLst>
          </p:cNvPr>
          <p:cNvCxnSpPr/>
          <p:nvPr/>
        </p:nvCxnSpPr>
        <p:spPr bwMode="auto">
          <a:xfrm rot="5400000" flipH="1">
            <a:off x="4812131" y="4960923"/>
            <a:ext cx="28135" cy="2201615"/>
          </a:xfrm>
          <a:prstGeom prst="curvedConnector3">
            <a:avLst>
              <a:gd name="adj1" fmla="val -812511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71D472E-3531-41FC-B249-AECA14D45B24}"/>
              </a:ext>
            </a:extLst>
          </p:cNvPr>
          <p:cNvSpPr txBox="1"/>
          <p:nvPr/>
        </p:nvSpPr>
        <p:spPr>
          <a:xfrm>
            <a:off x="4891564" y="6231042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776D7827-5BB4-4B41-874F-035E6C61E7FB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6429" y="5799048"/>
            <a:ext cx="565852" cy="544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B6DEFB0-F955-4A70-B5E3-4B79C1032328}"/>
              </a:ext>
            </a:extLst>
          </p:cNvPr>
          <p:cNvSpPr txBox="1"/>
          <p:nvPr/>
        </p:nvSpPr>
        <p:spPr>
          <a:xfrm>
            <a:off x="6658694" y="547881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12" name="连接符: 曲线 111">
            <a:extLst>
              <a:ext uri="{FF2B5EF4-FFF2-40B4-BE49-F238E27FC236}">
                <a16:creationId xmlns:a16="http://schemas.microsoft.com/office/drawing/2014/main" id="{831C04F3-6057-4096-8DB6-FB9BA34E9B94}"/>
              </a:ext>
            </a:extLst>
          </p:cNvPr>
          <p:cNvCxnSpPr/>
          <p:nvPr/>
        </p:nvCxnSpPr>
        <p:spPr bwMode="auto">
          <a:xfrm rot="5400000" flipH="1">
            <a:off x="5739895" y="3951848"/>
            <a:ext cx="66147" cy="4257777"/>
          </a:xfrm>
          <a:prstGeom prst="curvedConnector4">
            <a:avLst>
              <a:gd name="adj1" fmla="val -782134"/>
              <a:gd name="adj2" fmla="val 101105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B9A328D-4BFA-4267-9240-9C140F79E765}"/>
              </a:ext>
            </a:extLst>
          </p:cNvPr>
          <p:cNvSpPr txBox="1"/>
          <p:nvPr/>
        </p:nvSpPr>
        <p:spPr>
          <a:xfrm>
            <a:off x="7468488" y="6346573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EA65958-B0D1-47B5-8117-312DDD8E2472}"/>
              </a:ext>
            </a:extLst>
          </p:cNvPr>
          <p:cNvCxnSpPr/>
          <p:nvPr/>
        </p:nvCxnSpPr>
        <p:spPr bwMode="auto">
          <a:xfrm flipH="1" flipV="1">
            <a:off x="4320944" y="4479021"/>
            <a:ext cx="3580913" cy="1027932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928940D-8433-4542-B159-4CE7C3E6F9BE}"/>
              </a:ext>
            </a:extLst>
          </p:cNvPr>
          <p:cNvSpPr txBox="1"/>
          <p:nvPr/>
        </p:nvSpPr>
        <p:spPr>
          <a:xfrm>
            <a:off x="449470" y="5581473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DA10E32-6421-43CB-A22D-A8958E9BFF4A}"/>
              </a:ext>
            </a:extLst>
          </p:cNvPr>
          <p:cNvSpPr/>
          <p:nvPr/>
        </p:nvSpPr>
        <p:spPr bwMode="auto">
          <a:xfrm>
            <a:off x="1164141" y="4907671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0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8FE0583C-DCB5-4F08-8377-8D07EA1B59D8}"/>
              </a:ext>
            </a:extLst>
          </p:cNvPr>
          <p:cNvSpPr/>
          <p:nvPr/>
        </p:nvSpPr>
        <p:spPr bwMode="auto">
          <a:xfrm>
            <a:off x="2993562" y="5084051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1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989BC9DD-A190-484D-9AC8-BA439C8E09A1}"/>
              </a:ext>
            </a:extLst>
          </p:cNvPr>
          <p:cNvSpPr/>
          <p:nvPr/>
        </p:nvSpPr>
        <p:spPr bwMode="auto">
          <a:xfrm>
            <a:off x="2391410" y="4251044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2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4A30F7C0-1F97-4F7A-AF51-DD36639C08AC}"/>
              </a:ext>
            </a:extLst>
          </p:cNvPr>
          <p:cNvSpPr/>
          <p:nvPr/>
        </p:nvSpPr>
        <p:spPr bwMode="auto">
          <a:xfrm>
            <a:off x="5528353" y="5054470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3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ED5E607A-B588-4C3B-90D7-A7C5E724908D}"/>
              </a:ext>
            </a:extLst>
          </p:cNvPr>
          <p:cNvSpPr/>
          <p:nvPr/>
        </p:nvSpPr>
        <p:spPr bwMode="auto">
          <a:xfrm>
            <a:off x="7887954" y="4994029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4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4232A6F1-D33F-4100-AECB-FEF001E8D317}"/>
              </a:ext>
            </a:extLst>
          </p:cNvPr>
          <p:cNvCxnSpPr/>
          <p:nvPr/>
        </p:nvCxnSpPr>
        <p:spPr bwMode="auto">
          <a:xfrm flipH="1">
            <a:off x="3562449" y="4701180"/>
            <a:ext cx="50529" cy="86609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A7D5E3D-DA3C-48A6-AE98-3525875EAA90}"/>
              </a:ext>
            </a:extLst>
          </p:cNvPr>
          <p:cNvSpPr txBox="1"/>
          <p:nvPr/>
        </p:nvSpPr>
        <p:spPr>
          <a:xfrm>
            <a:off x="3548228" y="4931925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F7A51E2-43AD-4A59-A113-55DE1F6F92E2}"/>
              </a:ext>
            </a:extLst>
          </p:cNvPr>
          <p:cNvSpPr txBox="1"/>
          <p:nvPr/>
        </p:nvSpPr>
        <p:spPr>
          <a:xfrm>
            <a:off x="3846482" y="37838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65" name="连接符: 曲线 64">
            <a:extLst>
              <a:ext uri="{FF2B5EF4-FFF2-40B4-BE49-F238E27FC236}">
                <a16:creationId xmlns:a16="http://schemas.microsoft.com/office/drawing/2014/main" id="{85999932-4D74-4ECE-915A-6E3393574687}"/>
              </a:ext>
            </a:extLst>
          </p:cNvPr>
          <p:cNvCxnSpPr/>
          <p:nvPr/>
        </p:nvCxnSpPr>
        <p:spPr bwMode="auto">
          <a:xfrm rot="5400000" flipH="1" flipV="1">
            <a:off x="3097416" y="5750534"/>
            <a:ext cx="42080" cy="588587"/>
          </a:xfrm>
          <a:prstGeom prst="curvedConnector3">
            <a:avLst>
              <a:gd name="adj1" fmla="val -543251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连接符: 曲线 68">
            <a:extLst>
              <a:ext uri="{FF2B5EF4-FFF2-40B4-BE49-F238E27FC236}">
                <a16:creationId xmlns:a16="http://schemas.microsoft.com/office/drawing/2014/main" id="{021D463F-0901-4272-947B-549DE6A5D4BC}"/>
              </a:ext>
            </a:extLst>
          </p:cNvPr>
          <p:cNvCxnSpPr/>
          <p:nvPr/>
        </p:nvCxnSpPr>
        <p:spPr bwMode="auto">
          <a:xfrm rot="16200000" flipH="1" flipV="1">
            <a:off x="3720612" y="3930794"/>
            <a:ext cx="23647" cy="639372"/>
          </a:xfrm>
          <a:prstGeom prst="curvedConnector3">
            <a:avLst>
              <a:gd name="adj1" fmla="val -966719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29E3F98C-0392-428C-80E6-AAA72F25050F}"/>
                  </a:ext>
                </a:extLst>
              </p:cNvPr>
              <p:cNvSpPr txBox="1"/>
              <p:nvPr/>
            </p:nvSpPr>
            <p:spPr>
              <a:xfrm>
                <a:off x="4788511" y="3557916"/>
                <a:ext cx="44261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0000FF"/>
                    </a:solidFill>
                  </a:rPr>
                  <a:t>Move</a:t>
                </a:r>
                <a:r>
                  <a:rPr lang="en-US" altLang="zh-CN" sz="2400" dirty="0">
                    <a:solidFill>
                      <a:srgbClr val="D60093"/>
                    </a:solidFill>
                  </a:rPr>
                  <a:t>({0,1,2,4,7},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a) = {3, 8}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𝑪𝒍𝒐𝒔𝒖𝒓𝒆</m:t>
                    </m:r>
                  </m:oMath>
                </a14:m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(</a:t>
                </a:r>
                <a:r>
                  <a:rPr lang="en-US" altLang="zh-CN" sz="2400" b="1" dirty="0">
                    <a:solidFill>
                      <a:srgbClr val="0000FF"/>
                    </a:solidFill>
                    <a:latin typeface="宋体" pitchFamily="2" charset="-122"/>
                    <a:ea typeface="宋体" pitchFamily="2" charset="-122"/>
                  </a:rPr>
                  <a:t>{0}</a:t>
                </a:r>
                <a:r>
                  <a:rPr lang="en-US" altLang="zh-CN" sz="2400" b="1" dirty="0">
                    <a:latin typeface="宋体" pitchFamily="2" charset="-122"/>
                    <a:ea typeface="宋体" pitchFamily="2" charset="-122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= {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,1,7,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2,4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29E3F98C-0392-428C-80E6-AAA72F25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511" y="3557916"/>
                <a:ext cx="4426109" cy="830997"/>
              </a:xfrm>
              <a:prstGeom prst="rect">
                <a:avLst/>
              </a:prstGeom>
              <a:blipFill>
                <a:blip r:embed="rId2"/>
                <a:stretch>
                  <a:fillRect l="-2204" t="-5882" r="-4408" b="-16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9B0F68CB-E532-4670-B557-088D23C8D92F}"/>
              </a:ext>
            </a:extLst>
          </p:cNvPr>
          <p:cNvSpPr/>
          <p:nvPr/>
        </p:nvSpPr>
        <p:spPr bwMode="auto">
          <a:xfrm>
            <a:off x="6465472" y="3215652"/>
            <a:ext cx="1446919" cy="394276"/>
          </a:xfrm>
          <a:custGeom>
            <a:avLst/>
            <a:gdLst>
              <a:gd name="connsiteX0" fmla="*/ 0 w 1561514"/>
              <a:gd name="connsiteY0" fmla="*/ 277216 h 361623"/>
              <a:gd name="connsiteX1" fmla="*/ 478302 w 1561514"/>
              <a:gd name="connsiteY1" fmla="*/ 52133 h 361623"/>
              <a:gd name="connsiteX2" fmla="*/ 1083213 w 1561514"/>
              <a:gd name="connsiteY2" fmla="*/ 23998 h 361623"/>
              <a:gd name="connsiteX3" fmla="*/ 1547447 w 1561514"/>
              <a:gd name="connsiteY3" fmla="*/ 347555 h 361623"/>
              <a:gd name="connsiteX4" fmla="*/ 1547447 w 1561514"/>
              <a:gd name="connsiteY4" fmla="*/ 347555 h 361623"/>
              <a:gd name="connsiteX5" fmla="*/ 1561514 w 1561514"/>
              <a:gd name="connsiteY5" fmla="*/ 361623 h 36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1514" h="361623">
                <a:moveTo>
                  <a:pt x="0" y="277216"/>
                </a:moveTo>
                <a:cubicBezTo>
                  <a:pt x="148883" y="185776"/>
                  <a:pt x="297767" y="94336"/>
                  <a:pt x="478302" y="52133"/>
                </a:cubicBezTo>
                <a:cubicBezTo>
                  <a:pt x="658837" y="9930"/>
                  <a:pt x="905022" y="-25239"/>
                  <a:pt x="1083213" y="23998"/>
                </a:cubicBezTo>
                <a:cubicBezTo>
                  <a:pt x="1261404" y="73235"/>
                  <a:pt x="1547447" y="347555"/>
                  <a:pt x="1547447" y="347555"/>
                </a:cubicBezTo>
                <a:lnTo>
                  <a:pt x="1547447" y="347555"/>
                </a:lnTo>
                <a:lnTo>
                  <a:pt x="1561514" y="361623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C454D6C1-86E5-4291-9054-D38D644DB9A9}"/>
              </a:ext>
            </a:extLst>
          </p:cNvPr>
          <p:cNvSpPr/>
          <p:nvPr/>
        </p:nvSpPr>
        <p:spPr bwMode="auto">
          <a:xfrm>
            <a:off x="6898748" y="3320685"/>
            <a:ext cx="1392702" cy="323828"/>
          </a:xfrm>
          <a:custGeom>
            <a:avLst/>
            <a:gdLst>
              <a:gd name="connsiteX0" fmla="*/ 0 w 1392702"/>
              <a:gd name="connsiteY0" fmla="*/ 295692 h 323828"/>
              <a:gd name="connsiteX1" fmla="*/ 872197 w 1392702"/>
              <a:gd name="connsiteY1" fmla="*/ 14338 h 323828"/>
              <a:gd name="connsiteX2" fmla="*/ 1280160 w 1392702"/>
              <a:gd name="connsiteY2" fmla="*/ 70609 h 323828"/>
              <a:gd name="connsiteX3" fmla="*/ 1392702 w 1392702"/>
              <a:gd name="connsiteY3" fmla="*/ 323828 h 32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702" h="323828">
                <a:moveTo>
                  <a:pt x="0" y="295692"/>
                </a:moveTo>
                <a:cubicBezTo>
                  <a:pt x="329418" y="173772"/>
                  <a:pt x="658837" y="51852"/>
                  <a:pt x="872197" y="14338"/>
                </a:cubicBezTo>
                <a:cubicBezTo>
                  <a:pt x="1085557" y="-23176"/>
                  <a:pt x="1193409" y="19027"/>
                  <a:pt x="1280160" y="70609"/>
                </a:cubicBezTo>
                <a:cubicBezTo>
                  <a:pt x="1366911" y="122191"/>
                  <a:pt x="1379806" y="223009"/>
                  <a:pt x="1392702" y="32382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E8152FE-D5AA-4BF3-9330-BD7D98E51C71}"/>
              </a:ext>
            </a:extLst>
          </p:cNvPr>
          <p:cNvSpPr txBox="1"/>
          <p:nvPr/>
        </p:nvSpPr>
        <p:spPr>
          <a:xfrm>
            <a:off x="548265" y="1732283"/>
            <a:ext cx="106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NFA 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C7423C7-5DBF-4111-9BF5-41C6F027161F}"/>
              </a:ext>
            </a:extLst>
          </p:cNvPr>
          <p:cNvSpPr txBox="1"/>
          <p:nvPr/>
        </p:nvSpPr>
        <p:spPr>
          <a:xfrm>
            <a:off x="624055" y="4199726"/>
            <a:ext cx="10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DFA D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4A4461-676E-4471-8A4C-111710E4119E}"/>
              </a:ext>
            </a:extLst>
          </p:cNvPr>
          <p:cNvGrpSpPr/>
          <p:nvPr/>
        </p:nvGrpSpPr>
        <p:grpSpPr>
          <a:xfrm>
            <a:off x="341740" y="1556091"/>
            <a:ext cx="6727640" cy="2294181"/>
            <a:chOff x="3552969" y="3480818"/>
            <a:chExt cx="6727640" cy="229418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A0E2E64E-FC90-44FE-BA0F-55D8158C454B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2AB9727-3341-4184-8184-B2BDAEE2E8F7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ACC60781-C366-49B7-AA3B-38E162958445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D0E24C5D-C974-48BE-8C9D-1CD62B19E495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6DE1AEA2-D0DF-49C6-B7FA-DC73419554FB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7756474E-A160-469D-BC5D-55E4E26995EE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D921143-DDF6-47DF-98C8-3D352DEB5FED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6124F52-3A8C-4524-98BF-10E068C2D5B5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C05A3951-C2B8-465B-AB0B-7FE176D3F3D8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9AA6F19C-42FC-41B3-B0B5-A761DC4234B6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73FF9894-A076-4099-B38A-C9C32D24E155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2C0B5832-DB23-4E87-90DE-7C3E619C15E9}"/>
                  </a:ext>
                </a:extLst>
              </p:cNvPr>
              <p:cNvCxnSpPr>
                <a:stCxn id="102" idx="6"/>
                <a:endCxn id="87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3B025D0B-470A-4BFA-A326-E61F00328172}"/>
                  </a:ext>
                </a:extLst>
              </p:cNvPr>
              <p:cNvCxnSpPr>
                <a:stCxn id="87" idx="0"/>
                <a:endCxn id="88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307FF0CF-4277-4783-BD6C-230727A64E48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D76AC9AA-3DB1-4928-AC78-30AA8BDBFAB8}"/>
                  </a:ext>
                </a:extLst>
              </p:cNvPr>
              <p:cNvCxnSpPr>
                <a:stCxn id="89" idx="5"/>
                <a:endCxn id="92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2965D633-1E1E-4279-B4D3-54B10595D875}"/>
                  </a:ext>
                </a:extLst>
              </p:cNvPr>
              <p:cNvCxnSpPr>
                <a:stCxn id="92" idx="6"/>
                <a:endCxn id="98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FA0F05B0-5F1B-4D36-8D97-5E79CF395537}"/>
                  </a:ext>
                </a:extLst>
              </p:cNvPr>
              <p:cNvCxnSpPr>
                <a:stCxn id="98" idx="6"/>
                <a:endCxn id="99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5BAC513D-EEE4-46CD-9702-C8727D4CFBDB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BFBFFD80-23E0-4CB2-B367-8A86759ECA6E}"/>
                  </a:ext>
                </a:extLst>
              </p:cNvPr>
              <p:cNvCxnSpPr>
                <a:cxnSpLocks/>
                <a:stCxn id="101" idx="6"/>
                <a:endCxn id="86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9993C93E-CD9F-4CD9-B598-F959EDE98043}"/>
                  </a:ext>
                </a:extLst>
              </p:cNvPr>
              <p:cNvCxnSpPr>
                <a:stCxn id="87" idx="5"/>
                <a:endCxn id="90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B80D184C-B463-4C9D-8DE2-61E9D7311115}"/>
                  </a:ext>
                </a:extLst>
              </p:cNvPr>
              <p:cNvCxnSpPr>
                <a:stCxn id="90" idx="6"/>
                <a:endCxn id="91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1BB8B359-44F2-4656-A9FB-345ABAEE31C1}"/>
                  </a:ext>
                </a:extLst>
              </p:cNvPr>
              <p:cNvCxnSpPr>
                <a:stCxn id="91" idx="7"/>
                <a:endCxn id="92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连接符: 曲线 128">
                <a:extLst>
                  <a:ext uri="{FF2B5EF4-FFF2-40B4-BE49-F238E27FC236}">
                    <a16:creationId xmlns:a16="http://schemas.microsoft.com/office/drawing/2014/main" id="{3E7784C9-19A9-4649-917B-A0F6B7F08460}"/>
                  </a:ext>
                </a:extLst>
              </p:cNvPr>
              <p:cNvCxnSpPr>
                <a:stCxn id="102" idx="4"/>
                <a:endCxn id="98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1" name="连接符: 曲线 130">
                <a:extLst>
                  <a:ext uri="{FF2B5EF4-FFF2-40B4-BE49-F238E27FC236}">
                    <a16:creationId xmlns:a16="http://schemas.microsoft.com/office/drawing/2014/main" id="{6731CAC1-47A9-4AE0-B873-25AA45C19D38}"/>
                  </a:ext>
                </a:extLst>
              </p:cNvPr>
              <p:cNvCxnSpPr>
                <a:stCxn id="92" idx="0"/>
                <a:endCxn id="87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350570AF-0A71-4ED9-BC3D-F015E4964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C67B3DE5-8E1E-43EF-AD28-0E1EA5D4E478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51371BD6-BCDB-4042-9793-A896FAD4835D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FE80BD3F-EBB7-4886-8D49-778584E50D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EE8BCC9B-49C4-43B0-966F-73C97D581892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C7BECFAD-03CD-40B0-A2B7-733F737889DA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7EC108E8-AF14-4D6F-BFE6-4ED1F2189B67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E7F9D44-04BA-4571-98A6-627827D87A06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BC285720-B889-494C-9AE4-925DA4743A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Oval 4">
              <a:extLst>
                <a:ext uri="{FF2B5EF4-FFF2-40B4-BE49-F238E27FC236}">
                  <a16:creationId xmlns:a16="http://schemas.microsoft.com/office/drawing/2014/main" id="{9AFAF1F4-09C1-4669-8E19-4F2B06E57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03A6B3C9-6A96-4B79-8DF1-E81BB1EB8CA7}"/>
              </a:ext>
            </a:extLst>
          </p:cNvPr>
          <p:cNvSpPr/>
          <p:nvPr/>
        </p:nvSpPr>
        <p:spPr>
          <a:xfrm>
            <a:off x="9862071" y="4451682"/>
            <a:ext cx="304800" cy="36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55332E4-1AD4-4256-961E-D1A05592BEA6}"/>
              </a:ext>
            </a:extLst>
          </p:cNvPr>
          <p:cNvSpPr/>
          <p:nvPr/>
        </p:nvSpPr>
        <p:spPr>
          <a:xfrm>
            <a:off x="9934264" y="4928932"/>
            <a:ext cx="304800" cy="36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07EDCB4-D601-45CA-99F1-BF64602957A6}"/>
              </a:ext>
            </a:extLst>
          </p:cNvPr>
          <p:cNvSpPr/>
          <p:nvPr/>
        </p:nvSpPr>
        <p:spPr>
          <a:xfrm>
            <a:off x="9910202" y="5370088"/>
            <a:ext cx="304800" cy="36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B634C513-3891-4DD2-9EEC-FF920A30B725}"/>
              </a:ext>
            </a:extLst>
          </p:cNvPr>
          <p:cNvSpPr txBox="1"/>
          <p:nvPr/>
        </p:nvSpPr>
        <p:spPr>
          <a:xfrm>
            <a:off x="8909292" y="1761275"/>
            <a:ext cx="1991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2BF49A60-D354-4AF8-BF82-B125FA797398}"/>
              </a:ext>
            </a:extLst>
          </p:cNvPr>
          <p:cNvSpPr txBox="1"/>
          <p:nvPr/>
        </p:nvSpPr>
        <p:spPr>
          <a:xfrm>
            <a:off x="9859346" y="3456673"/>
            <a:ext cx="36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FFFF"/>
                </a:solidFill>
                <a:latin typeface="+mn-ea"/>
                <a:sym typeface="Symbol" pitchFamily="18" charset="2"/>
              </a:rPr>
              <a:t></a:t>
            </a:r>
            <a:endParaRPr lang="zh-CN" altLang="en-US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172D89-F73C-AF81-E3AC-DCF2A3398932}"/>
              </a:ext>
            </a:extLst>
          </p:cNvPr>
          <p:cNvSpPr txBox="1"/>
          <p:nvPr/>
        </p:nvSpPr>
        <p:spPr>
          <a:xfrm>
            <a:off x="9492345" y="364154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8A1F43-D9E2-7139-BD5F-7C00B8F6BC94}"/>
              </a:ext>
            </a:extLst>
          </p:cNvPr>
          <p:cNvSpPr txBox="1"/>
          <p:nvPr/>
        </p:nvSpPr>
        <p:spPr>
          <a:xfrm>
            <a:off x="9748204" y="444613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D9DED-0921-53CB-1FB5-6A5CDF7AEA39}"/>
              </a:ext>
            </a:extLst>
          </p:cNvPr>
          <p:cNvSpPr txBox="1"/>
          <p:nvPr/>
        </p:nvSpPr>
        <p:spPr>
          <a:xfrm>
            <a:off x="9768255" y="4899322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D9623A-2731-9455-F91A-224EEB44F1C8}"/>
              </a:ext>
            </a:extLst>
          </p:cNvPr>
          <p:cNvSpPr txBox="1"/>
          <p:nvPr/>
        </p:nvSpPr>
        <p:spPr>
          <a:xfrm>
            <a:off x="9764244" y="5388612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3CB5B2-F1E5-B4CE-DAEC-4C2CE135824F}"/>
              </a:ext>
            </a:extLst>
          </p:cNvPr>
          <p:cNvSpPr txBox="1"/>
          <p:nvPr/>
        </p:nvSpPr>
        <p:spPr>
          <a:xfrm>
            <a:off x="9627882" y="5841804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*4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01099-B06B-5678-416F-7E9FBC474353}"/>
              </a:ext>
            </a:extLst>
          </p:cNvPr>
          <p:cNvSpPr txBox="1"/>
          <p:nvPr/>
        </p:nvSpPr>
        <p:spPr>
          <a:xfrm>
            <a:off x="11130617" y="4912261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2E56D1-0E96-9143-12E8-CB6D39503AA4}"/>
              </a:ext>
            </a:extLst>
          </p:cNvPr>
          <p:cNvSpPr txBox="1"/>
          <p:nvPr/>
        </p:nvSpPr>
        <p:spPr>
          <a:xfrm>
            <a:off x="10331304" y="3969381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B9E017-74EC-E151-F8DF-30E3737752C3}"/>
              </a:ext>
            </a:extLst>
          </p:cNvPr>
          <p:cNvSpPr txBox="1"/>
          <p:nvPr/>
        </p:nvSpPr>
        <p:spPr>
          <a:xfrm>
            <a:off x="10327294" y="444663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7CD6E8-24DE-4A66-F90F-6BFC1F387D5B}"/>
              </a:ext>
            </a:extLst>
          </p:cNvPr>
          <p:cNvSpPr txBox="1"/>
          <p:nvPr/>
        </p:nvSpPr>
        <p:spPr>
          <a:xfrm>
            <a:off x="10347347" y="4923888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7FA683-EAAE-6C89-0055-051708AC4262}"/>
              </a:ext>
            </a:extLst>
          </p:cNvPr>
          <p:cNvSpPr txBox="1"/>
          <p:nvPr/>
        </p:nvSpPr>
        <p:spPr>
          <a:xfrm>
            <a:off x="10355367" y="538911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461B8-C12A-D459-5D9D-558AA46F1866}"/>
              </a:ext>
            </a:extLst>
          </p:cNvPr>
          <p:cNvSpPr txBox="1"/>
          <p:nvPr/>
        </p:nvSpPr>
        <p:spPr>
          <a:xfrm>
            <a:off x="10351357" y="5842305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457E16-8F94-6109-6B81-D741DE4C7545}"/>
              </a:ext>
            </a:extLst>
          </p:cNvPr>
          <p:cNvSpPr txBox="1"/>
          <p:nvPr/>
        </p:nvSpPr>
        <p:spPr>
          <a:xfrm>
            <a:off x="11130617" y="395507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01AD50-0C90-2BB9-1019-B1DDA49C59B1}"/>
              </a:ext>
            </a:extLst>
          </p:cNvPr>
          <p:cNvSpPr txBox="1"/>
          <p:nvPr/>
        </p:nvSpPr>
        <p:spPr>
          <a:xfrm>
            <a:off x="11130617" y="585487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23BF9B-318F-87FA-8780-CA3E0B8F1312}"/>
              </a:ext>
            </a:extLst>
          </p:cNvPr>
          <p:cNvSpPr txBox="1"/>
          <p:nvPr/>
        </p:nvSpPr>
        <p:spPr>
          <a:xfrm>
            <a:off x="11130617" y="5378919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2C53C4-6DC9-FEBC-71FC-B67AF17607DE}"/>
              </a:ext>
            </a:extLst>
          </p:cNvPr>
          <p:cNvSpPr txBox="1"/>
          <p:nvPr/>
        </p:nvSpPr>
        <p:spPr>
          <a:xfrm>
            <a:off x="11130617" y="444619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239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43" grpId="0" animBg="1"/>
      <p:bldP spid="44" grpId="0" animBg="1"/>
      <p:bldP spid="45" grpId="0" animBg="1"/>
      <p:bldP spid="46" grpId="0" animBg="1"/>
      <p:bldP spid="49" grpId="0"/>
      <p:bldP spid="50" grpId="0"/>
      <p:bldP spid="52" grpId="0" animBg="1"/>
      <p:bldP spid="55" grpId="0"/>
      <p:bldP spid="61" grpId="0"/>
      <p:bldP spid="97" grpId="0"/>
      <p:bldP spid="106" grpId="0"/>
      <p:bldP spid="110" grpId="0"/>
      <p:bldP spid="114" grpId="0"/>
      <p:bldP spid="118" grpId="0"/>
      <p:bldP spid="120" grpId="0" animBg="1"/>
      <p:bldP spid="121" grpId="0" animBg="1"/>
      <p:bldP spid="122" grpId="0" animBg="1"/>
      <p:bldP spid="123" grpId="0" animBg="1"/>
      <p:bldP spid="124" grpId="0" animBg="1"/>
      <p:bldP spid="127" grpId="0"/>
      <p:bldP spid="130" grpId="0"/>
      <p:bldP spid="93" grpId="0"/>
      <p:bldP spid="94" grpId="0" animBg="1"/>
      <p:bldP spid="95" grpId="0" animBg="1"/>
      <p:bldP spid="155" grpId="0" animBg="1"/>
      <p:bldP spid="156" grpId="0" animBg="1"/>
      <p:bldP spid="157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表格 55">
            <a:extLst>
              <a:ext uri="{FF2B5EF4-FFF2-40B4-BE49-F238E27FC236}">
                <a16:creationId xmlns:a16="http://schemas.microsoft.com/office/drawing/2014/main" id="{70EC33A1-4244-4E83-BE7C-996126A4A60A}"/>
              </a:ext>
            </a:extLst>
          </p:cNvPr>
          <p:cNvGraphicFramePr>
            <a:graphicFrameLocks noGrp="1"/>
          </p:cNvGraphicFramePr>
          <p:nvPr/>
        </p:nvGraphicFramePr>
        <p:xfrm>
          <a:off x="9449675" y="3487968"/>
          <a:ext cx="2352419" cy="27708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677114">
                  <a:extLst>
                    <a:ext uri="{9D8B030D-6E8A-4147-A177-3AD203B41FA5}">
                      <a16:colId xmlns:a16="http://schemas.microsoft.com/office/drawing/2014/main" val="2385683951"/>
                    </a:ext>
                  </a:extLst>
                </a:gridCol>
                <a:gridCol w="688238">
                  <a:extLst>
                    <a:ext uri="{9D8B030D-6E8A-4147-A177-3AD203B41FA5}">
                      <a16:colId xmlns:a16="http://schemas.microsoft.com/office/drawing/2014/main" val="685649531"/>
                    </a:ext>
                  </a:extLst>
                </a:gridCol>
                <a:gridCol w="987067">
                  <a:extLst>
                    <a:ext uri="{9D8B030D-6E8A-4147-A177-3AD203B41FA5}">
                      <a16:colId xmlns:a16="http://schemas.microsoft.com/office/drawing/2014/main" val="1448793794"/>
                    </a:ext>
                  </a:extLst>
                </a:gridCol>
              </a:tblGrid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78650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→0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32042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463629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52250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0597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299875"/>
                  </a:ext>
                </a:extLst>
              </a:tr>
            </a:tbl>
          </a:graphicData>
        </a:graphic>
      </p:graphicFrame>
      <p:sp>
        <p:nvSpPr>
          <p:cNvPr id="47" name="标题 46">
            <a:extLst>
              <a:ext uri="{FF2B5EF4-FFF2-40B4-BE49-F238E27FC236}">
                <a16:creationId xmlns:a16="http://schemas.microsoft.com/office/drawing/2014/main" id="{33F4B03D-9188-4E16-9CC7-9CF110B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51" name="内容占位符 50">
            <a:extLst>
              <a:ext uri="{FF2B5EF4-FFF2-40B4-BE49-F238E27FC236}">
                <a16:creationId xmlns:a16="http://schemas.microsoft.com/office/drawing/2014/main" id="{227CD472-4528-46B9-BD31-0E0CF3F04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18510"/>
          </a:xfrm>
        </p:spPr>
        <p:txBody>
          <a:bodyPr>
            <a:normAutofit/>
          </a:bodyPr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7F882E8-50AC-4E5E-AE3A-10C28F290B6C}"/>
              </a:ext>
            </a:extLst>
          </p:cNvPr>
          <p:cNvSpPr txBox="1"/>
          <p:nvPr/>
        </p:nvSpPr>
        <p:spPr>
          <a:xfrm>
            <a:off x="4167404" y="1777240"/>
            <a:ext cx="389369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图</a:t>
            </a:r>
            <a:r>
              <a:rPr lang="en-US" altLang="zh-CN" sz="2400" dirty="0"/>
              <a:t>3.6 NFA N=(K,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,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f,S,Z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224B101-D5F8-4830-B8E5-0102D4F09F7C}"/>
              </a:ext>
            </a:extLst>
          </p:cNvPr>
          <p:cNvCxnSpPr>
            <a:cxnSpLocks/>
            <a:stCxn id="120" idx="6"/>
            <a:endCxn id="121" idx="1"/>
          </p:cNvCxnSpPr>
          <p:nvPr/>
        </p:nvCxnSpPr>
        <p:spPr bwMode="auto">
          <a:xfrm flipV="1">
            <a:off x="1810601" y="5651341"/>
            <a:ext cx="1537576" cy="14392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4A710D3A-33D9-4D35-8CE0-B171B894A20E}"/>
              </a:ext>
            </a:extLst>
          </p:cNvPr>
          <p:cNvSpPr txBox="1"/>
          <p:nvPr/>
        </p:nvSpPr>
        <p:spPr>
          <a:xfrm>
            <a:off x="2085107" y="5807467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3DCD834-B3EC-48D1-86B8-4ECEB83C9CBA}"/>
              </a:ext>
            </a:extLst>
          </p:cNvPr>
          <p:cNvSpPr txBox="1"/>
          <p:nvPr/>
        </p:nvSpPr>
        <p:spPr>
          <a:xfrm>
            <a:off x="5905466" y="463787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CB046A1-4F3B-4D3A-905A-4E968C22AE25}"/>
              </a:ext>
            </a:extLst>
          </p:cNvPr>
          <p:cNvCxnSpPr>
            <a:cxnSpLocks/>
            <a:stCxn id="120" idx="7"/>
            <a:endCxn id="122" idx="3"/>
          </p:cNvCxnSpPr>
          <p:nvPr/>
        </p:nvCxnSpPr>
        <p:spPr bwMode="auto">
          <a:xfrm flipV="1">
            <a:off x="1745227" y="4619682"/>
            <a:ext cx="1751582" cy="101776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34CC4C5-D016-4263-A903-E6B9608DB3DA}"/>
              </a:ext>
            </a:extLst>
          </p:cNvPr>
          <p:cNvSpPr txBox="1"/>
          <p:nvPr/>
        </p:nvSpPr>
        <p:spPr>
          <a:xfrm>
            <a:off x="2388173" y="481740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2AA5A62-F4DC-423F-BB27-B9E4CF542749}"/>
              </a:ext>
            </a:extLst>
          </p:cNvPr>
          <p:cNvSpPr txBox="1"/>
          <p:nvPr/>
        </p:nvSpPr>
        <p:spPr>
          <a:xfrm>
            <a:off x="2886242" y="6116310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816E3B3F-BD90-48E0-A418-4CB8DA886CD2}"/>
              </a:ext>
            </a:extLst>
          </p:cNvPr>
          <p:cNvCxnSpPr>
            <a:cxnSpLocks/>
            <a:stCxn id="121" idx="7"/>
            <a:endCxn id="123" idx="2"/>
          </p:cNvCxnSpPr>
          <p:nvPr/>
        </p:nvCxnSpPr>
        <p:spPr bwMode="auto">
          <a:xfrm>
            <a:off x="3663829" y="5651341"/>
            <a:ext cx="1851551" cy="15008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D25B6723-02CD-4CC7-B859-CC217C854BEC}"/>
              </a:ext>
            </a:extLst>
          </p:cNvPr>
          <p:cNvSpPr txBox="1"/>
          <p:nvPr/>
        </p:nvSpPr>
        <p:spPr>
          <a:xfrm>
            <a:off x="4515318" y="5451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00" name="连接符: 曲线 99">
            <a:extLst>
              <a:ext uri="{FF2B5EF4-FFF2-40B4-BE49-F238E27FC236}">
                <a16:creationId xmlns:a16="http://schemas.microsoft.com/office/drawing/2014/main" id="{AFCD0DC5-4E3D-4BD6-9727-99E0D0C63FF1}"/>
              </a:ext>
            </a:extLst>
          </p:cNvPr>
          <p:cNvCxnSpPr>
            <a:stCxn id="123" idx="3"/>
            <a:endCxn id="121" idx="6"/>
          </p:cNvCxnSpPr>
          <p:nvPr/>
        </p:nvCxnSpPr>
        <p:spPr bwMode="auto">
          <a:xfrm rot="5400000" flipH="1">
            <a:off x="4579935" y="4958436"/>
            <a:ext cx="150088" cy="1851551"/>
          </a:xfrm>
          <a:prstGeom prst="curvedConnector4">
            <a:avLst>
              <a:gd name="adj1" fmla="val -152311"/>
              <a:gd name="adj2" fmla="val 51765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71D472E-3531-41FC-B249-AECA14D45B24}"/>
              </a:ext>
            </a:extLst>
          </p:cNvPr>
          <p:cNvSpPr txBox="1"/>
          <p:nvPr/>
        </p:nvSpPr>
        <p:spPr>
          <a:xfrm>
            <a:off x="4774567" y="6060506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776D7827-5BB4-4B41-874F-035E6C61E7FB}"/>
              </a:ext>
            </a:extLst>
          </p:cNvPr>
          <p:cNvCxnSpPr>
            <a:cxnSpLocks/>
            <a:stCxn id="123" idx="6"/>
            <a:endCxn id="124" idx="2"/>
          </p:cNvCxnSpPr>
          <p:nvPr/>
        </p:nvCxnSpPr>
        <p:spPr bwMode="auto">
          <a:xfrm flipV="1">
            <a:off x="5961780" y="5766139"/>
            <a:ext cx="1690649" cy="3529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B6DEFB0-F955-4A70-B5E3-4B79C1032328}"/>
              </a:ext>
            </a:extLst>
          </p:cNvPr>
          <p:cNvSpPr txBox="1"/>
          <p:nvPr/>
        </p:nvSpPr>
        <p:spPr>
          <a:xfrm>
            <a:off x="6658694" y="547881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112" name="连接符: 曲线 111">
            <a:extLst>
              <a:ext uri="{FF2B5EF4-FFF2-40B4-BE49-F238E27FC236}">
                <a16:creationId xmlns:a16="http://schemas.microsoft.com/office/drawing/2014/main" id="{831C04F3-6057-4096-8DB6-FB9BA34E9B94}"/>
              </a:ext>
            </a:extLst>
          </p:cNvPr>
          <p:cNvCxnSpPr>
            <a:cxnSpLocks/>
            <a:stCxn id="124" idx="4"/>
            <a:endCxn id="121" idx="5"/>
          </p:cNvCxnSpPr>
          <p:nvPr/>
        </p:nvCxnSpPr>
        <p:spPr bwMode="auto">
          <a:xfrm rot="5400000" flipH="1">
            <a:off x="5758556" y="3872266"/>
            <a:ext cx="22346" cy="4211800"/>
          </a:xfrm>
          <a:prstGeom prst="curvedConnector3">
            <a:avLst>
              <a:gd name="adj1" fmla="val -2812436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DB9A328D-4BFA-4267-9240-9C140F79E765}"/>
              </a:ext>
            </a:extLst>
          </p:cNvPr>
          <p:cNvSpPr txBox="1"/>
          <p:nvPr/>
        </p:nvSpPr>
        <p:spPr>
          <a:xfrm>
            <a:off x="7468488" y="6346573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EA65958-B0D1-47B5-8117-312DDD8E2472}"/>
              </a:ext>
            </a:extLst>
          </p:cNvPr>
          <p:cNvCxnSpPr>
            <a:cxnSpLocks/>
            <a:stCxn id="124" idx="1"/>
            <a:endCxn id="122" idx="5"/>
          </p:cNvCxnSpPr>
          <p:nvPr/>
        </p:nvCxnSpPr>
        <p:spPr bwMode="auto">
          <a:xfrm flipH="1" flipV="1">
            <a:off x="3812461" y="4619682"/>
            <a:ext cx="3905342" cy="98863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928940D-8433-4542-B159-4CE7C3E6F9BE}"/>
              </a:ext>
            </a:extLst>
          </p:cNvPr>
          <p:cNvSpPr txBox="1"/>
          <p:nvPr/>
        </p:nvSpPr>
        <p:spPr>
          <a:xfrm>
            <a:off x="1005066" y="5614382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DA10E32-6421-43CB-A22D-A8958E9BFF4A}"/>
              </a:ext>
            </a:extLst>
          </p:cNvPr>
          <p:cNvSpPr/>
          <p:nvPr/>
        </p:nvSpPr>
        <p:spPr bwMode="auto">
          <a:xfrm>
            <a:off x="1364201" y="5572069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0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8FE0583C-DCB5-4F08-8377-8D07EA1B59D8}"/>
              </a:ext>
            </a:extLst>
          </p:cNvPr>
          <p:cNvSpPr/>
          <p:nvPr/>
        </p:nvSpPr>
        <p:spPr bwMode="auto">
          <a:xfrm>
            <a:off x="3282803" y="5585967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1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989BC9DD-A190-484D-9AC8-BA439C8E09A1}"/>
              </a:ext>
            </a:extLst>
          </p:cNvPr>
          <p:cNvSpPr/>
          <p:nvPr/>
        </p:nvSpPr>
        <p:spPr bwMode="auto">
          <a:xfrm>
            <a:off x="3431435" y="4238656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2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4A30F7C0-1F97-4F7A-AF51-DD36639C08AC}"/>
              </a:ext>
            </a:extLst>
          </p:cNvPr>
          <p:cNvSpPr/>
          <p:nvPr/>
        </p:nvSpPr>
        <p:spPr bwMode="auto">
          <a:xfrm>
            <a:off x="5515380" y="5578229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3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ED5E607A-B588-4C3B-90D7-A7C5E724908D}"/>
              </a:ext>
            </a:extLst>
          </p:cNvPr>
          <p:cNvSpPr/>
          <p:nvPr/>
        </p:nvSpPr>
        <p:spPr bwMode="auto">
          <a:xfrm>
            <a:off x="7652429" y="5542939"/>
            <a:ext cx="446400" cy="446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Arial" charset="0"/>
                <a:ea typeface="微软雅黑" pitchFamily="34" charset="-122"/>
              </a:rPr>
              <a:t>4</a:t>
            </a: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4232A6F1-D33F-4100-AECB-FEF001E8D31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62449" y="4701180"/>
            <a:ext cx="50529" cy="86609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A7D5E3D-DA3C-48A6-AE98-3525875EAA90}"/>
              </a:ext>
            </a:extLst>
          </p:cNvPr>
          <p:cNvSpPr txBox="1"/>
          <p:nvPr/>
        </p:nvSpPr>
        <p:spPr>
          <a:xfrm>
            <a:off x="3548228" y="4931925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F7A51E2-43AD-4A59-A113-55DE1F6F92E2}"/>
              </a:ext>
            </a:extLst>
          </p:cNvPr>
          <p:cNvSpPr txBox="1"/>
          <p:nvPr/>
        </p:nvSpPr>
        <p:spPr>
          <a:xfrm>
            <a:off x="3846482" y="37838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65" name="连接符: 曲线 64">
            <a:extLst>
              <a:ext uri="{FF2B5EF4-FFF2-40B4-BE49-F238E27FC236}">
                <a16:creationId xmlns:a16="http://schemas.microsoft.com/office/drawing/2014/main" id="{85999932-4D74-4ECE-915A-6E3393574687}"/>
              </a:ext>
            </a:extLst>
          </p:cNvPr>
          <p:cNvCxnSpPr>
            <a:stCxn id="121" idx="2"/>
            <a:endCxn id="121" idx="4"/>
          </p:cNvCxnSpPr>
          <p:nvPr/>
        </p:nvCxnSpPr>
        <p:spPr bwMode="auto">
          <a:xfrm rot="10800000" flipH="1" flipV="1">
            <a:off x="3282803" y="5809167"/>
            <a:ext cx="223200" cy="223200"/>
          </a:xfrm>
          <a:prstGeom prst="curvedConnector4">
            <a:avLst>
              <a:gd name="adj1" fmla="val -102419"/>
              <a:gd name="adj2" fmla="val 202419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连接符: 曲线 68">
            <a:extLst>
              <a:ext uri="{FF2B5EF4-FFF2-40B4-BE49-F238E27FC236}">
                <a16:creationId xmlns:a16="http://schemas.microsoft.com/office/drawing/2014/main" id="{021D463F-0901-4272-947B-549DE6A5D4BC}"/>
              </a:ext>
            </a:extLst>
          </p:cNvPr>
          <p:cNvCxnSpPr>
            <a:stCxn id="122" idx="6"/>
            <a:endCxn id="122" idx="2"/>
          </p:cNvCxnSpPr>
          <p:nvPr/>
        </p:nvCxnSpPr>
        <p:spPr bwMode="auto">
          <a:xfrm flipH="1">
            <a:off x="3431435" y="4461856"/>
            <a:ext cx="446400" cy="12700"/>
          </a:xfrm>
          <a:prstGeom prst="curvedConnector5">
            <a:avLst>
              <a:gd name="adj1" fmla="val -33724"/>
              <a:gd name="adj2" fmla="val -3115693"/>
              <a:gd name="adj3" fmla="val 123731"/>
            </a:avLst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CE8152FE-D5AA-4BF3-9330-BD7D98E51C71}"/>
              </a:ext>
            </a:extLst>
          </p:cNvPr>
          <p:cNvSpPr txBox="1"/>
          <p:nvPr/>
        </p:nvSpPr>
        <p:spPr>
          <a:xfrm>
            <a:off x="548265" y="1732283"/>
            <a:ext cx="106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NFA 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C7423C7-5DBF-4111-9BF5-41C6F027161F}"/>
              </a:ext>
            </a:extLst>
          </p:cNvPr>
          <p:cNvSpPr txBox="1"/>
          <p:nvPr/>
        </p:nvSpPr>
        <p:spPr>
          <a:xfrm>
            <a:off x="624055" y="4199726"/>
            <a:ext cx="10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DFA D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4A4461-676E-4471-8A4C-111710E4119E}"/>
              </a:ext>
            </a:extLst>
          </p:cNvPr>
          <p:cNvGrpSpPr/>
          <p:nvPr/>
        </p:nvGrpSpPr>
        <p:grpSpPr>
          <a:xfrm>
            <a:off x="341740" y="1556091"/>
            <a:ext cx="6727640" cy="2294181"/>
            <a:chOff x="3552969" y="3480818"/>
            <a:chExt cx="6727640" cy="229418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A0E2E64E-FC90-44FE-BA0F-55D8158C454B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2AB9727-3341-4184-8184-B2BDAEE2E8F7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ACC60781-C366-49B7-AA3B-38E162958445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D0E24C5D-C974-48BE-8C9D-1CD62B19E495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6DE1AEA2-D0DF-49C6-B7FA-DC73419554FB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7756474E-A160-469D-BC5D-55E4E26995EE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D921143-DDF6-47DF-98C8-3D352DEB5FED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6124F52-3A8C-4524-98BF-10E068C2D5B5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C05A3951-C2B8-465B-AB0B-7FE176D3F3D8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9AA6F19C-42FC-41B3-B0B5-A761DC4234B6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73FF9894-A076-4099-B38A-C9C32D24E155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2C0B5832-DB23-4E87-90DE-7C3E619C15E9}"/>
                  </a:ext>
                </a:extLst>
              </p:cNvPr>
              <p:cNvCxnSpPr>
                <a:stCxn id="102" idx="6"/>
                <a:endCxn id="87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3B025D0B-470A-4BFA-A326-E61F00328172}"/>
                  </a:ext>
                </a:extLst>
              </p:cNvPr>
              <p:cNvCxnSpPr>
                <a:stCxn id="87" idx="0"/>
                <a:endCxn id="88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307FF0CF-4277-4783-BD6C-230727A64E48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D76AC9AA-3DB1-4928-AC78-30AA8BDBFAB8}"/>
                  </a:ext>
                </a:extLst>
              </p:cNvPr>
              <p:cNvCxnSpPr>
                <a:stCxn id="89" idx="5"/>
                <a:endCxn id="92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2965D633-1E1E-4279-B4D3-54B10595D875}"/>
                  </a:ext>
                </a:extLst>
              </p:cNvPr>
              <p:cNvCxnSpPr>
                <a:stCxn id="92" idx="6"/>
                <a:endCxn id="98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FA0F05B0-5F1B-4D36-8D97-5E79CF395537}"/>
                  </a:ext>
                </a:extLst>
              </p:cNvPr>
              <p:cNvCxnSpPr>
                <a:stCxn id="98" idx="6"/>
                <a:endCxn id="99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5BAC513D-EEE4-46CD-9702-C8727D4CFBDB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BFBFFD80-23E0-4CB2-B367-8A86759ECA6E}"/>
                  </a:ext>
                </a:extLst>
              </p:cNvPr>
              <p:cNvCxnSpPr>
                <a:cxnSpLocks/>
                <a:stCxn id="101" idx="6"/>
                <a:endCxn id="86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9993C93E-CD9F-4CD9-B598-F959EDE98043}"/>
                  </a:ext>
                </a:extLst>
              </p:cNvPr>
              <p:cNvCxnSpPr>
                <a:stCxn id="87" idx="5"/>
                <a:endCxn id="90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B80D184C-B463-4C9D-8DE2-61E9D7311115}"/>
                  </a:ext>
                </a:extLst>
              </p:cNvPr>
              <p:cNvCxnSpPr>
                <a:stCxn id="90" idx="6"/>
                <a:endCxn id="91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1BB8B359-44F2-4656-A9FB-345ABAEE31C1}"/>
                  </a:ext>
                </a:extLst>
              </p:cNvPr>
              <p:cNvCxnSpPr>
                <a:stCxn id="91" idx="7"/>
                <a:endCxn id="92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连接符: 曲线 128">
                <a:extLst>
                  <a:ext uri="{FF2B5EF4-FFF2-40B4-BE49-F238E27FC236}">
                    <a16:creationId xmlns:a16="http://schemas.microsoft.com/office/drawing/2014/main" id="{3E7784C9-19A9-4649-917B-A0F6B7F08460}"/>
                  </a:ext>
                </a:extLst>
              </p:cNvPr>
              <p:cNvCxnSpPr>
                <a:stCxn id="102" idx="4"/>
                <a:endCxn id="98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1" name="连接符: 曲线 130">
                <a:extLst>
                  <a:ext uri="{FF2B5EF4-FFF2-40B4-BE49-F238E27FC236}">
                    <a16:creationId xmlns:a16="http://schemas.microsoft.com/office/drawing/2014/main" id="{6731CAC1-47A9-4AE0-B873-25AA45C19D38}"/>
                  </a:ext>
                </a:extLst>
              </p:cNvPr>
              <p:cNvCxnSpPr>
                <a:stCxn id="92" idx="0"/>
                <a:endCxn id="87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350570AF-0A71-4ED9-BC3D-F015E4964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C67B3DE5-8E1E-43EF-AD28-0E1EA5D4E478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51371BD6-BCDB-4042-9793-A896FAD4835D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FE80BD3F-EBB7-4886-8D49-778584E50D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EE8BCC9B-49C4-43B0-966F-73C97D581892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C7BECFAD-03CD-40B0-A2B7-733F737889DA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7EC108E8-AF14-4D6F-BFE6-4ED1F2189B67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E7F9D44-04BA-4571-98A6-627827D87A06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BC285720-B889-494C-9AE4-925DA4743A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Oval 4">
              <a:extLst>
                <a:ext uri="{FF2B5EF4-FFF2-40B4-BE49-F238E27FC236}">
                  <a16:creationId xmlns:a16="http://schemas.microsoft.com/office/drawing/2014/main" id="{9AFAF1F4-09C1-4669-8E19-4F2B06E57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03A6B3C9-6A96-4B79-8DF1-E81BB1EB8CA7}"/>
              </a:ext>
            </a:extLst>
          </p:cNvPr>
          <p:cNvSpPr/>
          <p:nvPr/>
        </p:nvSpPr>
        <p:spPr>
          <a:xfrm>
            <a:off x="9862071" y="4451682"/>
            <a:ext cx="304800" cy="36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55332E4-1AD4-4256-961E-D1A05592BEA6}"/>
              </a:ext>
            </a:extLst>
          </p:cNvPr>
          <p:cNvSpPr/>
          <p:nvPr/>
        </p:nvSpPr>
        <p:spPr>
          <a:xfrm>
            <a:off x="9934264" y="4928932"/>
            <a:ext cx="304800" cy="36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07EDCB4-D601-45CA-99F1-BF64602957A6}"/>
              </a:ext>
            </a:extLst>
          </p:cNvPr>
          <p:cNvSpPr/>
          <p:nvPr/>
        </p:nvSpPr>
        <p:spPr>
          <a:xfrm>
            <a:off x="9910202" y="5370088"/>
            <a:ext cx="304800" cy="365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B634C513-3891-4DD2-9EEC-FF920A30B725}"/>
              </a:ext>
            </a:extLst>
          </p:cNvPr>
          <p:cNvSpPr txBox="1"/>
          <p:nvPr/>
        </p:nvSpPr>
        <p:spPr>
          <a:xfrm>
            <a:off x="8909292" y="1761275"/>
            <a:ext cx="1991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2BF49A60-D354-4AF8-BF82-B125FA797398}"/>
              </a:ext>
            </a:extLst>
          </p:cNvPr>
          <p:cNvSpPr txBox="1"/>
          <p:nvPr/>
        </p:nvSpPr>
        <p:spPr>
          <a:xfrm>
            <a:off x="9859346" y="3456673"/>
            <a:ext cx="36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FFFF"/>
                </a:solidFill>
                <a:latin typeface="+mn-ea"/>
                <a:sym typeface="Symbol" pitchFamily="18" charset="2"/>
              </a:rPr>
              <a:t></a:t>
            </a:r>
            <a:endParaRPr lang="zh-CN" altLang="en-US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172D89-F73C-AF81-E3AC-DCF2A3398932}"/>
              </a:ext>
            </a:extLst>
          </p:cNvPr>
          <p:cNvSpPr txBox="1"/>
          <p:nvPr/>
        </p:nvSpPr>
        <p:spPr>
          <a:xfrm>
            <a:off x="9492345" y="364154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8A1F43-D9E2-7139-BD5F-7C00B8F6BC94}"/>
              </a:ext>
            </a:extLst>
          </p:cNvPr>
          <p:cNvSpPr txBox="1"/>
          <p:nvPr/>
        </p:nvSpPr>
        <p:spPr>
          <a:xfrm>
            <a:off x="9748204" y="444613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4D9DED-0921-53CB-1FB5-6A5CDF7AEA39}"/>
              </a:ext>
            </a:extLst>
          </p:cNvPr>
          <p:cNvSpPr txBox="1"/>
          <p:nvPr/>
        </p:nvSpPr>
        <p:spPr>
          <a:xfrm>
            <a:off x="9768255" y="4899322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D9623A-2731-9455-F91A-224EEB44F1C8}"/>
              </a:ext>
            </a:extLst>
          </p:cNvPr>
          <p:cNvSpPr txBox="1"/>
          <p:nvPr/>
        </p:nvSpPr>
        <p:spPr>
          <a:xfrm>
            <a:off x="9764244" y="5388612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3CB5B2-F1E5-B4CE-DAEC-4C2CE135824F}"/>
              </a:ext>
            </a:extLst>
          </p:cNvPr>
          <p:cNvSpPr txBox="1"/>
          <p:nvPr/>
        </p:nvSpPr>
        <p:spPr>
          <a:xfrm>
            <a:off x="9627882" y="5841804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*4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01099-B06B-5678-416F-7E9FBC474353}"/>
              </a:ext>
            </a:extLst>
          </p:cNvPr>
          <p:cNvSpPr txBox="1"/>
          <p:nvPr/>
        </p:nvSpPr>
        <p:spPr>
          <a:xfrm>
            <a:off x="11130617" y="4912261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2E56D1-0E96-9143-12E8-CB6D39503AA4}"/>
              </a:ext>
            </a:extLst>
          </p:cNvPr>
          <p:cNvSpPr txBox="1"/>
          <p:nvPr/>
        </p:nvSpPr>
        <p:spPr>
          <a:xfrm>
            <a:off x="10331304" y="3969381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B9E017-74EC-E151-F8DF-30E3737752C3}"/>
              </a:ext>
            </a:extLst>
          </p:cNvPr>
          <p:cNvSpPr txBox="1"/>
          <p:nvPr/>
        </p:nvSpPr>
        <p:spPr>
          <a:xfrm>
            <a:off x="10327294" y="444663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7CD6E8-24DE-4A66-F90F-6BFC1F387D5B}"/>
              </a:ext>
            </a:extLst>
          </p:cNvPr>
          <p:cNvSpPr txBox="1"/>
          <p:nvPr/>
        </p:nvSpPr>
        <p:spPr>
          <a:xfrm>
            <a:off x="10347347" y="4923888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7FA683-EAAE-6C89-0055-051708AC4262}"/>
              </a:ext>
            </a:extLst>
          </p:cNvPr>
          <p:cNvSpPr txBox="1"/>
          <p:nvPr/>
        </p:nvSpPr>
        <p:spPr>
          <a:xfrm>
            <a:off x="10355367" y="538911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461B8-C12A-D459-5D9D-558AA46F1866}"/>
              </a:ext>
            </a:extLst>
          </p:cNvPr>
          <p:cNvSpPr txBox="1"/>
          <p:nvPr/>
        </p:nvSpPr>
        <p:spPr>
          <a:xfrm>
            <a:off x="10351357" y="5842305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457E16-8F94-6109-6B81-D741DE4C7545}"/>
              </a:ext>
            </a:extLst>
          </p:cNvPr>
          <p:cNvSpPr txBox="1"/>
          <p:nvPr/>
        </p:nvSpPr>
        <p:spPr>
          <a:xfrm>
            <a:off x="11130617" y="3955074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01AD50-0C90-2BB9-1019-B1DDA49C59B1}"/>
              </a:ext>
            </a:extLst>
          </p:cNvPr>
          <p:cNvSpPr txBox="1"/>
          <p:nvPr/>
        </p:nvSpPr>
        <p:spPr>
          <a:xfrm>
            <a:off x="11130617" y="585487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23BF9B-318F-87FA-8780-CA3E0B8F1312}"/>
              </a:ext>
            </a:extLst>
          </p:cNvPr>
          <p:cNvSpPr txBox="1"/>
          <p:nvPr/>
        </p:nvSpPr>
        <p:spPr>
          <a:xfrm>
            <a:off x="11130617" y="5378919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4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2C53C4-6DC9-FEBC-71FC-B67AF17607DE}"/>
              </a:ext>
            </a:extLst>
          </p:cNvPr>
          <p:cNvSpPr txBox="1"/>
          <p:nvPr/>
        </p:nvSpPr>
        <p:spPr>
          <a:xfrm>
            <a:off x="11130617" y="4446196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A366A00B-8565-CD9E-52C1-18D2909756A8}"/>
              </a:ext>
            </a:extLst>
          </p:cNvPr>
          <p:cNvSpPr/>
          <p:nvPr/>
        </p:nvSpPr>
        <p:spPr bwMode="auto">
          <a:xfrm>
            <a:off x="7688554" y="5580162"/>
            <a:ext cx="368925" cy="36892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97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6D426-B77D-4B04-BF19-52A0D13B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DB8E2-6B96-4150-BA66-B7FB8ACA7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3848" cy="5637024"/>
          </a:xfrm>
        </p:spPr>
        <p:txBody>
          <a:bodyPr>
            <a:normAutofit fontScale="92500"/>
          </a:bodyPr>
          <a:lstStyle/>
          <a:p>
            <a:r>
              <a:rPr lang="zh-CN" altLang="en-US" sz="3200" dirty="0"/>
              <a:t>词法分析任务</a:t>
            </a:r>
          </a:p>
          <a:p>
            <a:pPr marL="457200" lvl="1" indent="0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从左至右扫描文本格式的源程序，从基于</a:t>
            </a:r>
            <a:r>
              <a:rPr lang="zh-CN" altLang="en-US" sz="2800" dirty="0">
                <a:solidFill>
                  <a:srgbClr val="0000FF"/>
                </a:solidFill>
              </a:rPr>
              <a:t>字符</a:t>
            </a:r>
            <a:r>
              <a:rPr lang="zh-CN" altLang="en-US" sz="2800" dirty="0">
                <a:solidFill>
                  <a:schemeClr val="tx1"/>
                </a:solidFill>
              </a:rPr>
              <a:t>理解的源程序中分离出符合源语言词法的</a:t>
            </a:r>
            <a:r>
              <a:rPr lang="zh-CN" altLang="en-US" sz="2800" dirty="0">
                <a:solidFill>
                  <a:srgbClr val="0000FF"/>
                </a:solidFill>
              </a:rPr>
              <a:t>单词符号</a:t>
            </a:r>
            <a:r>
              <a:rPr lang="zh-CN" altLang="en-US" sz="2800" dirty="0">
                <a:solidFill>
                  <a:schemeClr val="tx1"/>
                </a:solidFill>
              </a:rPr>
              <a:t>。</a:t>
            </a:r>
          </a:p>
          <a:p>
            <a:r>
              <a:rPr lang="zh-CN" altLang="en-US" sz="3400" dirty="0"/>
              <a:t>词法分析器又称扫描器</a:t>
            </a:r>
            <a:r>
              <a:rPr lang="en-US" altLang="zh-CN" sz="3400" dirty="0"/>
              <a:t>(scanner)</a:t>
            </a:r>
          </a:p>
          <a:p>
            <a:r>
              <a:rPr lang="en-US" altLang="zh-CN" sz="3400" dirty="0"/>
              <a:t>Scanner</a:t>
            </a:r>
            <a:r>
              <a:rPr lang="zh-CN" altLang="en-US" sz="3400" dirty="0"/>
              <a:t>的功能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输入：源程序    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输出：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单词种别，单词自身的值）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种别：</a:t>
            </a:r>
            <a:r>
              <a:rPr lang="zh-CN" altLang="en-US" sz="2800" dirty="0"/>
              <a:t>关键字</a:t>
            </a:r>
            <a:r>
              <a:rPr lang="zh-CN" altLang="en-US" sz="2800" dirty="0">
                <a:solidFill>
                  <a:schemeClr val="tx1"/>
                </a:solidFill>
              </a:rPr>
              <a:t>、</a:t>
            </a:r>
            <a:r>
              <a:rPr lang="zh-CN" altLang="en-US" sz="2800" dirty="0"/>
              <a:t>标识符</a:t>
            </a:r>
            <a:r>
              <a:rPr lang="zh-CN" altLang="en-US" sz="2800" dirty="0">
                <a:solidFill>
                  <a:schemeClr val="tx1"/>
                </a:solidFill>
              </a:rPr>
              <a:t>、</a:t>
            </a:r>
            <a:r>
              <a:rPr lang="zh-CN" altLang="en-US" sz="2800" dirty="0"/>
              <a:t>字面量</a:t>
            </a:r>
            <a:r>
              <a:rPr lang="en-US" altLang="zh-CN" sz="2800" dirty="0"/>
              <a:t>(</a:t>
            </a:r>
            <a:r>
              <a:rPr lang="zh-CN" altLang="en-US" sz="2800" dirty="0"/>
              <a:t>常量</a:t>
            </a:r>
            <a:r>
              <a:rPr lang="en-US" altLang="zh-CN" sz="2800" dirty="0"/>
              <a:t>)</a:t>
            </a:r>
            <a:r>
              <a:rPr lang="zh-CN" altLang="en-US" sz="2800" dirty="0">
                <a:solidFill>
                  <a:schemeClr val="tx1"/>
                </a:solidFill>
              </a:rPr>
              <a:t>、</a:t>
            </a:r>
            <a:r>
              <a:rPr lang="zh-CN" altLang="en-US" sz="2800" dirty="0"/>
              <a:t>运算符</a:t>
            </a:r>
            <a:r>
              <a:rPr lang="zh-CN" altLang="en-US" sz="2800" dirty="0">
                <a:solidFill>
                  <a:schemeClr val="tx1"/>
                </a:solidFill>
              </a:rPr>
              <a:t>、</a:t>
            </a:r>
            <a:r>
              <a:rPr lang="zh-CN" altLang="en-US" sz="2800" dirty="0"/>
              <a:t>界符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84265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表格 55">
            <a:extLst>
              <a:ext uri="{FF2B5EF4-FFF2-40B4-BE49-F238E27FC236}">
                <a16:creationId xmlns:a16="http://schemas.microsoft.com/office/drawing/2014/main" id="{70EC33A1-4244-4E83-BE7C-996126A4A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890168"/>
              </p:ext>
            </p:extLst>
          </p:nvPr>
        </p:nvGraphicFramePr>
        <p:xfrm>
          <a:off x="9779061" y="3454880"/>
          <a:ext cx="2144234" cy="27708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693583">
                  <a:extLst>
                    <a:ext uri="{9D8B030D-6E8A-4147-A177-3AD203B41FA5}">
                      <a16:colId xmlns:a16="http://schemas.microsoft.com/office/drawing/2014/main" val="2385683951"/>
                    </a:ext>
                  </a:extLst>
                </a:gridCol>
                <a:gridCol w="704976">
                  <a:extLst>
                    <a:ext uri="{9D8B030D-6E8A-4147-A177-3AD203B41FA5}">
                      <a16:colId xmlns:a16="http://schemas.microsoft.com/office/drawing/2014/main" val="685649531"/>
                    </a:ext>
                  </a:extLst>
                </a:gridCol>
                <a:gridCol w="745675">
                  <a:extLst>
                    <a:ext uri="{9D8B030D-6E8A-4147-A177-3AD203B41FA5}">
                      <a16:colId xmlns:a16="http://schemas.microsoft.com/office/drawing/2014/main" val="1448793794"/>
                    </a:ext>
                  </a:extLst>
                </a:gridCol>
              </a:tblGrid>
              <a:tr h="461816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78650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→0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32042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63629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2250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05972"/>
                  </a:ext>
                </a:extLst>
              </a:tr>
              <a:tr h="46181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*4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99875"/>
                  </a:ext>
                </a:extLst>
              </a:tr>
            </a:tbl>
          </a:graphicData>
        </a:graphic>
      </p:graphicFrame>
      <p:sp>
        <p:nvSpPr>
          <p:cNvPr id="47" name="标题 46">
            <a:extLst>
              <a:ext uri="{FF2B5EF4-FFF2-40B4-BE49-F238E27FC236}">
                <a16:creationId xmlns:a16="http://schemas.microsoft.com/office/drawing/2014/main" id="{33F4B03D-9188-4E16-9CC7-9CF110B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51" name="内容占位符 50">
            <a:extLst>
              <a:ext uri="{FF2B5EF4-FFF2-40B4-BE49-F238E27FC236}">
                <a16:creationId xmlns:a16="http://schemas.microsoft.com/office/drawing/2014/main" id="{227CD472-4528-46B9-BD31-0E0CF3F04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5440203" cy="818510"/>
          </a:xfrm>
        </p:spPr>
        <p:txBody>
          <a:bodyPr>
            <a:normAutofit/>
          </a:bodyPr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7F882E8-50AC-4E5E-AE3A-10C28F290B6C}"/>
              </a:ext>
            </a:extLst>
          </p:cNvPr>
          <p:cNvSpPr txBox="1"/>
          <p:nvPr/>
        </p:nvSpPr>
        <p:spPr>
          <a:xfrm>
            <a:off x="4600548" y="1777240"/>
            <a:ext cx="389369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/>
              <a:t>图</a:t>
            </a:r>
            <a:r>
              <a:rPr lang="en-US" altLang="zh-CN" sz="2400" dirty="0"/>
              <a:t>3.6 NFA N=(K,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 ,</a:t>
            </a:r>
            <a:r>
              <a:rPr lang="en-US" altLang="zh-CN" sz="2400" b="1" dirty="0" err="1">
                <a:latin typeface="宋体" pitchFamily="2" charset="-122"/>
                <a:ea typeface="宋体" pitchFamily="2" charset="-122"/>
                <a:sym typeface="Symbol" pitchFamily="18" charset="2"/>
              </a:rPr>
              <a:t>f,S,Z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)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E8152FE-D5AA-4BF3-9330-BD7D98E51C71}"/>
              </a:ext>
            </a:extLst>
          </p:cNvPr>
          <p:cNvSpPr txBox="1"/>
          <p:nvPr/>
        </p:nvSpPr>
        <p:spPr>
          <a:xfrm>
            <a:off x="981409" y="1732283"/>
            <a:ext cx="106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NFA 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E4A4461-676E-4471-8A4C-111710E4119E}"/>
              </a:ext>
            </a:extLst>
          </p:cNvPr>
          <p:cNvGrpSpPr/>
          <p:nvPr/>
        </p:nvGrpSpPr>
        <p:grpSpPr>
          <a:xfrm>
            <a:off x="774884" y="1556091"/>
            <a:ext cx="6727640" cy="2294181"/>
            <a:chOff x="3552969" y="3480818"/>
            <a:chExt cx="6727640" cy="2294181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A0E2E64E-FC90-44FE-BA0F-55D8158C454B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02AB9727-3341-4184-8184-B2BDAEE2E8F7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ACC60781-C366-49B7-AA3B-38E162958445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D0E24C5D-C974-48BE-8C9D-1CD62B19E495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6DE1AEA2-D0DF-49C6-B7FA-DC73419554FB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7756474E-A160-469D-BC5D-55E4E26995EE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D921143-DDF6-47DF-98C8-3D352DEB5FED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F6124F52-3A8C-4524-98BF-10E068C2D5B5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C05A3951-C2B8-465B-AB0B-7FE176D3F3D8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9AA6F19C-42FC-41B3-B0B5-A761DC4234B6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73FF9894-A076-4099-B38A-C9C32D24E155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2C0B5832-DB23-4E87-90DE-7C3E619C15E9}"/>
                  </a:ext>
                </a:extLst>
              </p:cNvPr>
              <p:cNvCxnSpPr>
                <a:stCxn id="102" idx="6"/>
                <a:endCxn id="87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3B025D0B-470A-4BFA-A326-E61F00328172}"/>
                  </a:ext>
                </a:extLst>
              </p:cNvPr>
              <p:cNvCxnSpPr>
                <a:stCxn id="87" idx="0"/>
                <a:endCxn id="88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307FF0CF-4277-4783-BD6C-230727A64E48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D76AC9AA-3DB1-4928-AC78-30AA8BDBFAB8}"/>
                  </a:ext>
                </a:extLst>
              </p:cNvPr>
              <p:cNvCxnSpPr>
                <a:stCxn id="89" idx="5"/>
                <a:endCxn id="92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2965D633-1E1E-4279-B4D3-54B10595D875}"/>
                  </a:ext>
                </a:extLst>
              </p:cNvPr>
              <p:cNvCxnSpPr>
                <a:stCxn id="92" idx="6"/>
                <a:endCxn id="98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FA0F05B0-5F1B-4D36-8D97-5E79CF395537}"/>
                  </a:ext>
                </a:extLst>
              </p:cNvPr>
              <p:cNvCxnSpPr>
                <a:stCxn id="98" idx="6"/>
                <a:endCxn id="99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5BAC513D-EEE4-46CD-9702-C8727D4CFBDB}"/>
                  </a:ext>
                </a:extLst>
              </p:cNvPr>
              <p:cNvCxnSpPr>
                <a:stCxn id="99" idx="6"/>
                <a:endCxn id="101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BFBFFD80-23E0-4CB2-B367-8A86759ECA6E}"/>
                  </a:ext>
                </a:extLst>
              </p:cNvPr>
              <p:cNvCxnSpPr>
                <a:cxnSpLocks/>
                <a:stCxn id="101" idx="6"/>
                <a:endCxn id="86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直接箭头连接符 116">
                <a:extLst>
                  <a:ext uri="{FF2B5EF4-FFF2-40B4-BE49-F238E27FC236}">
                    <a16:creationId xmlns:a16="http://schemas.microsoft.com/office/drawing/2014/main" id="{9993C93E-CD9F-4CD9-B598-F959EDE98043}"/>
                  </a:ext>
                </a:extLst>
              </p:cNvPr>
              <p:cNvCxnSpPr>
                <a:stCxn id="87" idx="5"/>
                <a:endCxn id="90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B80D184C-B463-4C9D-8DE2-61E9D7311115}"/>
                  </a:ext>
                </a:extLst>
              </p:cNvPr>
              <p:cNvCxnSpPr>
                <a:stCxn id="90" idx="6"/>
                <a:endCxn id="91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1BB8B359-44F2-4656-A9FB-345ABAEE31C1}"/>
                  </a:ext>
                </a:extLst>
              </p:cNvPr>
              <p:cNvCxnSpPr>
                <a:stCxn id="91" idx="7"/>
                <a:endCxn id="92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连接符: 曲线 128">
                <a:extLst>
                  <a:ext uri="{FF2B5EF4-FFF2-40B4-BE49-F238E27FC236}">
                    <a16:creationId xmlns:a16="http://schemas.microsoft.com/office/drawing/2014/main" id="{3E7784C9-19A9-4649-917B-A0F6B7F08460}"/>
                  </a:ext>
                </a:extLst>
              </p:cNvPr>
              <p:cNvCxnSpPr>
                <a:stCxn id="102" idx="4"/>
                <a:endCxn id="98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1" name="连接符: 曲线 130">
                <a:extLst>
                  <a:ext uri="{FF2B5EF4-FFF2-40B4-BE49-F238E27FC236}">
                    <a16:creationId xmlns:a16="http://schemas.microsoft.com/office/drawing/2014/main" id="{6731CAC1-47A9-4AE0-B873-25AA45C19D38}"/>
                  </a:ext>
                </a:extLst>
              </p:cNvPr>
              <p:cNvCxnSpPr>
                <a:stCxn id="92" idx="0"/>
                <a:endCxn id="87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文本框 131">
                    <a:extLst>
                      <a:ext uri="{FF2B5EF4-FFF2-40B4-BE49-F238E27FC236}">
                        <a16:creationId xmlns:a16="http://schemas.microsoft.com/office/drawing/2014/main" id="{350570AF-0A71-4ED9-BC3D-F015E4964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C67B3DE5-8E1E-43EF-AD28-0E1EA5D4E478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本框 133">
                    <a:extLst>
                      <a:ext uri="{FF2B5EF4-FFF2-40B4-BE49-F238E27FC236}">
                        <a16:creationId xmlns:a16="http://schemas.microsoft.com/office/drawing/2014/main" id="{51371BD6-BCDB-4042-9793-A896FAD4835D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本框 134">
                    <a:extLst>
                      <a:ext uri="{FF2B5EF4-FFF2-40B4-BE49-F238E27FC236}">
                        <a16:creationId xmlns:a16="http://schemas.microsoft.com/office/drawing/2014/main" id="{FE80BD3F-EBB7-4886-8D49-778584E50DFC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本框 135">
                    <a:extLst>
                      <a:ext uri="{FF2B5EF4-FFF2-40B4-BE49-F238E27FC236}">
                        <a16:creationId xmlns:a16="http://schemas.microsoft.com/office/drawing/2014/main" id="{EE8BCC9B-49C4-43B0-966F-73C97D581892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C7BECFAD-03CD-40B0-A2B7-733F737889DA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文本框 137">
                    <a:extLst>
                      <a:ext uri="{FF2B5EF4-FFF2-40B4-BE49-F238E27FC236}">
                        <a16:creationId xmlns:a16="http://schemas.microsoft.com/office/drawing/2014/main" id="{7EC108E8-AF14-4D6F-BFE6-4ED1F2189B67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8E7F9D44-04BA-4571-98A6-627827D87A06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>
                    <a:extLst>
                      <a:ext uri="{FF2B5EF4-FFF2-40B4-BE49-F238E27FC236}">
                        <a16:creationId xmlns:a16="http://schemas.microsoft.com/office/drawing/2014/main" id="{BC285720-B889-494C-9AE4-925DA4743A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Oval 4">
              <a:extLst>
                <a:ext uri="{FF2B5EF4-FFF2-40B4-BE49-F238E27FC236}">
                  <a16:creationId xmlns:a16="http://schemas.microsoft.com/office/drawing/2014/main" id="{9AFAF1F4-09C1-4669-8E19-4F2B06E57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95" name="表格 194">
            <a:extLst>
              <a:ext uri="{FF2B5EF4-FFF2-40B4-BE49-F238E27FC236}">
                <a16:creationId xmlns:a16="http://schemas.microsoft.com/office/drawing/2014/main" id="{DB594B80-4A29-43C8-882C-E52259D164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828185"/>
              </p:ext>
            </p:extLst>
          </p:nvPr>
        </p:nvGraphicFramePr>
        <p:xfrm>
          <a:off x="353782" y="3876045"/>
          <a:ext cx="8657873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2939686">
                  <a:extLst>
                    <a:ext uri="{9D8B030D-6E8A-4147-A177-3AD203B41FA5}">
                      <a16:colId xmlns:a16="http://schemas.microsoft.com/office/drawing/2014/main" val="2038112556"/>
                    </a:ext>
                  </a:extLst>
                </a:gridCol>
                <a:gridCol w="2645785">
                  <a:extLst>
                    <a:ext uri="{9D8B030D-6E8A-4147-A177-3AD203B41FA5}">
                      <a16:colId xmlns:a16="http://schemas.microsoft.com/office/drawing/2014/main" val="83981429"/>
                    </a:ext>
                  </a:extLst>
                </a:gridCol>
                <a:gridCol w="3072402">
                  <a:extLst>
                    <a:ext uri="{9D8B030D-6E8A-4147-A177-3AD203B41FA5}">
                      <a16:colId xmlns:a16="http://schemas.microsoft.com/office/drawing/2014/main" val="1889416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25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lang="en-US" altLang="zh-CN" sz="2400" dirty="0"/>
                        <a:t>{0,1,2,4,7}</a:t>
                      </a:r>
                      <a:r>
                        <a:rPr lang="en-US" altLang="zh-CN" sz="2400" b="0" dirty="0">
                          <a:solidFill>
                            <a:srgbClr val="FF0000"/>
                          </a:solidFill>
                        </a:rPr>
                        <a:t>=0</a:t>
                      </a:r>
                      <a:endParaRPr lang="zh-CN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=2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4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b="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{1,2,4,5,6,7,9}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8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{1,2,4,5,6,7}</a:t>
                      </a:r>
                      <a:r>
                        <a:rPr lang="en-US" altLang="zh-CN" sz="2400" b="0" dirty="0">
                          <a:solidFill>
                            <a:srgbClr val="FF0000"/>
                          </a:solidFill>
                        </a:rPr>
                        <a:t>=2</a:t>
                      </a:r>
                      <a:endParaRPr lang="zh-CN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=2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16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{1,2,4,5,6,7,9}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=3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{1,2,3,4,5,6,10}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79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{1,2,3,4,5,6,10}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{1,2,3,4,6,7,8}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=1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{1,2,4,5,6,7}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=2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377018"/>
                  </a:ext>
                </a:extLst>
              </a:tr>
            </a:tbl>
          </a:graphicData>
        </a:graphic>
      </p:graphicFrame>
      <p:sp>
        <p:nvSpPr>
          <p:cNvPr id="196" name="矩形: 圆角 195">
            <a:extLst>
              <a:ext uri="{FF2B5EF4-FFF2-40B4-BE49-F238E27FC236}">
                <a16:creationId xmlns:a16="http://schemas.microsoft.com/office/drawing/2014/main" id="{C028C897-416C-4E0A-B42A-933E465C15C6}"/>
              </a:ext>
            </a:extLst>
          </p:cNvPr>
          <p:cNvSpPr/>
          <p:nvPr/>
        </p:nvSpPr>
        <p:spPr>
          <a:xfrm>
            <a:off x="3347454" y="4375481"/>
            <a:ext cx="2336707" cy="386580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: 圆角 196">
            <a:extLst>
              <a:ext uri="{FF2B5EF4-FFF2-40B4-BE49-F238E27FC236}">
                <a16:creationId xmlns:a16="http://schemas.microsoft.com/office/drawing/2014/main" id="{D54BDCC5-FD3E-40D0-9ACC-FB1D0781BB03}"/>
              </a:ext>
            </a:extLst>
          </p:cNvPr>
          <p:cNvSpPr/>
          <p:nvPr/>
        </p:nvSpPr>
        <p:spPr>
          <a:xfrm>
            <a:off x="6050551" y="4351419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: 圆角 197">
            <a:extLst>
              <a:ext uri="{FF2B5EF4-FFF2-40B4-BE49-F238E27FC236}">
                <a16:creationId xmlns:a16="http://schemas.microsoft.com/office/drawing/2014/main" id="{AE028EBA-CD9E-48C2-9E3A-0F9AEAC497D7}"/>
              </a:ext>
            </a:extLst>
          </p:cNvPr>
          <p:cNvSpPr/>
          <p:nvPr/>
        </p:nvSpPr>
        <p:spPr>
          <a:xfrm>
            <a:off x="467898" y="5281860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14DACF7E-6A2C-48C3-930F-30DC7C1516B6}"/>
              </a:ext>
            </a:extLst>
          </p:cNvPr>
          <p:cNvSpPr/>
          <p:nvPr/>
        </p:nvSpPr>
        <p:spPr>
          <a:xfrm>
            <a:off x="3403603" y="5281860"/>
            <a:ext cx="2280558" cy="412779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: 圆角 199">
            <a:extLst>
              <a:ext uri="{FF2B5EF4-FFF2-40B4-BE49-F238E27FC236}">
                <a16:creationId xmlns:a16="http://schemas.microsoft.com/office/drawing/2014/main" id="{7A2D97A7-9575-44EC-A5E9-00FFDBE35020}"/>
              </a:ext>
            </a:extLst>
          </p:cNvPr>
          <p:cNvSpPr/>
          <p:nvPr/>
        </p:nvSpPr>
        <p:spPr>
          <a:xfrm>
            <a:off x="6066596" y="5281858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: 圆角 200">
            <a:extLst>
              <a:ext uri="{FF2B5EF4-FFF2-40B4-BE49-F238E27FC236}">
                <a16:creationId xmlns:a16="http://schemas.microsoft.com/office/drawing/2014/main" id="{39CF9234-D26E-497B-9F42-DC76C5198F9E}"/>
              </a:ext>
            </a:extLst>
          </p:cNvPr>
          <p:cNvSpPr/>
          <p:nvPr/>
        </p:nvSpPr>
        <p:spPr>
          <a:xfrm>
            <a:off x="454572" y="6228343"/>
            <a:ext cx="2630902" cy="39090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: 圆角 201">
            <a:extLst>
              <a:ext uri="{FF2B5EF4-FFF2-40B4-BE49-F238E27FC236}">
                <a16:creationId xmlns:a16="http://schemas.microsoft.com/office/drawing/2014/main" id="{F6C44D50-3D21-49CB-BE41-C18C001ADC59}"/>
              </a:ext>
            </a:extLst>
          </p:cNvPr>
          <p:cNvSpPr/>
          <p:nvPr/>
        </p:nvSpPr>
        <p:spPr>
          <a:xfrm>
            <a:off x="3403602" y="6212299"/>
            <a:ext cx="2302125" cy="405660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: 圆角 202">
            <a:extLst>
              <a:ext uri="{FF2B5EF4-FFF2-40B4-BE49-F238E27FC236}">
                <a16:creationId xmlns:a16="http://schemas.microsoft.com/office/drawing/2014/main" id="{58CEA808-AE41-47B8-80E5-5EE814CD4C37}"/>
              </a:ext>
            </a:extLst>
          </p:cNvPr>
          <p:cNvSpPr/>
          <p:nvPr/>
        </p:nvSpPr>
        <p:spPr>
          <a:xfrm>
            <a:off x="6018463" y="6212302"/>
            <a:ext cx="2191552" cy="370541"/>
          </a:xfrm>
          <a:prstGeom prst="round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: 圆角 203">
            <a:extLst>
              <a:ext uri="{FF2B5EF4-FFF2-40B4-BE49-F238E27FC236}">
                <a16:creationId xmlns:a16="http://schemas.microsoft.com/office/drawing/2014/main" id="{1A87A35F-3F95-4031-963A-474552F41CB1}"/>
              </a:ext>
            </a:extLst>
          </p:cNvPr>
          <p:cNvSpPr/>
          <p:nvPr/>
        </p:nvSpPr>
        <p:spPr>
          <a:xfrm>
            <a:off x="438530" y="4832682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: 圆角 204">
            <a:extLst>
              <a:ext uri="{FF2B5EF4-FFF2-40B4-BE49-F238E27FC236}">
                <a16:creationId xmlns:a16="http://schemas.microsoft.com/office/drawing/2014/main" id="{FCA1035E-9367-43CA-9D94-2536B64F365F}"/>
              </a:ext>
            </a:extLst>
          </p:cNvPr>
          <p:cNvSpPr/>
          <p:nvPr/>
        </p:nvSpPr>
        <p:spPr>
          <a:xfrm>
            <a:off x="3398299" y="4840704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: 圆角 205">
            <a:extLst>
              <a:ext uri="{FF2B5EF4-FFF2-40B4-BE49-F238E27FC236}">
                <a16:creationId xmlns:a16="http://schemas.microsoft.com/office/drawing/2014/main" id="{C4D9B077-5C48-4D2B-BD95-7B9B8E30A56C}"/>
              </a:ext>
            </a:extLst>
          </p:cNvPr>
          <p:cNvSpPr/>
          <p:nvPr/>
        </p:nvSpPr>
        <p:spPr>
          <a:xfrm>
            <a:off x="6005141" y="4832684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: 圆角 206">
            <a:extLst>
              <a:ext uri="{FF2B5EF4-FFF2-40B4-BE49-F238E27FC236}">
                <a16:creationId xmlns:a16="http://schemas.microsoft.com/office/drawing/2014/main" id="{11510E96-02E5-40CA-A17E-DDED841274C0}"/>
              </a:ext>
            </a:extLst>
          </p:cNvPr>
          <p:cNvSpPr/>
          <p:nvPr/>
        </p:nvSpPr>
        <p:spPr>
          <a:xfrm>
            <a:off x="462594" y="5755106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: 圆角 207">
            <a:extLst>
              <a:ext uri="{FF2B5EF4-FFF2-40B4-BE49-F238E27FC236}">
                <a16:creationId xmlns:a16="http://schemas.microsoft.com/office/drawing/2014/main" id="{D0AFC06E-D1E7-48C6-A69D-65D61F96D1D4}"/>
              </a:ext>
            </a:extLst>
          </p:cNvPr>
          <p:cNvSpPr/>
          <p:nvPr/>
        </p:nvSpPr>
        <p:spPr>
          <a:xfrm>
            <a:off x="3390277" y="5731044"/>
            <a:ext cx="2410707" cy="370541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B65335AB-6271-40AD-8C72-0D97BBC2FFD0}"/>
              </a:ext>
            </a:extLst>
          </p:cNvPr>
          <p:cNvSpPr/>
          <p:nvPr/>
        </p:nvSpPr>
        <p:spPr>
          <a:xfrm>
            <a:off x="6045246" y="5755108"/>
            <a:ext cx="2563762" cy="420792"/>
          </a:xfrm>
          <a:prstGeom prst="round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1D6862BC-B546-41EF-BB35-ED2DA057B9C3}"/>
              </a:ext>
            </a:extLst>
          </p:cNvPr>
          <p:cNvSpPr txBox="1"/>
          <p:nvPr/>
        </p:nvSpPr>
        <p:spPr>
          <a:xfrm>
            <a:off x="8809615" y="1777239"/>
            <a:ext cx="1982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a|b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baseline="30000" dirty="0">
                <a:solidFill>
                  <a:srgbClr val="0000FF"/>
                </a:solidFill>
              </a:rPr>
              <a:t>*</a:t>
            </a:r>
            <a:r>
              <a:rPr lang="en-US" altLang="zh-CN" sz="2400" dirty="0">
                <a:solidFill>
                  <a:srgbClr val="0000FF"/>
                </a:solidFill>
              </a:rPr>
              <a:t>abb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1F50023A-BC2D-4F90-8620-4B0B85126478}"/>
              </a:ext>
            </a:extLst>
          </p:cNvPr>
          <p:cNvSpPr txBox="1"/>
          <p:nvPr/>
        </p:nvSpPr>
        <p:spPr>
          <a:xfrm>
            <a:off x="2346756" y="3814113"/>
            <a:ext cx="1390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符号</a:t>
            </a:r>
            <a:r>
              <a:rPr lang="en-US" altLang="zh-CN" sz="2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317B1AB3-900F-47BB-825A-CFCCBD16BA76}"/>
              </a:ext>
            </a:extLst>
          </p:cNvPr>
          <p:cNvSpPr txBox="1"/>
          <p:nvPr/>
        </p:nvSpPr>
        <p:spPr>
          <a:xfrm>
            <a:off x="324322" y="3934292"/>
            <a:ext cx="1390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itchFamily="18" charset="2"/>
              </a:rPr>
              <a:t>状态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itchFamily="18" charset="2"/>
              </a:rPr>
              <a:t>D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550EF5-9D20-1645-8073-5858D2E13A0D}"/>
              </a:ext>
            </a:extLst>
          </p:cNvPr>
          <p:cNvSpPr txBox="1"/>
          <p:nvPr/>
        </p:nvSpPr>
        <p:spPr>
          <a:xfrm>
            <a:off x="10196232" y="3420577"/>
            <a:ext cx="36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FFFF"/>
                </a:solidFill>
                <a:latin typeface="+mn-ea"/>
                <a:sym typeface="Symbol" pitchFamily="18" charset="2"/>
              </a:rPr>
              <a:t></a:t>
            </a:r>
            <a:endParaRPr lang="zh-CN" altLang="en-US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88FC49-1F1C-169C-7F47-7E1AEE7A56F4}"/>
              </a:ext>
            </a:extLst>
          </p:cNvPr>
          <p:cNvSpPr txBox="1"/>
          <p:nvPr/>
        </p:nvSpPr>
        <p:spPr>
          <a:xfrm>
            <a:off x="9829231" y="360544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57495-EA0F-437C-8FFC-296AD885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AA333-CB8C-40A5-9D78-98F3E5ADA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4844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</a:p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结尾的串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   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0|1)*00</a:t>
            </a:r>
            <a:endParaRPr lang="en-GB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9E195F2-73FF-48DD-94FB-C82D2F6C02EF}"/>
              </a:ext>
            </a:extLst>
          </p:cNvPr>
          <p:cNvGrpSpPr/>
          <p:nvPr/>
        </p:nvGrpSpPr>
        <p:grpSpPr>
          <a:xfrm>
            <a:off x="924902" y="2399106"/>
            <a:ext cx="3093937" cy="1049819"/>
            <a:chOff x="1269539" y="3098855"/>
            <a:chExt cx="3093937" cy="104981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B0784D8-AF7C-4955-AE71-3D101E8A4790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1DB7FF-AA1D-4613-BC26-8D3F4976842F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9B3D202-646E-4D9E-856C-866A563EAA3B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3F356FAE-CFEB-48BF-8409-0B179AE9F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AA4217C5-E632-40E1-BAE2-08466038075C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E60C9F55-D044-439B-B550-9371F56ACF07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66AA5164-A33C-4B55-91D9-A3DE8D71489C}"/>
                </a:ext>
              </a:extLst>
            </p:cNvPr>
            <p:cNvCxnSpPr>
              <a:cxnSpLocks/>
              <a:stCxn id="6" idx="2"/>
              <a:endCxn id="6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DDBEB4C-C543-4805-AFFC-5599F822C1FC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B4D4B3-3A8E-4DEC-8C42-B3D096ACBF95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D70FBF7-E124-4C4A-82AB-6874BF9FED18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6" name="Group 18">
            <a:extLst>
              <a:ext uri="{FF2B5EF4-FFF2-40B4-BE49-F238E27FC236}">
                <a16:creationId xmlns:a16="http://schemas.microsoft.com/office/drawing/2014/main" id="{65F1F195-ED07-470E-8CD0-4F60F42EF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02195"/>
              </p:ext>
            </p:extLst>
          </p:nvPr>
        </p:nvGraphicFramePr>
        <p:xfrm>
          <a:off x="826315" y="4252401"/>
          <a:ext cx="5269686" cy="2019204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82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8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27" marB="342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27" marB="342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27" marB="342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=A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=B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=A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=B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{A,B,C}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=C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{A}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=A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{A,B,C}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=C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{A,B,C} 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=C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{A}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=A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00574" marR="100574" marT="34208" marB="3420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5424AB-E2A2-4AC6-93D6-E417165955D5}"/>
              </a:ext>
            </a:extLst>
          </p:cNvPr>
          <p:cNvGrpSpPr/>
          <p:nvPr/>
        </p:nvGrpSpPr>
        <p:grpSpPr>
          <a:xfrm>
            <a:off x="4615734" y="2354661"/>
            <a:ext cx="2459426" cy="1827159"/>
            <a:chOff x="728075" y="4613266"/>
            <a:chExt cx="2459426" cy="18271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480B822-D6D9-4ABE-8184-B9C8D5866F94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CCC6CF0-488E-47DF-9974-16FCAD29ADF2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4F5A910-9184-4A24-85AF-8A17BA23911C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15E8C731-009F-4337-8CE8-D8B6C2B10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E7590976-A80F-489C-8DFF-37C92137DA6E}"/>
                </a:ext>
              </a:extLst>
            </p:cNvPr>
            <p:cNvCxnSpPr>
              <a:cxnSpLocks/>
              <a:stCxn id="18" idx="7"/>
              <a:endCxn id="20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905074C9-C35D-4EC3-96E8-5643C362AB5B}"/>
                </a:ext>
              </a:extLst>
            </p:cNvPr>
            <p:cNvCxnSpPr>
              <a:cxnSpLocks/>
              <a:stCxn id="20" idx="3"/>
              <a:endCxn id="18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14A66B6B-D3B1-45A9-8564-47FE3B4BF280}"/>
                </a:ext>
              </a:extLst>
            </p:cNvPr>
            <p:cNvCxnSpPr>
              <a:cxnSpLocks/>
              <a:stCxn id="20" idx="6"/>
              <a:endCxn id="21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0FBFB707-0D4C-41A5-96DA-64FCB668C0B1}"/>
                </a:ext>
              </a:extLst>
            </p:cNvPr>
            <p:cNvCxnSpPr>
              <a:cxnSpLocks/>
              <a:stCxn id="18" idx="2"/>
              <a:endCxn id="18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8A9DB04E-74BA-4B81-BA50-FE652D5DC026}"/>
                </a:ext>
              </a:extLst>
            </p:cNvPr>
            <p:cNvCxnSpPr>
              <a:cxnSpLocks/>
              <a:stCxn id="21" idx="1"/>
              <a:endCxn id="18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37A2E1E8-2337-416A-91A7-21F06F98BF83}"/>
                </a:ext>
              </a:extLst>
            </p:cNvPr>
            <p:cNvCxnSpPr>
              <a:cxnSpLocks/>
              <a:stCxn id="21" idx="5"/>
              <a:endCxn id="21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4C041B1-A502-4851-999A-D6A51369EE83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9B4908F-DAA0-4D08-98A8-839D690185B3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06624B5-481A-4388-9ECC-A2879ABB4FF2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5698F3-822D-4BC5-B349-152CEB51FF4F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FCF2624-381A-4627-96BE-EF718FC3F77C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28A742D-0E84-41A4-BFE3-68FBCB39497B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7CB4629-5382-4733-BB8D-3562F00B893F}"/>
              </a:ext>
            </a:extLst>
          </p:cNvPr>
          <p:cNvSpPr/>
          <p:nvPr/>
        </p:nvSpPr>
        <p:spPr>
          <a:xfrm>
            <a:off x="2734102" y="4825911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80B95B37-E46F-4443-AB58-9EDFC49DFF12}"/>
              </a:ext>
            </a:extLst>
          </p:cNvPr>
          <p:cNvSpPr/>
          <p:nvPr/>
        </p:nvSpPr>
        <p:spPr>
          <a:xfrm>
            <a:off x="929362" y="5315194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2566DDE6-4C46-417B-AC6D-C9AB145B023C}"/>
              </a:ext>
            </a:extLst>
          </p:cNvPr>
          <p:cNvSpPr/>
          <p:nvPr/>
        </p:nvSpPr>
        <p:spPr>
          <a:xfrm>
            <a:off x="2710034" y="5331236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978BCEF-8B77-4056-8A9A-F30854E8673B}"/>
              </a:ext>
            </a:extLst>
          </p:cNvPr>
          <p:cNvSpPr/>
          <p:nvPr/>
        </p:nvSpPr>
        <p:spPr>
          <a:xfrm>
            <a:off x="953424" y="5820519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36414C0-09B4-4AFB-BA41-6F7681BD0D5D}"/>
              </a:ext>
            </a:extLst>
          </p:cNvPr>
          <p:cNvSpPr/>
          <p:nvPr/>
        </p:nvSpPr>
        <p:spPr>
          <a:xfrm>
            <a:off x="2742116" y="5828541"/>
            <a:ext cx="1583757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1F4F359-A648-4BFF-B841-E8CF27B80DB5}"/>
              </a:ext>
            </a:extLst>
          </p:cNvPr>
          <p:cNvSpPr/>
          <p:nvPr/>
        </p:nvSpPr>
        <p:spPr>
          <a:xfrm>
            <a:off x="4663567" y="4809867"/>
            <a:ext cx="1189900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7EDBD08-F1DD-4B2B-B03A-3194D8EA97F9}"/>
              </a:ext>
            </a:extLst>
          </p:cNvPr>
          <p:cNvSpPr/>
          <p:nvPr/>
        </p:nvSpPr>
        <p:spPr>
          <a:xfrm>
            <a:off x="4655547" y="5331233"/>
            <a:ext cx="1189900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C39B84B-1DC3-4DF8-85E3-378C82F2DE0E}"/>
              </a:ext>
            </a:extLst>
          </p:cNvPr>
          <p:cNvSpPr/>
          <p:nvPr/>
        </p:nvSpPr>
        <p:spPr>
          <a:xfrm>
            <a:off x="4679611" y="5820515"/>
            <a:ext cx="1189900" cy="375938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70BC561-4380-49E7-8B51-83923D754A9C}"/>
              </a:ext>
            </a:extLst>
          </p:cNvPr>
          <p:cNvGrpSpPr/>
          <p:nvPr/>
        </p:nvGrpSpPr>
        <p:grpSpPr>
          <a:xfrm>
            <a:off x="7475359" y="2074769"/>
            <a:ext cx="4097661" cy="2107051"/>
            <a:chOff x="7370432" y="3073255"/>
            <a:chExt cx="4097661" cy="2107051"/>
          </a:xfrm>
        </p:grpSpPr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256E9A4A-3042-4731-AC3B-AC03C7B75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8413" y="3444730"/>
              <a:ext cx="358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4" name="Rectangle 34">
              <a:extLst>
                <a:ext uri="{FF2B5EF4-FFF2-40B4-BE49-F238E27FC236}">
                  <a16:creationId xmlns:a16="http://schemas.microsoft.com/office/drawing/2014/main" id="{497E6268-24CC-4890-8CEA-CD40D5689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1853" y="4130710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5" name="Rectangle 35">
              <a:extLst>
                <a:ext uri="{FF2B5EF4-FFF2-40B4-BE49-F238E27FC236}">
                  <a16:creationId xmlns:a16="http://schemas.microsoft.com/office/drawing/2014/main" id="{ACA4C536-B7D4-468B-807D-2A536F636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6118" y="3251913"/>
              <a:ext cx="358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6" name="Oval 36">
              <a:extLst>
                <a:ext uri="{FF2B5EF4-FFF2-40B4-BE49-F238E27FC236}">
                  <a16:creationId xmlns:a16="http://schemas.microsoft.com/office/drawing/2014/main" id="{A82DFD57-A5AE-42E4-9BCD-A75DD9C6E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7463" y="3819380"/>
              <a:ext cx="539750" cy="50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7" name="Oval 37">
              <a:extLst>
                <a:ext uri="{FF2B5EF4-FFF2-40B4-BE49-F238E27FC236}">
                  <a16:creationId xmlns:a16="http://schemas.microsoft.com/office/drawing/2014/main" id="{B97E8AEC-675B-4CCC-A44A-D9D841730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3038" y="3073255"/>
              <a:ext cx="539750" cy="509588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8" name="Oval 38">
              <a:extLst>
                <a:ext uri="{FF2B5EF4-FFF2-40B4-BE49-F238E27FC236}">
                  <a16:creationId xmlns:a16="http://schemas.microsoft.com/office/drawing/2014/main" id="{A2EACF2F-7A8B-416D-955C-20E1FA7C0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5901" y="4421043"/>
              <a:ext cx="539750" cy="50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9" name="Oval 39">
              <a:extLst>
                <a:ext uri="{FF2B5EF4-FFF2-40B4-BE49-F238E27FC236}">
                  <a16:creationId xmlns:a16="http://schemas.microsoft.com/office/drawing/2014/main" id="{591A08C4-4B16-47A3-9A6E-24949BC5D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8163" y="3746355"/>
              <a:ext cx="539750" cy="508000"/>
            </a:xfrm>
            <a:prstGeom prst="ellipse">
              <a:avLst/>
            </a:prstGeom>
            <a:noFill/>
            <a:ln w="63500" cmpd="dbl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50" name="Rectangle 46">
              <a:extLst>
                <a:ext uri="{FF2B5EF4-FFF2-40B4-BE49-F238E27FC236}">
                  <a16:creationId xmlns:a16="http://schemas.microsoft.com/office/drawing/2014/main" id="{C1A7FF8C-77F3-4670-83FE-A273C9A5A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5318" y="3809066"/>
              <a:ext cx="180975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5718DACB-AE93-460B-B153-5BFC75BA5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7730" y="3195601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62B2778C-3AC5-4430-B6DC-9D30C8873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2520" y="3766338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53" name="Rectangle 51">
              <a:extLst>
                <a:ext uri="{FF2B5EF4-FFF2-40B4-BE49-F238E27FC236}">
                  <a16:creationId xmlns:a16="http://schemas.microsoft.com/office/drawing/2014/main" id="{B5240466-2F91-4979-8FEE-AF7BA9A35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7763" y="4842168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A136A607-6B21-42BD-86EB-0208436FC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7801" y="4349605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cxnSp>
          <p:nvCxnSpPr>
            <p:cNvPr id="55" name="连接符: 曲线 54">
              <a:extLst>
                <a:ext uri="{FF2B5EF4-FFF2-40B4-BE49-F238E27FC236}">
                  <a16:creationId xmlns:a16="http://schemas.microsoft.com/office/drawing/2014/main" id="{28425DD3-5D77-4714-9926-F33E6CA1D1D0}"/>
                </a:ext>
              </a:extLst>
            </p:cNvPr>
            <p:cNvCxnSpPr>
              <a:cxnSpLocks/>
              <a:stCxn id="48" idx="6"/>
              <a:endCxn id="48" idx="3"/>
            </p:cNvCxnSpPr>
            <p:nvPr/>
          </p:nvCxnSpPr>
          <p:spPr>
            <a:xfrm flipH="1">
              <a:off x="9234946" y="4675043"/>
              <a:ext cx="460705" cy="179605"/>
            </a:xfrm>
            <a:prstGeom prst="curvedConnector4">
              <a:avLst>
                <a:gd name="adj1" fmla="val -49620"/>
                <a:gd name="adj2" fmla="val 2687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曲线 55">
              <a:extLst>
                <a:ext uri="{FF2B5EF4-FFF2-40B4-BE49-F238E27FC236}">
                  <a16:creationId xmlns:a16="http://schemas.microsoft.com/office/drawing/2014/main" id="{EA0C5F05-F8FF-45F7-899B-5D1D01067E1E}"/>
                </a:ext>
              </a:extLst>
            </p:cNvPr>
            <p:cNvCxnSpPr>
              <a:cxnSpLocks/>
              <a:stCxn id="49" idx="1"/>
              <a:endCxn id="49" idx="6"/>
            </p:cNvCxnSpPr>
            <p:nvPr/>
          </p:nvCxnSpPr>
          <p:spPr>
            <a:xfrm rot="16200000" flipH="1">
              <a:off x="10967757" y="3680200"/>
              <a:ext cx="179605" cy="460705"/>
            </a:xfrm>
            <a:prstGeom prst="curvedConnector4">
              <a:avLst>
                <a:gd name="adj1" fmla="val -168701"/>
                <a:gd name="adj2" fmla="val 1496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D44DE17-AD79-46AE-B66F-421EDB8CFF2A}"/>
                </a:ext>
              </a:extLst>
            </p:cNvPr>
            <p:cNvSpPr txBox="1"/>
            <p:nvPr/>
          </p:nvSpPr>
          <p:spPr>
            <a:xfrm>
              <a:off x="7370432" y="3878853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83D37B6-364F-42A3-AF0E-C1E9BC687DB2}"/>
                </a:ext>
              </a:extLst>
            </p:cNvPr>
            <p:cNvCxnSpPr>
              <a:stCxn id="46" idx="7"/>
              <a:endCxn id="47" idx="2"/>
            </p:cNvCxnSpPr>
            <p:nvPr/>
          </p:nvCxnSpPr>
          <p:spPr>
            <a:xfrm flipV="1">
              <a:off x="8148168" y="3328049"/>
              <a:ext cx="964870" cy="5657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8F33E1EB-CA3B-49FA-B728-BF459479F389}"/>
                </a:ext>
              </a:extLst>
            </p:cNvPr>
            <p:cNvCxnSpPr>
              <a:cxnSpLocks/>
              <a:stCxn id="46" idx="5"/>
              <a:endCxn id="48" idx="2"/>
            </p:cNvCxnSpPr>
            <p:nvPr/>
          </p:nvCxnSpPr>
          <p:spPr>
            <a:xfrm>
              <a:off x="8148168" y="4252985"/>
              <a:ext cx="1007733" cy="422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8D55FBA-293C-4DD3-BEB2-CB2CFCE774FE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9192083" y="3508216"/>
              <a:ext cx="42863" cy="9872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409D71AA-5344-441D-AC14-2FE10B69778C}"/>
                </a:ext>
              </a:extLst>
            </p:cNvPr>
            <p:cNvCxnSpPr>
              <a:cxnSpLocks/>
              <a:stCxn id="48" idx="0"/>
              <a:endCxn id="47" idx="4"/>
            </p:cNvCxnSpPr>
            <p:nvPr/>
          </p:nvCxnSpPr>
          <p:spPr>
            <a:xfrm flipH="1" flipV="1">
              <a:off x="9382913" y="3582843"/>
              <a:ext cx="42863" cy="838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37581C44-BEC2-4525-8222-F277C155B532}"/>
                </a:ext>
              </a:extLst>
            </p:cNvPr>
            <p:cNvCxnSpPr>
              <a:cxnSpLocks/>
              <a:stCxn id="47" idx="5"/>
              <a:endCxn id="49" idx="2"/>
            </p:cNvCxnSpPr>
            <p:nvPr/>
          </p:nvCxnSpPr>
          <p:spPr>
            <a:xfrm>
              <a:off x="9573743" y="3508216"/>
              <a:ext cx="1174420" cy="4921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92BC659-50E2-4480-8D54-F72F4DA52830}"/>
                </a:ext>
              </a:extLst>
            </p:cNvPr>
            <p:cNvCxnSpPr>
              <a:cxnSpLocks/>
              <a:stCxn id="49" idx="3"/>
              <a:endCxn id="48" idx="7"/>
            </p:cNvCxnSpPr>
            <p:nvPr/>
          </p:nvCxnSpPr>
          <p:spPr>
            <a:xfrm flipH="1">
              <a:off x="9616606" y="4179960"/>
              <a:ext cx="1210602" cy="3154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D53FD30-4E35-480D-A979-FBCB1E64DE94}"/>
              </a:ext>
            </a:extLst>
          </p:cNvPr>
          <p:cNvGrpSpPr/>
          <p:nvPr/>
        </p:nvGrpSpPr>
        <p:grpSpPr>
          <a:xfrm>
            <a:off x="7271870" y="4258027"/>
            <a:ext cx="2677427" cy="2390877"/>
            <a:chOff x="7568773" y="4289183"/>
            <a:chExt cx="2677427" cy="2390877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85E3B52D-8723-47DB-AF50-081CE6A20156}"/>
                </a:ext>
              </a:extLst>
            </p:cNvPr>
            <p:cNvSpPr/>
            <p:nvPr/>
          </p:nvSpPr>
          <p:spPr bwMode="auto">
            <a:xfrm>
              <a:off x="7950252" y="531616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8691F93-5A18-4644-99F7-49F05E7F8723}"/>
                </a:ext>
              </a:extLst>
            </p:cNvPr>
            <p:cNvSpPr txBox="1"/>
            <p:nvPr/>
          </p:nvSpPr>
          <p:spPr>
            <a:xfrm>
              <a:off x="7568773" y="5344466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D635C15A-3689-48B2-9E33-0C990B7FA87C}"/>
                </a:ext>
              </a:extLst>
            </p:cNvPr>
            <p:cNvSpPr/>
            <p:nvPr/>
          </p:nvSpPr>
          <p:spPr bwMode="auto">
            <a:xfrm>
              <a:off x="7941310" y="428918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8" name="Oval 4">
              <a:extLst>
                <a:ext uri="{FF2B5EF4-FFF2-40B4-BE49-F238E27FC236}">
                  <a16:creationId xmlns:a16="http://schemas.microsoft.com/office/drawing/2014/main" id="{98C9F531-592D-46BD-A1D1-FDEBF5C88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578" y="5337108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连接符: 曲线 68">
              <a:extLst>
                <a:ext uri="{FF2B5EF4-FFF2-40B4-BE49-F238E27FC236}">
                  <a16:creationId xmlns:a16="http://schemas.microsoft.com/office/drawing/2014/main" id="{472EB614-978F-4FD4-A3F6-BD3D05E9C27E}"/>
                </a:ext>
              </a:extLst>
            </p:cNvPr>
            <p:cNvCxnSpPr>
              <a:cxnSpLocks/>
              <a:stCxn id="65" idx="1"/>
              <a:endCxn id="67" idx="3"/>
            </p:cNvCxnSpPr>
            <p:nvPr/>
          </p:nvCxnSpPr>
          <p:spPr>
            <a:xfrm rot="16200000" flipV="1">
              <a:off x="7655101" y="5021015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曲线 69">
              <a:extLst>
                <a:ext uri="{FF2B5EF4-FFF2-40B4-BE49-F238E27FC236}">
                  <a16:creationId xmlns:a16="http://schemas.microsoft.com/office/drawing/2014/main" id="{ACA50A37-D522-4B84-B4CD-12B6BCC8A6F9}"/>
                </a:ext>
              </a:extLst>
            </p:cNvPr>
            <p:cNvCxnSpPr>
              <a:cxnSpLocks/>
              <a:stCxn id="67" idx="5"/>
              <a:endCxn id="65" idx="7"/>
            </p:cNvCxnSpPr>
            <p:nvPr/>
          </p:nvCxnSpPr>
          <p:spPr>
            <a:xfrm rot="16200000" flipH="1">
              <a:off x="7970203" y="5021014"/>
              <a:ext cx="711881" cy="894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C69B5FD0-A28D-449D-954B-D09E173FFAC8}"/>
                </a:ext>
              </a:extLst>
            </p:cNvPr>
            <p:cNvSpPr txBox="1"/>
            <p:nvPr/>
          </p:nvSpPr>
          <p:spPr>
            <a:xfrm>
              <a:off x="7628635" y="583165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E8AD588-DCFE-4D24-8DC5-E52EFC1980FF}"/>
                </a:ext>
              </a:extLst>
            </p:cNvPr>
            <p:cNvSpPr txBox="1"/>
            <p:nvPr/>
          </p:nvSpPr>
          <p:spPr>
            <a:xfrm>
              <a:off x="7662131" y="483829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758E965-62F1-49E1-BDBB-275F334170C5}"/>
                </a:ext>
              </a:extLst>
            </p:cNvPr>
            <p:cNvSpPr txBox="1"/>
            <p:nvPr/>
          </p:nvSpPr>
          <p:spPr>
            <a:xfrm>
              <a:off x="8469691" y="521017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8BF7FD4-7A9F-41DF-8BEB-EDAFB0701ABE}"/>
                    </a:ext>
                  </a:extLst>
                </p:cNvPr>
                <p:cNvSpPr txBox="1"/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8BF7FD4-7A9F-41DF-8BEB-EDAFB0701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310" y="4684882"/>
                  <a:ext cx="36740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68FBEFB-8456-417D-906F-731B25B42D04}"/>
                </a:ext>
              </a:extLst>
            </p:cNvPr>
            <p:cNvSpPr txBox="1"/>
            <p:nvPr/>
          </p:nvSpPr>
          <p:spPr>
            <a:xfrm>
              <a:off x="9345487" y="515980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4A4B4D62-C88F-44F2-9F85-E457A4016900}"/>
                </a:ext>
              </a:extLst>
            </p:cNvPr>
            <p:cNvSpPr/>
            <p:nvPr/>
          </p:nvSpPr>
          <p:spPr bwMode="auto">
            <a:xfrm>
              <a:off x="7960225" y="623443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8" name="连接符: 曲线 87">
              <a:extLst>
                <a:ext uri="{FF2B5EF4-FFF2-40B4-BE49-F238E27FC236}">
                  <a16:creationId xmlns:a16="http://schemas.microsoft.com/office/drawing/2014/main" id="{663C5A0F-A202-4176-AA62-89400047B1C1}"/>
                </a:ext>
              </a:extLst>
            </p:cNvPr>
            <p:cNvCxnSpPr>
              <a:cxnSpLocks/>
              <a:stCxn id="65" idx="3"/>
              <a:endCxn id="87" idx="1"/>
            </p:cNvCxnSpPr>
            <p:nvPr/>
          </p:nvCxnSpPr>
          <p:spPr>
            <a:xfrm rot="16200000" flipH="1">
              <a:off x="7718913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连接符: 曲线 90">
              <a:extLst>
                <a:ext uri="{FF2B5EF4-FFF2-40B4-BE49-F238E27FC236}">
                  <a16:creationId xmlns:a16="http://schemas.microsoft.com/office/drawing/2014/main" id="{59ED3EE2-BDE1-4F00-B6AA-0AE037319EEF}"/>
                </a:ext>
              </a:extLst>
            </p:cNvPr>
            <p:cNvCxnSpPr>
              <a:cxnSpLocks/>
              <a:stCxn id="87" idx="7"/>
              <a:endCxn id="65" idx="5"/>
            </p:cNvCxnSpPr>
            <p:nvPr/>
          </p:nvCxnSpPr>
          <p:spPr>
            <a:xfrm rot="16200000" flipV="1">
              <a:off x="8034016" y="5993126"/>
              <a:ext cx="603170" cy="9973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C48ABB8E-04FF-41C5-975C-172E0BA02494}"/>
                </a:ext>
              </a:extLst>
            </p:cNvPr>
            <p:cNvSpPr/>
            <p:nvPr/>
          </p:nvSpPr>
          <p:spPr bwMode="auto">
            <a:xfrm>
              <a:off x="8833035" y="532499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D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079EB3D9-5A48-425E-9BBE-563C94E91904}"/>
                </a:ext>
              </a:extLst>
            </p:cNvPr>
            <p:cNvCxnSpPr>
              <a:cxnSpLocks/>
              <a:stCxn id="99" idx="6"/>
              <a:endCxn id="68" idx="2"/>
            </p:cNvCxnSpPr>
            <p:nvPr/>
          </p:nvCxnSpPr>
          <p:spPr>
            <a:xfrm>
              <a:off x="9278657" y="5547803"/>
              <a:ext cx="521921" cy="77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8573FCEA-D00C-416C-B820-64D8012BA1AB}"/>
                </a:ext>
              </a:extLst>
            </p:cNvPr>
            <p:cNvCxnSpPr>
              <a:cxnSpLocks/>
              <a:stCxn id="65" idx="6"/>
              <a:endCxn id="99" idx="2"/>
            </p:cNvCxnSpPr>
            <p:nvPr/>
          </p:nvCxnSpPr>
          <p:spPr>
            <a:xfrm>
              <a:off x="8395874" y="5538977"/>
              <a:ext cx="437161" cy="88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84CBB3B3-446B-489F-B6FA-B5C1004475F9}"/>
                    </a:ext>
                  </a:extLst>
                </p:cNvPr>
                <p:cNvSpPr txBox="1"/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84CBB3B3-446B-489F-B6FA-B5C100447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0077" y="5801420"/>
                  <a:ext cx="3674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D41C998-0B4B-4FFB-A871-0FB89A2EEBCA}"/>
              </a:ext>
            </a:extLst>
          </p:cNvPr>
          <p:cNvSpPr txBox="1"/>
          <p:nvPr/>
        </p:nvSpPr>
        <p:spPr>
          <a:xfrm>
            <a:off x="1643939" y="3698452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NFA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02861B5-BAD2-41D1-8EDC-57A854706338}"/>
              </a:ext>
            </a:extLst>
          </p:cNvPr>
          <p:cNvSpPr txBox="1"/>
          <p:nvPr/>
        </p:nvSpPr>
        <p:spPr>
          <a:xfrm>
            <a:off x="4356302" y="3701188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F14BB865-2887-4271-8525-591480A370FE}"/>
              </a:ext>
            </a:extLst>
          </p:cNvPr>
          <p:cNvCxnSpPr>
            <a:stCxn id="108" idx="3"/>
            <a:endCxn id="109" idx="1"/>
          </p:cNvCxnSpPr>
          <p:nvPr/>
        </p:nvCxnSpPr>
        <p:spPr>
          <a:xfrm>
            <a:off x="2427167" y="3929285"/>
            <a:ext cx="1929135" cy="273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BE3EF3B-2A8C-404B-BE2E-E02DBD94D977}"/>
              </a:ext>
            </a:extLst>
          </p:cNvPr>
          <p:cNvSpPr txBox="1"/>
          <p:nvPr/>
        </p:nvSpPr>
        <p:spPr>
          <a:xfrm>
            <a:off x="10609610" y="5326702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NFA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C6BBB14-E934-433C-8738-D038F836AB1A}"/>
              </a:ext>
            </a:extLst>
          </p:cNvPr>
          <p:cNvSpPr txBox="1"/>
          <p:nvPr/>
        </p:nvSpPr>
        <p:spPr>
          <a:xfrm>
            <a:off x="10591101" y="4092961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407F94F9-6426-47E2-A8D7-D5E6AA1CE7DF}"/>
              </a:ext>
            </a:extLst>
          </p:cNvPr>
          <p:cNvCxnSpPr>
            <a:cxnSpLocks/>
            <a:stCxn id="112" idx="0"/>
            <a:endCxn id="113" idx="2"/>
          </p:cNvCxnSpPr>
          <p:nvPr/>
        </p:nvCxnSpPr>
        <p:spPr>
          <a:xfrm flipH="1" flipV="1">
            <a:off x="10982715" y="4554626"/>
            <a:ext cx="18509" cy="7720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136232F0-1855-4576-AF4A-12E09EDFB7E4}"/>
              </a:ext>
            </a:extLst>
          </p:cNvPr>
          <p:cNvSpPr txBox="1"/>
          <p:nvPr/>
        </p:nvSpPr>
        <p:spPr>
          <a:xfrm>
            <a:off x="1718076" y="4173379"/>
            <a:ext cx="1390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符号</a:t>
            </a:r>
            <a:r>
              <a:rPr lang="en-US" altLang="zh-CN" sz="2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13D6BB8-71A2-4505-A71D-5B24F8F7F5D3}"/>
              </a:ext>
            </a:extLst>
          </p:cNvPr>
          <p:cNvSpPr txBox="1"/>
          <p:nvPr/>
        </p:nvSpPr>
        <p:spPr>
          <a:xfrm>
            <a:off x="720503" y="4357141"/>
            <a:ext cx="1390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itchFamily="18" charset="2"/>
              </a:rPr>
              <a:t>状态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sym typeface="Symbol" pitchFamily="18" charset="2"/>
              </a:rPr>
              <a:t>D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09" grpId="0"/>
      <p:bldP spid="112" grpId="0"/>
      <p:bldP spid="1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B846F-10E1-455A-9280-5906C7A4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02E445-6824-4486-8270-1E642F3C9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NFA</a:t>
            </a:r>
            <a:r>
              <a:rPr lang="en-US" altLang="zh-CN" sz="2800" dirty="0">
                <a:latin typeface="+mn-ea"/>
              </a:rPr>
              <a:t> → </a:t>
            </a:r>
            <a:r>
              <a:rPr lang="en-US" altLang="zh-CN" dirty="0"/>
              <a:t>DFA </a:t>
            </a:r>
            <a:r>
              <a:rPr lang="zh-CN" altLang="en-US" dirty="0"/>
              <a:t>例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en-US" altLang="zh-CN" dirty="0" err="1">
                <a:solidFill>
                  <a:srgbClr val="C00000"/>
                </a:solidFill>
              </a:rPr>
              <a:t>a|b</a:t>
            </a:r>
            <a:r>
              <a:rPr lang="en-US" altLang="zh-CN" dirty="0">
                <a:solidFill>
                  <a:srgbClr val="C00000"/>
                </a:solidFill>
              </a:rPr>
              <a:t>)*abb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5935C78-3D74-4DD8-B0E8-48575F59F4B9}"/>
              </a:ext>
            </a:extLst>
          </p:cNvPr>
          <p:cNvGrpSpPr/>
          <p:nvPr/>
        </p:nvGrpSpPr>
        <p:grpSpPr>
          <a:xfrm>
            <a:off x="1820250" y="1798976"/>
            <a:ext cx="3497704" cy="1542431"/>
            <a:chOff x="1742843" y="1798976"/>
            <a:chExt cx="3497704" cy="154243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E9A0333-8451-4540-AB99-5C398A282416}"/>
                </a:ext>
              </a:extLst>
            </p:cNvPr>
            <p:cNvGrpSpPr/>
            <p:nvPr/>
          </p:nvGrpSpPr>
          <p:grpSpPr>
            <a:xfrm>
              <a:off x="2133600" y="1798976"/>
              <a:ext cx="3106947" cy="1542431"/>
              <a:chOff x="1828800" y="1588150"/>
              <a:chExt cx="3106947" cy="1542431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2A82F628-6FA5-4500-AE08-0682C8D8719D}"/>
                  </a:ext>
                </a:extLst>
              </p:cNvPr>
              <p:cNvSpPr/>
              <p:nvPr/>
            </p:nvSpPr>
            <p:spPr bwMode="auto">
              <a:xfrm>
                <a:off x="1828800" y="2161291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0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40FAED4-DAD8-4BE9-8672-9BC654337D64}"/>
                  </a:ext>
                </a:extLst>
              </p:cNvPr>
              <p:cNvGrpSpPr/>
              <p:nvPr/>
            </p:nvGrpSpPr>
            <p:grpSpPr>
              <a:xfrm>
                <a:off x="4572000" y="2133600"/>
                <a:ext cx="363747" cy="360182"/>
                <a:chOff x="4752536" y="4112194"/>
                <a:chExt cx="363747" cy="360182"/>
              </a:xfrm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26732E4-061B-44C3-965F-1E4550B4229E}"/>
                    </a:ext>
                  </a:extLst>
                </p:cNvPr>
                <p:cNvSpPr/>
                <p:nvPr/>
              </p:nvSpPr>
              <p:spPr bwMode="auto">
                <a:xfrm>
                  <a:off x="4784933" y="4140330"/>
                  <a:ext cx="304799" cy="304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微软雅黑" pitchFamily="34" charset="-122"/>
                      <a:cs typeface="Arial" panose="020B0604020202020204" pitchFamily="34" charset="0"/>
                    </a:rPr>
                    <a:t>3</a:t>
                  </a:r>
                  <a:endPara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C468F917-E542-43F3-8815-275BB8294C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536" y="4112194"/>
                  <a:ext cx="363747" cy="360182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EF2F194-BA3D-4BA5-AEA2-600FFA3A03E7}"/>
                  </a:ext>
                </a:extLst>
              </p:cNvPr>
              <p:cNvSpPr/>
              <p:nvPr/>
            </p:nvSpPr>
            <p:spPr bwMode="auto">
              <a:xfrm>
                <a:off x="2667000" y="2161291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1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6A80CDB5-F247-4AB1-8BE8-E6E382438252}"/>
                  </a:ext>
                </a:extLst>
              </p:cNvPr>
              <p:cNvSpPr/>
              <p:nvPr/>
            </p:nvSpPr>
            <p:spPr bwMode="auto">
              <a:xfrm>
                <a:off x="3505200" y="2161291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2</a:t>
                </a:r>
                <a:endPara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36F20DC9-715C-4F66-A3B3-007CCF282AF5}"/>
                  </a:ext>
                </a:extLst>
              </p:cNvPr>
              <p:cNvCxnSpPr>
                <a:stCxn id="8" idx="6"/>
                <a:endCxn id="10" idx="2"/>
              </p:cNvCxnSpPr>
              <p:nvPr/>
            </p:nvCxnSpPr>
            <p:spPr bwMode="auto">
              <a:xfrm>
                <a:off x="2133600" y="2313691"/>
                <a:ext cx="533400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29DA1127-0BAC-4CCE-AFF8-43CDFAE37888}"/>
                  </a:ext>
                </a:extLst>
              </p:cNvPr>
              <p:cNvCxnSpPr>
                <a:stCxn id="10" idx="6"/>
                <a:endCxn id="11" idx="2"/>
              </p:cNvCxnSpPr>
              <p:nvPr/>
            </p:nvCxnSpPr>
            <p:spPr bwMode="auto">
              <a:xfrm>
                <a:off x="2971800" y="2313691"/>
                <a:ext cx="533400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9DBFBE8B-0EE2-4737-B8BD-728E6B112260}"/>
                  </a:ext>
                </a:extLst>
              </p:cNvPr>
              <p:cNvCxnSpPr>
                <a:stCxn id="11" idx="6"/>
                <a:endCxn id="23" idx="2"/>
              </p:cNvCxnSpPr>
              <p:nvPr/>
            </p:nvCxnSpPr>
            <p:spPr bwMode="auto">
              <a:xfrm>
                <a:off x="3810000" y="2313691"/>
                <a:ext cx="762000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连接符: 曲线 14">
                <a:extLst>
                  <a:ext uri="{FF2B5EF4-FFF2-40B4-BE49-F238E27FC236}">
                    <a16:creationId xmlns:a16="http://schemas.microsoft.com/office/drawing/2014/main" id="{F12C116B-D97B-4495-B0A7-AB6EC3DA2FD8}"/>
                  </a:ext>
                </a:extLst>
              </p:cNvPr>
              <p:cNvCxnSpPr>
                <a:stCxn id="8" idx="1"/>
                <a:endCxn id="8" idx="7"/>
              </p:cNvCxnSpPr>
              <p:nvPr/>
            </p:nvCxnSpPr>
            <p:spPr bwMode="auto">
              <a:xfrm rot="5400000" flipH="1" flipV="1">
                <a:off x="1981200" y="2098165"/>
                <a:ext cx="12700" cy="215526"/>
              </a:xfrm>
              <a:prstGeom prst="curvedConnector3">
                <a:avLst>
                  <a:gd name="adj1" fmla="val 2151472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连接符: 曲线 15">
                <a:extLst>
                  <a:ext uri="{FF2B5EF4-FFF2-40B4-BE49-F238E27FC236}">
                    <a16:creationId xmlns:a16="http://schemas.microsoft.com/office/drawing/2014/main" id="{665C69D9-D2BA-42DC-9599-6F6DE0F2A02C}"/>
                  </a:ext>
                </a:extLst>
              </p:cNvPr>
              <p:cNvCxnSpPr>
                <a:stCxn id="8" idx="3"/>
                <a:endCxn id="8" idx="5"/>
              </p:cNvCxnSpPr>
              <p:nvPr/>
            </p:nvCxnSpPr>
            <p:spPr bwMode="auto">
              <a:xfrm rot="16200000" flipH="1">
                <a:off x="1981200" y="2313691"/>
                <a:ext cx="12700" cy="215526"/>
              </a:xfrm>
              <a:prstGeom prst="curvedConnector3">
                <a:avLst>
                  <a:gd name="adj1" fmla="val 2151472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0139575-59DB-48D9-82A0-539FF269BAE2}"/>
                  </a:ext>
                </a:extLst>
              </p:cNvPr>
              <p:cNvSpPr txBox="1"/>
              <p:nvPr/>
            </p:nvSpPr>
            <p:spPr>
              <a:xfrm>
                <a:off x="1831096" y="158815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694D31D-35E9-4E39-8095-E7EF7C657BC0}"/>
                  </a:ext>
                </a:extLst>
              </p:cNvPr>
              <p:cNvSpPr txBox="1"/>
              <p:nvPr/>
            </p:nvSpPr>
            <p:spPr>
              <a:xfrm>
                <a:off x="2243659" y="1976625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9BC1B74-3BEE-4C32-840D-75A2EE4F5856}"/>
                  </a:ext>
                </a:extLst>
              </p:cNvPr>
              <p:cNvSpPr txBox="1"/>
              <p:nvPr/>
            </p:nvSpPr>
            <p:spPr>
              <a:xfrm>
                <a:off x="3039892" y="1948934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F0926CD-4007-4B8C-A142-61B2F0DCB66B}"/>
                  </a:ext>
                </a:extLst>
              </p:cNvPr>
              <p:cNvSpPr txBox="1"/>
              <p:nvPr/>
            </p:nvSpPr>
            <p:spPr>
              <a:xfrm>
                <a:off x="3988526" y="1944359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D6AC052-BDA3-427F-815A-2D46B745E45D}"/>
                  </a:ext>
                </a:extLst>
              </p:cNvPr>
              <p:cNvSpPr txBox="1"/>
              <p:nvPr/>
            </p:nvSpPr>
            <p:spPr>
              <a:xfrm>
                <a:off x="1831096" y="2668916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2BD3151-E5F4-41D5-8F2B-64D182130E5A}"/>
                </a:ext>
              </a:extLst>
            </p:cNvPr>
            <p:cNvSpPr txBox="1"/>
            <p:nvPr/>
          </p:nvSpPr>
          <p:spPr>
            <a:xfrm>
              <a:off x="1742843" y="2315902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3106B2FF-E6E1-4FEA-9BC4-E3714F1338EC}"/>
              </a:ext>
            </a:extLst>
          </p:cNvPr>
          <p:cNvSpPr txBox="1"/>
          <p:nvPr/>
        </p:nvSpPr>
        <p:spPr>
          <a:xfrm>
            <a:off x="480586" y="2410404"/>
            <a:ext cx="106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NFA N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4B1AA6-F518-4A0A-ABBE-A7E7E3F63FCA}"/>
              </a:ext>
            </a:extLst>
          </p:cNvPr>
          <p:cNvSpPr txBox="1"/>
          <p:nvPr/>
        </p:nvSpPr>
        <p:spPr>
          <a:xfrm>
            <a:off x="444063" y="4847450"/>
            <a:ext cx="103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DFA D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70BCD1-6D7C-4145-8223-D65A41B866C6}"/>
              </a:ext>
            </a:extLst>
          </p:cNvPr>
          <p:cNvGrpSpPr/>
          <p:nvPr/>
        </p:nvGrpSpPr>
        <p:grpSpPr>
          <a:xfrm>
            <a:off x="1676394" y="3729953"/>
            <a:ext cx="4450359" cy="2131462"/>
            <a:chOff x="869573" y="3200352"/>
            <a:chExt cx="4450359" cy="213146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00CD0A3-4AED-4036-A485-0915C04B0208}"/>
                </a:ext>
              </a:extLst>
            </p:cNvPr>
            <p:cNvSpPr txBox="1"/>
            <p:nvPr/>
          </p:nvSpPr>
          <p:spPr>
            <a:xfrm>
              <a:off x="869573" y="428446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C47BA4B7-7CDD-4C58-8396-10C25B7A10DF}"/>
                </a:ext>
              </a:extLst>
            </p:cNvPr>
            <p:cNvSpPr/>
            <p:nvPr/>
          </p:nvSpPr>
          <p:spPr bwMode="auto">
            <a:xfrm>
              <a:off x="1279732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A214D5BD-6B25-422E-A226-49D406C8E7AD}"/>
                </a:ext>
              </a:extLst>
            </p:cNvPr>
            <p:cNvSpPr/>
            <p:nvPr/>
          </p:nvSpPr>
          <p:spPr bwMode="auto">
            <a:xfrm>
              <a:off x="2400113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0,1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294E8E42-0E44-48C9-B817-1E47488CB86F}"/>
                </a:ext>
              </a:extLst>
            </p:cNvPr>
            <p:cNvSpPr/>
            <p:nvPr/>
          </p:nvSpPr>
          <p:spPr bwMode="auto">
            <a:xfrm>
              <a:off x="3501500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0,2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6BC70B6-5268-45FC-B9B9-BA3A9C723693}"/>
                </a:ext>
              </a:extLst>
            </p:cNvPr>
            <p:cNvSpPr/>
            <p:nvPr/>
          </p:nvSpPr>
          <p:spPr bwMode="auto">
            <a:xfrm>
              <a:off x="4754975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0,3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62467857-BF3A-4A5B-8D79-0D55F7477BE2}"/>
                </a:ext>
              </a:extLst>
            </p:cNvPr>
            <p:cNvSpPr/>
            <p:nvPr/>
          </p:nvSpPr>
          <p:spPr bwMode="auto">
            <a:xfrm>
              <a:off x="4707932" y="4253132"/>
              <a:ext cx="612000" cy="43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45B66ED4-C885-4378-9F31-AE3434C59F61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 bwMode="auto">
            <a:xfrm>
              <a:off x="1813132" y="4469132"/>
              <a:ext cx="586981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2F166B3D-6DE9-437D-A505-D1F72273CA77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 bwMode="auto">
            <a:xfrm>
              <a:off x="2933513" y="4469132"/>
              <a:ext cx="567987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1D8AF07-C707-4434-B1AF-76A82240BF0B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 bwMode="auto">
            <a:xfrm>
              <a:off x="4034900" y="4469132"/>
              <a:ext cx="673032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连接符: 曲线 35">
              <a:extLst>
                <a:ext uri="{FF2B5EF4-FFF2-40B4-BE49-F238E27FC236}">
                  <a16:creationId xmlns:a16="http://schemas.microsoft.com/office/drawing/2014/main" id="{EDAE86A5-6BEC-4920-8DBE-3B929F5FD66A}"/>
                </a:ext>
              </a:extLst>
            </p:cNvPr>
            <p:cNvCxnSpPr/>
            <p:nvPr/>
          </p:nvCxnSpPr>
          <p:spPr bwMode="auto">
            <a:xfrm rot="16200000" flipH="1">
              <a:off x="1535239" y="4499636"/>
              <a:ext cx="12700" cy="308317"/>
            </a:xfrm>
            <a:prstGeom prst="curvedConnector3">
              <a:avLst>
                <a:gd name="adj1" fmla="val 180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2911C27-E1E0-4302-9F96-E0BF68726B7A}"/>
                </a:ext>
              </a:extLst>
            </p:cNvPr>
            <p:cNvSpPr txBox="1"/>
            <p:nvPr/>
          </p:nvSpPr>
          <p:spPr>
            <a:xfrm>
              <a:off x="1358686" y="479228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F2CE5C0-C06F-41CA-AA26-FFCA13873AC8}"/>
                </a:ext>
              </a:extLst>
            </p:cNvPr>
            <p:cNvSpPr txBox="1"/>
            <p:nvPr/>
          </p:nvSpPr>
          <p:spPr>
            <a:xfrm>
              <a:off x="3032376" y="406482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16A3B29-1955-4D6B-8E5C-3BB49B2BCAFB}"/>
                </a:ext>
              </a:extLst>
            </p:cNvPr>
            <p:cNvSpPr txBox="1"/>
            <p:nvPr/>
          </p:nvSpPr>
          <p:spPr>
            <a:xfrm>
              <a:off x="4200633" y="406482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453B374-EFBE-4D7C-944F-5AAEBDE2F1AE}"/>
                </a:ext>
              </a:extLst>
            </p:cNvPr>
            <p:cNvSpPr txBox="1"/>
            <p:nvPr/>
          </p:nvSpPr>
          <p:spPr>
            <a:xfrm>
              <a:off x="1939828" y="403796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085ADC01-8D07-4EC4-B453-ED6AD33DE67B}"/>
                </a:ext>
              </a:extLst>
            </p:cNvPr>
            <p:cNvCxnSpPr/>
            <p:nvPr/>
          </p:nvCxnSpPr>
          <p:spPr bwMode="auto">
            <a:xfrm rot="16200000" flipH="1" flipV="1">
              <a:off x="2671939" y="4161384"/>
              <a:ext cx="22318" cy="254435"/>
            </a:xfrm>
            <a:prstGeom prst="curvedConnector3">
              <a:avLst>
                <a:gd name="adj1" fmla="val -1024285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D7454EE-A50C-4561-81B2-FB0B608218ED}"/>
                </a:ext>
              </a:extLst>
            </p:cNvPr>
            <p:cNvSpPr txBox="1"/>
            <p:nvPr/>
          </p:nvSpPr>
          <p:spPr>
            <a:xfrm>
              <a:off x="2524962" y="36529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连接符: 曲线 42">
              <a:extLst>
                <a:ext uri="{FF2B5EF4-FFF2-40B4-BE49-F238E27FC236}">
                  <a16:creationId xmlns:a16="http://schemas.microsoft.com/office/drawing/2014/main" id="{AC09E65D-0728-4BB5-B308-59F7228D301E}"/>
                </a:ext>
              </a:extLst>
            </p:cNvPr>
            <p:cNvCxnSpPr>
              <a:stCxn id="30" idx="2"/>
              <a:endCxn id="29" idx="2"/>
            </p:cNvCxnSpPr>
            <p:nvPr/>
          </p:nvCxnSpPr>
          <p:spPr bwMode="auto">
            <a:xfrm rot="5400000">
              <a:off x="3217507" y="4103099"/>
              <a:ext cx="12700" cy="1101387"/>
            </a:xfrm>
            <a:prstGeom prst="curvedConnector3">
              <a:avLst>
                <a:gd name="adj1" fmla="val 180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54B0BF2-CF45-46C2-9885-6A54F69D34A5}"/>
                </a:ext>
              </a:extLst>
            </p:cNvPr>
            <p:cNvSpPr txBox="1"/>
            <p:nvPr/>
          </p:nvSpPr>
          <p:spPr>
            <a:xfrm>
              <a:off x="3075319" y="48083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C06E5C91-1892-487A-8363-5449FD803233}"/>
                </a:ext>
              </a:extLst>
            </p:cNvPr>
            <p:cNvCxnSpPr>
              <a:stCxn id="32" idx="2"/>
              <a:endCxn id="29" idx="2"/>
            </p:cNvCxnSpPr>
            <p:nvPr/>
          </p:nvCxnSpPr>
          <p:spPr bwMode="auto">
            <a:xfrm rot="5400000" flipH="1">
              <a:off x="3824703" y="3495903"/>
              <a:ext cx="31340" cy="2347119"/>
            </a:xfrm>
            <a:prstGeom prst="curvedConnector3">
              <a:avLst>
                <a:gd name="adj1" fmla="val -2255593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2995990-ED52-46D9-9839-F62B54CB8C1E}"/>
                </a:ext>
              </a:extLst>
            </p:cNvPr>
            <p:cNvSpPr txBox="1"/>
            <p:nvPr/>
          </p:nvSpPr>
          <p:spPr>
            <a:xfrm>
              <a:off x="4210251" y="487014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连接符: 曲线 46">
              <a:extLst>
                <a:ext uri="{FF2B5EF4-FFF2-40B4-BE49-F238E27FC236}">
                  <a16:creationId xmlns:a16="http://schemas.microsoft.com/office/drawing/2014/main" id="{2E70582C-0A59-4B41-A82B-2C4AAA7A0F6F}"/>
                </a:ext>
              </a:extLst>
            </p:cNvPr>
            <p:cNvCxnSpPr>
              <a:stCxn id="32" idx="0"/>
              <a:endCxn id="28" idx="0"/>
            </p:cNvCxnSpPr>
            <p:nvPr/>
          </p:nvCxnSpPr>
          <p:spPr bwMode="auto">
            <a:xfrm rot="16200000" flipH="1" flipV="1">
              <a:off x="3264512" y="2535052"/>
              <a:ext cx="31340" cy="3467500"/>
            </a:xfrm>
            <a:prstGeom prst="curvedConnector3">
              <a:avLst>
                <a:gd name="adj1" fmla="val -207604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28E658E-7DEC-4928-9BE9-C4EE137BFE5E}"/>
                </a:ext>
              </a:extLst>
            </p:cNvPr>
            <p:cNvSpPr txBox="1"/>
            <p:nvPr/>
          </p:nvSpPr>
          <p:spPr>
            <a:xfrm>
              <a:off x="3293279" y="320035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箭头: 下 48">
            <a:extLst>
              <a:ext uri="{FF2B5EF4-FFF2-40B4-BE49-F238E27FC236}">
                <a16:creationId xmlns:a16="http://schemas.microsoft.com/office/drawing/2014/main" id="{D4C7A1C5-32FD-4D43-B878-89780E1B5E29}"/>
              </a:ext>
            </a:extLst>
          </p:cNvPr>
          <p:cNvSpPr/>
          <p:nvPr/>
        </p:nvSpPr>
        <p:spPr bwMode="auto">
          <a:xfrm>
            <a:off x="3448548" y="3303567"/>
            <a:ext cx="312907" cy="38897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25980E66-8782-4DE3-A750-D9714E3F8A77}"/>
              </a:ext>
            </a:extLst>
          </p:cNvPr>
          <p:cNvGrpSpPr/>
          <p:nvPr/>
        </p:nvGrpSpPr>
        <p:grpSpPr>
          <a:xfrm>
            <a:off x="7032975" y="3745920"/>
            <a:ext cx="4372919" cy="2715089"/>
            <a:chOff x="6959967" y="2996244"/>
            <a:chExt cx="4372919" cy="2715089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0CCBE64-80C4-4642-9543-E9AA9482A361}"/>
                </a:ext>
              </a:extLst>
            </p:cNvPr>
            <p:cNvGrpSpPr/>
            <p:nvPr/>
          </p:nvGrpSpPr>
          <p:grpSpPr>
            <a:xfrm>
              <a:off x="7373216" y="2996244"/>
              <a:ext cx="3959670" cy="2715089"/>
              <a:chOff x="1889903" y="3984095"/>
              <a:chExt cx="3959670" cy="2715089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9E68EEB9-0483-42FA-A015-2BB534C43791}"/>
                  </a:ext>
                </a:extLst>
              </p:cNvPr>
              <p:cNvSpPr/>
              <p:nvPr/>
            </p:nvSpPr>
            <p:spPr bwMode="auto">
              <a:xfrm>
                <a:off x="1889903" y="5823625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0</a:t>
                </a:r>
                <a:endParaRPr lang="zh-CN" altLang="en-US" b="1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855F12EB-B0AF-48DA-B826-B95A4DC78778}"/>
                  </a:ext>
                </a:extLst>
              </p:cNvPr>
              <p:cNvSpPr/>
              <p:nvPr/>
            </p:nvSpPr>
            <p:spPr bwMode="auto">
              <a:xfrm>
                <a:off x="3071644" y="5767919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1</a:t>
                </a:r>
                <a:endParaRPr lang="zh-CN" altLang="en-US" b="1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3" name="Oval 4">
                <a:extLst>
                  <a:ext uri="{FF2B5EF4-FFF2-40B4-BE49-F238E27FC236}">
                    <a16:creationId xmlns:a16="http://schemas.microsoft.com/office/drawing/2014/main" id="{3BBB4778-A4FF-4927-B6CF-57E89A77D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3951" y="5750777"/>
                <a:ext cx="445622" cy="436988"/>
              </a:xfrm>
              <a:prstGeom prst="ellipse">
                <a:avLst/>
              </a:prstGeom>
              <a:noFill/>
              <a:ln w="63500" cmpd="dbl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kumimoji="0" lang="en-GB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4" name="连接符: 曲线 53">
                <a:extLst>
                  <a:ext uri="{FF2B5EF4-FFF2-40B4-BE49-F238E27FC236}">
                    <a16:creationId xmlns:a16="http://schemas.microsoft.com/office/drawing/2014/main" id="{79989619-E838-45BE-A7AD-90590D71B4AB}"/>
                  </a:ext>
                </a:extLst>
              </p:cNvPr>
              <p:cNvCxnSpPr>
                <a:cxnSpLocks/>
                <a:stCxn id="51" idx="0"/>
                <a:endCxn id="61" idx="2"/>
              </p:cNvCxnSpPr>
              <p:nvPr/>
            </p:nvCxnSpPr>
            <p:spPr>
              <a:xfrm rot="5400000" flipH="1" flipV="1">
                <a:off x="2405877" y="4327860"/>
                <a:ext cx="1202603" cy="1788928"/>
              </a:xfrm>
              <a:prstGeom prst="curved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C7120221-251D-46E5-ADF5-12C6ABAB5851}"/>
                  </a:ext>
                </a:extLst>
              </p:cNvPr>
              <p:cNvSpPr txBox="1"/>
              <p:nvPr/>
            </p:nvSpPr>
            <p:spPr>
              <a:xfrm>
                <a:off x="2189424" y="4913027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32D4EECC-9C42-40BF-AB67-B219107E2514}"/>
                  </a:ext>
                </a:extLst>
              </p:cNvPr>
              <p:cNvSpPr txBox="1"/>
              <p:nvPr/>
            </p:nvSpPr>
            <p:spPr>
              <a:xfrm>
                <a:off x="2719707" y="518571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F5DB4A6-386C-48BF-AF7D-005793B39C90}"/>
                  </a:ext>
                </a:extLst>
              </p:cNvPr>
              <p:cNvSpPr txBox="1"/>
              <p:nvPr/>
            </p:nvSpPr>
            <p:spPr>
              <a:xfrm>
                <a:off x="3768101" y="560661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F5E68420-8DC9-4685-B064-624DF8E7E50C}"/>
                  </a:ext>
                </a:extLst>
              </p:cNvPr>
              <p:cNvSpPr/>
              <p:nvPr/>
            </p:nvSpPr>
            <p:spPr bwMode="auto">
              <a:xfrm>
                <a:off x="4359240" y="5757820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3</a:t>
                </a:r>
                <a:endParaRPr lang="zh-CN" altLang="en-US" b="1" dirty="0"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59" name="连接符: 曲线 58">
                <a:extLst>
                  <a:ext uri="{FF2B5EF4-FFF2-40B4-BE49-F238E27FC236}">
                    <a16:creationId xmlns:a16="http://schemas.microsoft.com/office/drawing/2014/main" id="{CD283850-1B79-454A-AB38-E509D915E9D6}"/>
                  </a:ext>
                </a:extLst>
              </p:cNvPr>
              <p:cNvCxnSpPr>
                <a:cxnSpLocks/>
                <a:stCxn id="61" idx="6"/>
                <a:endCxn id="61" idx="1"/>
              </p:cNvCxnSpPr>
              <p:nvPr/>
            </p:nvCxnSpPr>
            <p:spPr>
              <a:xfrm flipH="1" flipV="1">
                <a:off x="3966902" y="4463471"/>
                <a:ext cx="380362" cy="157551"/>
              </a:xfrm>
              <a:prstGeom prst="curvedConnector4">
                <a:avLst>
                  <a:gd name="adj1" fmla="val -60101"/>
                  <a:gd name="adj2" fmla="val 286517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01B894B-E51B-4E1C-9354-4FDF0CB1D4B5}"/>
                  </a:ext>
                </a:extLst>
              </p:cNvPr>
              <p:cNvSpPr txBox="1"/>
              <p:nvPr/>
            </p:nvSpPr>
            <p:spPr>
              <a:xfrm>
                <a:off x="4793749" y="5617759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F4AD89F6-D72D-4105-97CA-0D4E1FC1D42E}"/>
                  </a:ext>
                </a:extLst>
              </p:cNvPr>
              <p:cNvSpPr/>
              <p:nvPr/>
            </p:nvSpPr>
            <p:spPr bwMode="auto">
              <a:xfrm>
                <a:off x="3901642" y="4398211"/>
                <a:ext cx="445622" cy="44562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latin typeface="Arial" charset="0"/>
                    <a:ea typeface="微软雅黑" pitchFamily="34" charset="-122"/>
                  </a:rPr>
                  <a:t>2</a:t>
                </a:r>
                <a:endParaRPr lang="zh-CN" altLang="en-US" b="1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D366314-4F72-4298-BC5B-BDF8AF6A7B8A}"/>
                  </a:ext>
                </a:extLst>
              </p:cNvPr>
              <p:cNvSpPr txBox="1"/>
              <p:nvPr/>
            </p:nvSpPr>
            <p:spPr>
              <a:xfrm>
                <a:off x="3535383" y="494350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80B06D7-E1FB-424B-90DC-721CD68BDF43}"/>
                  </a:ext>
                </a:extLst>
              </p:cNvPr>
              <p:cNvSpPr txBox="1"/>
              <p:nvPr/>
            </p:nvSpPr>
            <p:spPr>
              <a:xfrm>
                <a:off x="4814513" y="4961326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4" name="连接符: 曲线 63">
                <a:extLst>
                  <a:ext uri="{FF2B5EF4-FFF2-40B4-BE49-F238E27FC236}">
                    <a16:creationId xmlns:a16="http://schemas.microsoft.com/office/drawing/2014/main" id="{D1A02E61-44C0-405C-A77B-FEC3469D431A}"/>
                  </a:ext>
                </a:extLst>
              </p:cNvPr>
              <p:cNvCxnSpPr>
                <a:cxnSpLocks/>
                <a:stCxn id="52" idx="2"/>
                <a:endCxn id="52" idx="0"/>
              </p:cNvCxnSpPr>
              <p:nvPr/>
            </p:nvCxnSpPr>
            <p:spPr>
              <a:xfrm rot="10800000" flipH="1">
                <a:off x="3071643" y="5767920"/>
                <a:ext cx="222811" cy="222811"/>
              </a:xfrm>
              <a:prstGeom prst="curvedConnector4">
                <a:avLst>
                  <a:gd name="adj1" fmla="val -102598"/>
                  <a:gd name="adj2" fmla="val 202598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3CE361C-94D2-460D-9CAF-F349730DC4DB}"/>
                  </a:ext>
                </a:extLst>
              </p:cNvPr>
              <p:cNvSpPr txBox="1"/>
              <p:nvPr/>
            </p:nvSpPr>
            <p:spPr>
              <a:xfrm>
                <a:off x="2379472" y="5748996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连接符: 曲线 65">
                <a:extLst>
                  <a:ext uri="{FF2B5EF4-FFF2-40B4-BE49-F238E27FC236}">
                    <a16:creationId xmlns:a16="http://schemas.microsoft.com/office/drawing/2014/main" id="{54BF206B-CB80-4F92-9C5F-1B2EF03BD09F}"/>
                  </a:ext>
                </a:extLst>
              </p:cNvPr>
              <p:cNvCxnSpPr>
                <a:cxnSpLocks/>
                <a:stCxn id="58" idx="3"/>
                <a:endCxn id="52" idx="5"/>
              </p:cNvCxnSpPr>
              <p:nvPr/>
            </p:nvCxnSpPr>
            <p:spPr>
              <a:xfrm rot="5400000">
                <a:off x="3933204" y="5656984"/>
                <a:ext cx="10099" cy="972494"/>
              </a:xfrm>
              <a:prstGeom prst="curvedConnector3">
                <a:avLst>
                  <a:gd name="adj1" fmla="val 309367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连接符: 曲线 66">
                <a:extLst>
                  <a:ext uri="{FF2B5EF4-FFF2-40B4-BE49-F238E27FC236}">
                    <a16:creationId xmlns:a16="http://schemas.microsoft.com/office/drawing/2014/main" id="{EE3EAD6F-0B17-4F83-AFD0-00794B9CBFEA}"/>
                  </a:ext>
                </a:extLst>
              </p:cNvPr>
              <p:cNvCxnSpPr>
                <a:cxnSpLocks/>
                <a:stCxn id="53" idx="4"/>
                <a:endCxn id="52" idx="4"/>
              </p:cNvCxnSpPr>
              <p:nvPr/>
            </p:nvCxnSpPr>
            <p:spPr>
              <a:xfrm rot="5400000">
                <a:off x="4447721" y="5034500"/>
                <a:ext cx="25776" cy="2332307"/>
              </a:xfrm>
              <a:prstGeom prst="curvedConnector3">
                <a:avLst>
                  <a:gd name="adj1" fmla="val 986872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5D980494-155E-4207-99F3-98D5C231592C}"/>
                  </a:ext>
                </a:extLst>
              </p:cNvPr>
              <p:cNvCxnSpPr>
                <a:cxnSpLocks/>
                <a:stCxn id="52" idx="6"/>
                <a:endCxn id="58" idx="2"/>
              </p:cNvCxnSpPr>
              <p:nvPr/>
            </p:nvCxnSpPr>
            <p:spPr>
              <a:xfrm flipV="1">
                <a:off x="3517266" y="5980631"/>
                <a:ext cx="841974" cy="100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40FBAA1C-5405-4C10-833B-1BBA7881FB04}"/>
                  </a:ext>
                </a:extLst>
              </p:cNvPr>
              <p:cNvCxnSpPr>
                <a:cxnSpLocks/>
                <a:stCxn id="58" idx="6"/>
                <a:endCxn id="53" idx="2"/>
              </p:cNvCxnSpPr>
              <p:nvPr/>
            </p:nvCxnSpPr>
            <p:spPr>
              <a:xfrm flipV="1">
                <a:off x="4804862" y="5969271"/>
                <a:ext cx="599089" cy="113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74AC5CA-0954-4FE4-B4F1-BF39C43CA24E}"/>
                  </a:ext>
                </a:extLst>
              </p:cNvPr>
              <p:cNvSpPr txBox="1"/>
              <p:nvPr/>
            </p:nvSpPr>
            <p:spPr>
              <a:xfrm>
                <a:off x="3697696" y="3984095"/>
                <a:ext cx="3257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B6A3EE6-D483-4522-9C7D-B202ABDF5A97}"/>
                  </a:ext>
                </a:extLst>
              </p:cNvPr>
              <p:cNvSpPr txBox="1"/>
              <p:nvPr/>
            </p:nvSpPr>
            <p:spPr>
              <a:xfrm>
                <a:off x="4023426" y="607572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950EC71-7A2B-4AA1-901B-A6B602489AF0}"/>
                  </a:ext>
                </a:extLst>
              </p:cNvPr>
              <p:cNvSpPr txBox="1"/>
              <p:nvPr/>
            </p:nvSpPr>
            <p:spPr>
              <a:xfrm>
                <a:off x="4842492" y="632985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3" name="连接符: 曲线 72">
                <a:extLst>
                  <a:ext uri="{FF2B5EF4-FFF2-40B4-BE49-F238E27FC236}">
                    <a16:creationId xmlns:a16="http://schemas.microsoft.com/office/drawing/2014/main" id="{8DEF6927-CE6F-4B22-ADF2-630C5027D59D}"/>
                  </a:ext>
                </a:extLst>
              </p:cNvPr>
              <p:cNvCxnSpPr>
                <a:cxnSpLocks/>
                <a:stCxn id="51" idx="6"/>
                <a:endCxn id="52" idx="3"/>
              </p:cNvCxnSpPr>
              <p:nvPr/>
            </p:nvCxnSpPr>
            <p:spPr>
              <a:xfrm>
                <a:off x="2335525" y="6046436"/>
                <a:ext cx="801379" cy="101845"/>
              </a:xfrm>
              <a:prstGeom prst="curvedConnector4">
                <a:avLst>
                  <a:gd name="adj1" fmla="val 27912"/>
                  <a:gd name="adj2" fmla="val 119689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85BD5519-6F9A-45DD-B40A-5AF1536B1B40}"/>
                  </a:ext>
                </a:extLst>
              </p:cNvPr>
              <p:cNvCxnSpPr>
                <a:cxnSpLocks/>
                <a:stCxn id="53" idx="1"/>
                <a:endCxn id="61" idx="5"/>
              </p:cNvCxnSpPr>
              <p:nvPr/>
            </p:nvCxnSpPr>
            <p:spPr>
              <a:xfrm flipH="1" flipV="1">
                <a:off x="4282004" y="4778573"/>
                <a:ext cx="1187207" cy="103619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6AD02BC6-58C7-433C-93BA-9C92DDDAB0F7}"/>
                  </a:ext>
                </a:extLst>
              </p:cNvPr>
              <p:cNvCxnSpPr>
                <a:cxnSpLocks/>
                <a:stCxn id="61" idx="4"/>
                <a:endCxn id="52" idx="7"/>
              </p:cNvCxnSpPr>
              <p:nvPr/>
            </p:nvCxnSpPr>
            <p:spPr>
              <a:xfrm flipH="1">
                <a:off x="3452006" y="4843833"/>
                <a:ext cx="672447" cy="9893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441052C8-7E76-4112-96C5-93BB45F5F25B}"/>
                </a:ext>
              </a:extLst>
            </p:cNvPr>
            <p:cNvSpPr txBox="1"/>
            <p:nvPr/>
          </p:nvSpPr>
          <p:spPr>
            <a:xfrm>
              <a:off x="6959967" y="4807452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3F597F5-6EBD-20CA-C45C-2A7D7DDCADE5}"/>
              </a:ext>
            </a:extLst>
          </p:cNvPr>
          <p:cNvGrpSpPr/>
          <p:nvPr/>
        </p:nvGrpSpPr>
        <p:grpSpPr>
          <a:xfrm>
            <a:off x="5314255" y="641240"/>
            <a:ext cx="6727640" cy="2294181"/>
            <a:chOff x="3552969" y="3480818"/>
            <a:chExt cx="6727640" cy="2294181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A3593019-8011-73A3-90AF-FFAA6E710766}"/>
                </a:ext>
              </a:extLst>
            </p:cNvPr>
            <p:cNvGrpSpPr/>
            <p:nvPr/>
          </p:nvGrpSpPr>
          <p:grpSpPr>
            <a:xfrm>
              <a:off x="3552969" y="3480818"/>
              <a:ext cx="6326825" cy="2294181"/>
              <a:chOff x="1109417" y="3657600"/>
              <a:chExt cx="6326825" cy="2294181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1C0AFD7-4AF5-C7A8-2E29-52CE5F60E3D6}"/>
                  </a:ext>
                </a:extLst>
              </p:cNvPr>
              <p:cNvSpPr/>
              <p:nvPr/>
            </p:nvSpPr>
            <p:spPr bwMode="auto">
              <a:xfrm>
                <a:off x="2228725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1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5D5437C1-2EB9-CCCF-EDB2-3A483B6792E8}"/>
                  </a:ext>
                </a:extLst>
              </p:cNvPr>
              <p:cNvSpPr/>
              <p:nvPr/>
            </p:nvSpPr>
            <p:spPr bwMode="auto">
              <a:xfrm>
                <a:off x="2878769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2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64075711-464C-919C-966B-577F1303CF8F}"/>
                  </a:ext>
                </a:extLst>
              </p:cNvPr>
              <p:cNvSpPr/>
              <p:nvPr/>
            </p:nvSpPr>
            <p:spPr bwMode="auto">
              <a:xfrm>
                <a:off x="3766206" y="420842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3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9BF6E097-35F2-6132-48CD-3A3ACF1A9BCB}"/>
                  </a:ext>
                </a:extLst>
              </p:cNvPr>
              <p:cNvSpPr/>
              <p:nvPr/>
            </p:nvSpPr>
            <p:spPr bwMode="auto">
              <a:xfrm>
                <a:off x="2878769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4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111FE797-4D81-30D9-F7CE-09A082F4E4DA}"/>
                  </a:ext>
                </a:extLst>
              </p:cNvPr>
              <p:cNvSpPr/>
              <p:nvPr/>
            </p:nvSpPr>
            <p:spPr bwMode="auto">
              <a:xfrm>
                <a:off x="3766206" y="5403989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5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7532EC9F-7594-7F3C-C212-E799E3B34BEC}"/>
                  </a:ext>
                </a:extLst>
              </p:cNvPr>
              <p:cNvSpPr/>
              <p:nvPr/>
            </p:nvSpPr>
            <p:spPr bwMode="auto">
              <a:xfrm>
                <a:off x="4382547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6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CEFB1FB9-6536-A169-5B69-70D9D87838BF}"/>
                  </a:ext>
                </a:extLst>
              </p:cNvPr>
              <p:cNvSpPr/>
              <p:nvPr/>
            </p:nvSpPr>
            <p:spPr bwMode="auto">
              <a:xfrm>
                <a:off x="5164769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7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3424F2F-79FE-DAA5-1B61-8E9B35630D47}"/>
                  </a:ext>
                </a:extLst>
              </p:cNvPr>
              <p:cNvSpPr/>
              <p:nvPr/>
            </p:nvSpPr>
            <p:spPr bwMode="auto">
              <a:xfrm>
                <a:off x="5874311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8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C662D662-1C2B-4734-B9DD-B27A34EF3467}"/>
                  </a:ext>
                </a:extLst>
              </p:cNvPr>
              <p:cNvSpPr/>
              <p:nvPr/>
            </p:nvSpPr>
            <p:spPr bwMode="auto">
              <a:xfrm>
                <a:off x="663840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9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E5BBE846-9EC3-9D8B-6BB7-622657A49D71}"/>
                  </a:ext>
                </a:extLst>
              </p:cNvPr>
              <p:cNvSpPr/>
              <p:nvPr/>
            </p:nvSpPr>
            <p:spPr bwMode="auto">
              <a:xfrm>
                <a:off x="1449722" y="4797562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微软雅黑" pitchFamily="34" charset="-122"/>
                  </a:rPr>
                  <a:t>0</a:t>
                </a:r>
                <a:endPara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0A77047C-FC40-9F5D-BF14-59A2A3AB1A9C}"/>
                  </a:ext>
                </a:extLst>
              </p:cNvPr>
              <p:cNvCxnSpPr>
                <a:stCxn id="90" idx="6"/>
                <a:endCxn id="81" idx="2"/>
              </p:cNvCxnSpPr>
              <p:nvPr/>
            </p:nvCxnSpPr>
            <p:spPr bwMode="auto">
              <a:xfrm>
                <a:off x="1754522" y="4949962"/>
                <a:ext cx="47420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直接箭头连接符 91">
                <a:extLst>
                  <a:ext uri="{FF2B5EF4-FFF2-40B4-BE49-F238E27FC236}">
                    <a16:creationId xmlns:a16="http://schemas.microsoft.com/office/drawing/2014/main" id="{FD9F7DAB-5438-D73B-1409-97D42804C010}"/>
                  </a:ext>
                </a:extLst>
              </p:cNvPr>
              <p:cNvCxnSpPr>
                <a:stCxn id="81" idx="0"/>
                <a:endCxn id="82" idx="3"/>
              </p:cNvCxnSpPr>
              <p:nvPr/>
            </p:nvCxnSpPr>
            <p:spPr bwMode="auto">
              <a:xfrm flipV="1">
                <a:off x="2381125" y="4468585"/>
                <a:ext cx="542281" cy="32897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6E641BFE-38E2-F75F-E2E4-3B63EA00DEAF}"/>
                  </a:ext>
                </a:extLst>
              </p:cNvPr>
              <p:cNvCxnSpPr>
                <a:stCxn id="82" idx="6"/>
                <a:endCxn id="83" idx="2"/>
              </p:cNvCxnSpPr>
              <p:nvPr/>
            </p:nvCxnSpPr>
            <p:spPr bwMode="auto">
              <a:xfrm>
                <a:off x="3183569" y="4360822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FA774450-D19F-CC78-E5F9-3540C25CB749}"/>
                  </a:ext>
                </a:extLst>
              </p:cNvPr>
              <p:cNvCxnSpPr>
                <a:stCxn id="83" idx="5"/>
                <a:endCxn id="86" idx="1"/>
              </p:cNvCxnSpPr>
              <p:nvPr/>
            </p:nvCxnSpPr>
            <p:spPr bwMode="auto">
              <a:xfrm>
                <a:off x="4026369" y="4468585"/>
                <a:ext cx="400815" cy="37361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E5E06436-280E-F9DB-6358-C97E5032FFD0}"/>
                  </a:ext>
                </a:extLst>
              </p:cNvPr>
              <p:cNvCxnSpPr>
                <a:stCxn id="86" idx="6"/>
                <a:endCxn id="87" idx="2"/>
              </p:cNvCxnSpPr>
              <p:nvPr/>
            </p:nvCxnSpPr>
            <p:spPr bwMode="auto">
              <a:xfrm>
                <a:off x="4687347" y="4949962"/>
                <a:ext cx="47742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C3D525C0-15F1-F56E-DB2D-ADC26B58223B}"/>
                  </a:ext>
                </a:extLst>
              </p:cNvPr>
              <p:cNvCxnSpPr>
                <a:stCxn id="87" idx="6"/>
                <a:endCxn id="88" idx="2"/>
              </p:cNvCxnSpPr>
              <p:nvPr/>
            </p:nvCxnSpPr>
            <p:spPr bwMode="auto">
              <a:xfrm>
                <a:off x="5469569" y="4949962"/>
                <a:ext cx="404742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798E9075-EFC7-3426-0AEB-1100A8573B42}"/>
                  </a:ext>
                </a:extLst>
              </p:cNvPr>
              <p:cNvCxnSpPr>
                <a:stCxn id="88" idx="6"/>
                <a:endCxn id="89" idx="2"/>
              </p:cNvCxnSpPr>
              <p:nvPr/>
            </p:nvCxnSpPr>
            <p:spPr bwMode="auto">
              <a:xfrm>
                <a:off x="6179111" y="4949962"/>
                <a:ext cx="459291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0034C735-B262-F1C8-6473-DD123473C920}"/>
                  </a:ext>
                </a:extLst>
              </p:cNvPr>
              <p:cNvCxnSpPr>
                <a:cxnSpLocks/>
                <a:stCxn id="89" idx="6"/>
                <a:endCxn id="80" idx="2"/>
              </p:cNvCxnSpPr>
              <p:nvPr/>
            </p:nvCxnSpPr>
            <p:spPr bwMode="auto">
              <a:xfrm flipV="1">
                <a:off x="6943202" y="4939554"/>
                <a:ext cx="493040" cy="10408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21724854-3242-69CC-72E0-1493E702CCE8}"/>
                  </a:ext>
                </a:extLst>
              </p:cNvPr>
              <p:cNvCxnSpPr>
                <a:stCxn id="81" idx="5"/>
                <a:endCxn id="84" idx="1"/>
              </p:cNvCxnSpPr>
              <p:nvPr/>
            </p:nvCxnSpPr>
            <p:spPr bwMode="auto">
              <a:xfrm>
                <a:off x="2488888" y="5057725"/>
                <a:ext cx="434518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E52463E5-DAA4-B72A-F7F7-A9FF92395905}"/>
                  </a:ext>
                </a:extLst>
              </p:cNvPr>
              <p:cNvCxnSpPr>
                <a:stCxn id="84" idx="6"/>
                <a:endCxn id="85" idx="2"/>
              </p:cNvCxnSpPr>
              <p:nvPr/>
            </p:nvCxnSpPr>
            <p:spPr bwMode="auto">
              <a:xfrm>
                <a:off x="3183569" y="5556389"/>
                <a:ext cx="58263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4CD39590-2311-1CCB-4216-FC8389C34F20}"/>
                  </a:ext>
                </a:extLst>
              </p:cNvPr>
              <p:cNvCxnSpPr>
                <a:stCxn id="85" idx="7"/>
                <a:endCxn id="86" idx="3"/>
              </p:cNvCxnSpPr>
              <p:nvPr/>
            </p:nvCxnSpPr>
            <p:spPr bwMode="auto">
              <a:xfrm flipV="1">
                <a:off x="4026369" y="5057725"/>
                <a:ext cx="400815" cy="39090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连接符: 曲线 101">
                <a:extLst>
                  <a:ext uri="{FF2B5EF4-FFF2-40B4-BE49-F238E27FC236}">
                    <a16:creationId xmlns:a16="http://schemas.microsoft.com/office/drawing/2014/main" id="{7CA234DE-D66A-8678-C2A0-A4303BEFF2BD}"/>
                  </a:ext>
                </a:extLst>
              </p:cNvPr>
              <p:cNvCxnSpPr>
                <a:stCxn id="90" idx="4"/>
                <a:endCxn id="87" idx="4"/>
              </p:cNvCxnSpPr>
              <p:nvPr/>
            </p:nvCxnSpPr>
            <p:spPr bwMode="auto">
              <a:xfrm rot="16200000" flipH="1">
                <a:off x="3459645" y="3244838"/>
                <a:ext cx="12700" cy="3715047"/>
              </a:xfrm>
              <a:prstGeom prst="curvedConnector3">
                <a:avLst>
                  <a:gd name="adj1" fmla="val 612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3" name="连接符: 曲线 102">
                <a:extLst>
                  <a:ext uri="{FF2B5EF4-FFF2-40B4-BE49-F238E27FC236}">
                    <a16:creationId xmlns:a16="http://schemas.microsoft.com/office/drawing/2014/main" id="{26F9DCB9-E2E6-5D17-30D0-31EF950B41C4}"/>
                  </a:ext>
                </a:extLst>
              </p:cNvPr>
              <p:cNvCxnSpPr>
                <a:stCxn id="86" idx="0"/>
                <a:endCxn id="81" idx="0"/>
              </p:cNvCxnSpPr>
              <p:nvPr/>
            </p:nvCxnSpPr>
            <p:spPr bwMode="auto">
              <a:xfrm rot="16200000" flipV="1">
                <a:off x="3458036" y="3720651"/>
                <a:ext cx="12700" cy="2153822"/>
              </a:xfrm>
              <a:prstGeom prst="curvedConnector3">
                <a:avLst>
                  <a:gd name="adj1" fmla="val 6341543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E4AEA05D-D710-15B7-56FD-A335A4F3454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F3CC5B0A-FD4C-4416-9886-384BFBC0E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420" y="4612896"/>
                    <a:ext cx="36189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4">
                    <a:extLst>
                      <a:ext uri="{FF2B5EF4-FFF2-40B4-BE49-F238E27FC236}">
                        <a16:creationId xmlns:a16="http://schemas.microsoft.com/office/drawing/2014/main" id="{4CD14BF8-A375-A19E-7779-6C4FDF82172F}"/>
                      </a:ext>
                    </a:extLst>
                  </p:cNvPr>
                  <p:cNvSpPr txBox="1"/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2E5C9091-D7C7-43FD-87B7-C831F59751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0389" y="4498513"/>
                    <a:ext cx="3618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052957AA-B509-73D4-90C4-E2516DA7A8E8}"/>
                      </a:ext>
                    </a:extLst>
                  </p:cNvPr>
                  <p:cNvSpPr txBox="1"/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355C31FF-28DC-41F3-A9ED-9208DFCB1C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3940" y="3657600"/>
                    <a:ext cx="36189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文本框 106">
                    <a:extLst>
                      <a:ext uri="{FF2B5EF4-FFF2-40B4-BE49-F238E27FC236}">
                        <a16:creationId xmlns:a16="http://schemas.microsoft.com/office/drawing/2014/main" id="{95955D38-78D5-580E-D892-04BCE5FBD225}"/>
                      </a:ext>
                    </a:extLst>
                  </p:cNvPr>
                  <p:cNvSpPr txBox="1"/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7BA0543E-5BC2-4FC1-A998-7FAB4D6512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6792" y="5062007"/>
                    <a:ext cx="36189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37FBA2EE-D4FA-B929-08F3-95105678BA07}"/>
                      </a:ext>
                    </a:extLst>
                  </p:cNvPr>
                  <p:cNvSpPr txBox="1"/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D98D6A89-1359-4558-962F-65DB708EC1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5518" y="4513222"/>
                    <a:ext cx="3618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1FA70D57-6568-5E00-AB32-11E3E8B95E62}"/>
                      </a:ext>
                    </a:extLst>
                  </p:cNvPr>
                  <p:cNvSpPr txBox="1"/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0C84911-318B-4908-BEFB-8E3558DF07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55" y="5002688"/>
                    <a:ext cx="3618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09FD0C12-2247-A5EF-5E26-433F8697FF24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C45EA704-012A-4C93-A867-DFF8D526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889" y="4655347"/>
                    <a:ext cx="36189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文本框 110">
                    <a:extLst>
                      <a:ext uri="{FF2B5EF4-FFF2-40B4-BE49-F238E27FC236}">
                        <a16:creationId xmlns:a16="http://schemas.microsoft.com/office/drawing/2014/main" id="{B5315B56-87E1-F54D-3BAC-412D2ED18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39" name="文本框 138">
                    <a:extLst>
                      <a:ext uri="{FF2B5EF4-FFF2-40B4-BE49-F238E27FC236}">
                        <a16:creationId xmlns:a16="http://schemas.microsoft.com/office/drawing/2014/main" id="{5FBCA9C6-5075-44D2-9F76-6B5E3847E6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3552" y="4056159"/>
                    <a:ext cx="39145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3DF68183-8FD2-2CF4-3AD7-8ED466DBF9C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0" name="文本框 139">
                    <a:extLst>
                      <a:ext uri="{FF2B5EF4-FFF2-40B4-BE49-F238E27FC236}">
                        <a16:creationId xmlns:a16="http://schemas.microsoft.com/office/drawing/2014/main" id="{F07CB2E6-8A02-4F0F-AC25-653BF5B4A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423" y="4629297"/>
                    <a:ext cx="391454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文本框 112">
                    <a:extLst>
                      <a:ext uri="{FF2B5EF4-FFF2-40B4-BE49-F238E27FC236}">
                        <a16:creationId xmlns:a16="http://schemas.microsoft.com/office/drawing/2014/main" id="{194A1977-6062-B82C-E359-78B90AF1BEC8}"/>
                      </a:ext>
                    </a:extLst>
                  </p:cNvPr>
                  <p:cNvSpPr txBox="1"/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A3F34375-0A6A-4880-9CBA-D6DDFCB54C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9111" y="4612896"/>
                    <a:ext cx="38824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文本框 113">
                    <a:extLst>
                      <a:ext uri="{FF2B5EF4-FFF2-40B4-BE49-F238E27FC236}">
                        <a16:creationId xmlns:a16="http://schemas.microsoft.com/office/drawing/2014/main" id="{50598938-6DF0-F228-B9E4-D047DA89455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2" name="文本框 141">
                    <a:extLst>
                      <a:ext uri="{FF2B5EF4-FFF2-40B4-BE49-F238E27FC236}">
                        <a16:creationId xmlns:a16="http://schemas.microsoft.com/office/drawing/2014/main" id="{6DCE095D-D3C1-41D4-9728-320B24E2E0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786" y="4580630"/>
                    <a:ext cx="38824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3B75DD15-E042-5EE2-E84C-EF45FEDD5F2A}"/>
                      </a:ext>
                    </a:extLst>
                  </p:cNvPr>
                  <p:cNvSpPr txBox="1"/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9300359B-04D2-4EFC-A372-80BDCA55ED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5623" y="5244769"/>
                    <a:ext cx="388247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130950E0-CCCF-3857-32B2-F9F8C5BDA8F0}"/>
                  </a:ext>
                </a:extLst>
              </p:cNvPr>
              <p:cNvSpPr txBox="1"/>
              <p:nvPr/>
            </p:nvSpPr>
            <p:spPr>
              <a:xfrm>
                <a:off x="1109417" y="4736175"/>
                <a:ext cx="3618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文本框 116">
                    <a:extLst>
                      <a:ext uri="{FF2B5EF4-FFF2-40B4-BE49-F238E27FC236}">
                        <a16:creationId xmlns:a16="http://schemas.microsoft.com/office/drawing/2014/main" id="{A0ADA71B-4E3A-3D3E-7CFD-94F0E8194851}"/>
                      </a:ext>
                    </a:extLst>
                  </p:cNvPr>
                  <p:cNvSpPr txBox="1"/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1ADDD44A-2A95-441F-B9C7-AB603E7A4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0752" y="5582449"/>
                    <a:ext cx="361894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0" name="Oval 4">
              <a:extLst>
                <a:ext uri="{FF2B5EF4-FFF2-40B4-BE49-F238E27FC236}">
                  <a16:creationId xmlns:a16="http://schemas.microsoft.com/office/drawing/2014/main" id="{D2A2F33E-C8EC-E6FC-C417-35369E2E0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794" y="4566247"/>
              <a:ext cx="400815" cy="393049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078A701-5CC3-8C03-9A83-41451FF2C29E}"/>
              </a:ext>
            </a:extLst>
          </p:cNvPr>
          <p:cNvGrpSpPr/>
          <p:nvPr/>
        </p:nvGrpSpPr>
        <p:grpSpPr>
          <a:xfrm>
            <a:off x="1679935" y="3733491"/>
            <a:ext cx="4450359" cy="2131462"/>
            <a:chOff x="869573" y="3200352"/>
            <a:chExt cx="4450359" cy="2131462"/>
          </a:xfrm>
        </p:grpSpPr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83049B8B-E2E6-1264-0038-745B234CF814}"/>
                </a:ext>
              </a:extLst>
            </p:cNvPr>
            <p:cNvSpPr txBox="1"/>
            <p:nvPr/>
          </p:nvSpPr>
          <p:spPr>
            <a:xfrm>
              <a:off x="869573" y="428446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DCB7DC3F-1E42-7B89-1D4A-20E8B990F692}"/>
                </a:ext>
              </a:extLst>
            </p:cNvPr>
            <p:cNvSpPr/>
            <p:nvPr/>
          </p:nvSpPr>
          <p:spPr bwMode="auto">
            <a:xfrm>
              <a:off x="1279732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2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00AC86C3-1E28-204C-8388-336E1706F991}"/>
                </a:ext>
              </a:extLst>
            </p:cNvPr>
            <p:cNvSpPr/>
            <p:nvPr/>
          </p:nvSpPr>
          <p:spPr bwMode="auto">
            <a:xfrm>
              <a:off x="2400113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58E7600D-33E9-E025-4DD5-AA946902EFF9}"/>
                </a:ext>
              </a:extLst>
            </p:cNvPr>
            <p:cNvSpPr/>
            <p:nvPr/>
          </p:nvSpPr>
          <p:spPr bwMode="auto">
            <a:xfrm>
              <a:off x="3501500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3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6F0E57E5-1516-0508-8ABD-328EDD50B4EF}"/>
                </a:ext>
              </a:extLst>
            </p:cNvPr>
            <p:cNvSpPr/>
            <p:nvPr/>
          </p:nvSpPr>
          <p:spPr bwMode="auto">
            <a:xfrm>
              <a:off x="4754975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3" name="矩形: 圆角 122">
              <a:extLst>
                <a:ext uri="{FF2B5EF4-FFF2-40B4-BE49-F238E27FC236}">
                  <a16:creationId xmlns:a16="http://schemas.microsoft.com/office/drawing/2014/main" id="{DD86122A-E33D-2868-61D5-D51ECE88AEC9}"/>
                </a:ext>
              </a:extLst>
            </p:cNvPr>
            <p:cNvSpPr/>
            <p:nvPr/>
          </p:nvSpPr>
          <p:spPr bwMode="auto">
            <a:xfrm>
              <a:off x="4707932" y="4253132"/>
              <a:ext cx="612000" cy="43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19040206-596B-0C19-562D-116DA503F3CD}"/>
                </a:ext>
              </a:extLst>
            </p:cNvPr>
            <p:cNvCxnSpPr>
              <a:stCxn id="119" idx="3"/>
              <a:endCxn id="120" idx="1"/>
            </p:cNvCxnSpPr>
            <p:nvPr/>
          </p:nvCxnSpPr>
          <p:spPr bwMode="auto">
            <a:xfrm>
              <a:off x="1813132" y="4469132"/>
              <a:ext cx="586981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3F3A1536-70FE-A417-3894-2D14D4CE9C9D}"/>
                </a:ext>
              </a:extLst>
            </p:cNvPr>
            <p:cNvCxnSpPr>
              <a:stCxn id="120" idx="3"/>
              <a:endCxn id="121" idx="1"/>
            </p:cNvCxnSpPr>
            <p:nvPr/>
          </p:nvCxnSpPr>
          <p:spPr bwMode="auto">
            <a:xfrm>
              <a:off x="2933513" y="4469132"/>
              <a:ext cx="567987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2B2FCDFD-EEF8-879A-393A-2D38CA4E68CF}"/>
                </a:ext>
              </a:extLst>
            </p:cNvPr>
            <p:cNvCxnSpPr>
              <a:stCxn id="121" idx="3"/>
              <a:endCxn id="123" idx="1"/>
            </p:cNvCxnSpPr>
            <p:nvPr/>
          </p:nvCxnSpPr>
          <p:spPr bwMode="auto">
            <a:xfrm>
              <a:off x="4034900" y="4469132"/>
              <a:ext cx="673032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连接符: 曲线 126">
              <a:extLst>
                <a:ext uri="{FF2B5EF4-FFF2-40B4-BE49-F238E27FC236}">
                  <a16:creationId xmlns:a16="http://schemas.microsoft.com/office/drawing/2014/main" id="{09AB7DF0-0606-3539-0658-F757DA940694}"/>
                </a:ext>
              </a:extLst>
            </p:cNvPr>
            <p:cNvCxnSpPr/>
            <p:nvPr/>
          </p:nvCxnSpPr>
          <p:spPr bwMode="auto">
            <a:xfrm rot="16200000" flipH="1">
              <a:off x="1535239" y="4499636"/>
              <a:ext cx="12700" cy="308317"/>
            </a:xfrm>
            <a:prstGeom prst="curvedConnector3">
              <a:avLst>
                <a:gd name="adj1" fmla="val 180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915B8AF8-6723-FB67-2964-B8EAEAD6ABAF}"/>
                </a:ext>
              </a:extLst>
            </p:cNvPr>
            <p:cNvSpPr txBox="1"/>
            <p:nvPr/>
          </p:nvSpPr>
          <p:spPr>
            <a:xfrm>
              <a:off x="1358686" y="479228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97C57A6A-34C3-EBEC-8DDB-77BA781E1A7D}"/>
                </a:ext>
              </a:extLst>
            </p:cNvPr>
            <p:cNvSpPr txBox="1"/>
            <p:nvPr/>
          </p:nvSpPr>
          <p:spPr>
            <a:xfrm>
              <a:off x="3032376" y="406482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D531C0D5-1DAE-742C-F34C-3D654E7853A5}"/>
                </a:ext>
              </a:extLst>
            </p:cNvPr>
            <p:cNvSpPr txBox="1"/>
            <p:nvPr/>
          </p:nvSpPr>
          <p:spPr>
            <a:xfrm>
              <a:off x="4200633" y="406482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E138FD6E-8D8F-0E0E-81F2-FDB1B799B77F}"/>
                </a:ext>
              </a:extLst>
            </p:cNvPr>
            <p:cNvSpPr txBox="1"/>
            <p:nvPr/>
          </p:nvSpPr>
          <p:spPr>
            <a:xfrm>
              <a:off x="1939828" y="403796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2" name="连接符: 曲线 131">
              <a:extLst>
                <a:ext uri="{FF2B5EF4-FFF2-40B4-BE49-F238E27FC236}">
                  <a16:creationId xmlns:a16="http://schemas.microsoft.com/office/drawing/2014/main" id="{FC152E12-2C41-A869-A696-3EA2BEE56E58}"/>
                </a:ext>
              </a:extLst>
            </p:cNvPr>
            <p:cNvCxnSpPr/>
            <p:nvPr/>
          </p:nvCxnSpPr>
          <p:spPr bwMode="auto">
            <a:xfrm rot="16200000" flipH="1" flipV="1">
              <a:off x="2671939" y="4161384"/>
              <a:ext cx="22318" cy="254435"/>
            </a:xfrm>
            <a:prstGeom prst="curvedConnector3">
              <a:avLst>
                <a:gd name="adj1" fmla="val -1024285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B3D4C0FA-8A5C-8CE0-F180-5B37A4B47995}"/>
                </a:ext>
              </a:extLst>
            </p:cNvPr>
            <p:cNvSpPr txBox="1"/>
            <p:nvPr/>
          </p:nvSpPr>
          <p:spPr>
            <a:xfrm>
              <a:off x="2524962" y="36529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4" name="连接符: 曲线 133">
              <a:extLst>
                <a:ext uri="{FF2B5EF4-FFF2-40B4-BE49-F238E27FC236}">
                  <a16:creationId xmlns:a16="http://schemas.microsoft.com/office/drawing/2014/main" id="{AD7DD7E4-A7DF-6C95-8906-440D9B20AF6C}"/>
                </a:ext>
              </a:extLst>
            </p:cNvPr>
            <p:cNvCxnSpPr>
              <a:stCxn id="121" idx="2"/>
              <a:endCxn id="120" idx="2"/>
            </p:cNvCxnSpPr>
            <p:nvPr/>
          </p:nvCxnSpPr>
          <p:spPr bwMode="auto">
            <a:xfrm rot="5400000">
              <a:off x="3217507" y="4103099"/>
              <a:ext cx="12700" cy="1101387"/>
            </a:xfrm>
            <a:prstGeom prst="curvedConnector3">
              <a:avLst>
                <a:gd name="adj1" fmla="val 180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0C73486B-3EF9-1E19-F8E0-F012B0429417}"/>
                </a:ext>
              </a:extLst>
            </p:cNvPr>
            <p:cNvSpPr txBox="1"/>
            <p:nvPr/>
          </p:nvSpPr>
          <p:spPr>
            <a:xfrm>
              <a:off x="3075319" y="48083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6" name="连接符: 曲线 135">
              <a:extLst>
                <a:ext uri="{FF2B5EF4-FFF2-40B4-BE49-F238E27FC236}">
                  <a16:creationId xmlns:a16="http://schemas.microsoft.com/office/drawing/2014/main" id="{8F5A247A-3F8F-026C-B787-FBFC7E6E9559}"/>
                </a:ext>
              </a:extLst>
            </p:cNvPr>
            <p:cNvCxnSpPr>
              <a:stCxn id="123" idx="2"/>
              <a:endCxn id="120" idx="2"/>
            </p:cNvCxnSpPr>
            <p:nvPr/>
          </p:nvCxnSpPr>
          <p:spPr bwMode="auto">
            <a:xfrm rot="5400000" flipH="1">
              <a:off x="3824703" y="3495903"/>
              <a:ext cx="31340" cy="2347119"/>
            </a:xfrm>
            <a:prstGeom prst="curvedConnector3">
              <a:avLst>
                <a:gd name="adj1" fmla="val -2255593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30CB5787-132B-8D1C-04CA-7CCA1B0C36D5}"/>
                </a:ext>
              </a:extLst>
            </p:cNvPr>
            <p:cNvSpPr txBox="1"/>
            <p:nvPr/>
          </p:nvSpPr>
          <p:spPr>
            <a:xfrm>
              <a:off x="4210251" y="487014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8" name="连接符: 曲线 137">
              <a:extLst>
                <a:ext uri="{FF2B5EF4-FFF2-40B4-BE49-F238E27FC236}">
                  <a16:creationId xmlns:a16="http://schemas.microsoft.com/office/drawing/2014/main" id="{7BB3B108-91C1-BD99-22B6-04DB5F60A4A5}"/>
                </a:ext>
              </a:extLst>
            </p:cNvPr>
            <p:cNvCxnSpPr>
              <a:stCxn id="123" idx="0"/>
              <a:endCxn id="119" idx="0"/>
            </p:cNvCxnSpPr>
            <p:nvPr/>
          </p:nvCxnSpPr>
          <p:spPr bwMode="auto">
            <a:xfrm rot="16200000" flipH="1" flipV="1">
              <a:off x="3264512" y="2535052"/>
              <a:ext cx="31340" cy="3467500"/>
            </a:xfrm>
            <a:prstGeom prst="curvedConnector3">
              <a:avLst>
                <a:gd name="adj1" fmla="val -207604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CB9A0026-EA88-3A73-C177-F0CD44559141}"/>
                </a:ext>
              </a:extLst>
            </p:cNvPr>
            <p:cNvSpPr txBox="1"/>
            <p:nvPr/>
          </p:nvSpPr>
          <p:spPr>
            <a:xfrm>
              <a:off x="3293279" y="320035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35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85BFA6F-679D-4568-8EEA-4CCB0D338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623405"/>
              </p:ext>
            </p:extLst>
          </p:nvPr>
        </p:nvGraphicFramePr>
        <p:xfrm>
          <a:off x="4999644" y="2158163"/>
          <a:ext cx="2606502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68834">
                  <a:extLst>
                    <a:ext uri="{9D8B030D-6E8A-4147-A177-3AD203B41FA5}">
                      <a16:colId xmlns:a16="http://schemas.microsoft.com/office/drawing/2014/main" val="321597514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319083925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8359774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720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93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77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831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537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5448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8412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2423F9D-5250-4833-B571-7C83D24B6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03814"/>
              </p:ext>
            </p:extLst>
          </p:nvPr>
        </p:nvGraphicFramePr>
        <p:xfrm>
          <a:off x="868219" y="2161308"/>
          <a:ext cx="2606502" cy="4114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68834">
                  <a:extLst>
                    <a:ext uri="{9D8B030D-6E8A-4147-A177-3AD203B41FA5}">
                      <a16:colId xmlns:a16="http://schemas.microsoft.com/office/drawing/2014/main" val="321597514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319083925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835977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8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5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54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S8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8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8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S8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96128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9A5207A-CA91-484B-A6A1-E9BDF0023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760325"/>
              </p:ext>
            </p:extLst>
          </p:nvPr>
        </p:nvGraphicFramePr>
        <p:xfrm>
          <a:off x="868219" y="2048427"/>
          <a:ext cx="2606502" cy="4572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68834">
                  <a:extLst>
                    <a:ext uri="{9D8B030D-6E8A-4147-A177-3AD203B41FA5}">
                      <a16:colId xmlns:a16="http://schemas.microsoft.com/office/drawing/2014/main" val="321597514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319083925"/>
                    </a:ext>
                  </a:extLst>
                </a:gridCol>
                <a:gridCol w="868834">
                  <a:extLst>
                    <a:ext uri="{9D8B030D-6E8A-4147-A177-3AD203B41FA5}">
                      <a16:colId xmlns:a16="http://schemas.microsoft.com/office/drawing/2014/main" val="2835977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→</a:t>
                      </a:r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S2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8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5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S4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2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S5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54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S8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8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sz="2400" dirty="0"/>
                        <a:t>S7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S0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S1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8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S8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S3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S6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96128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0691D89B-ACC8-4DB6-B4AB-201993B4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876BB-2520-4BB2-8E9D-ACA99884F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49749" cy="105447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DFA</a:t>
            </a:r>
            <a:r>
              <a:rPr lang="zh-CN" altLang="en-US" dirty="0"/>
              <a:t>的化简：消除无用状态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zh-CN" altLang="en-US" dirty="0"/>
              <a:t>无用状态：不可达，没有通路到达终态</a:t>
            </a:r>
          </a:p>
        </p:txBody>
      </p:sp>
    </p:spTree>
    <p:extLst>
      <p:ext uri="{BB962C8B-B14F-4D97-AF65-F5344CB8AC3E}">
        <p14:creationId xmlns:p14="http://schemas.microsoft.com/office/powerpoint/2010/main" val="252679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9 3.7037E-6 L 0.33881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28763 3.33333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49B79-4262-4376-88BC-1E9A2A6D4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73B27-BCB1-4ABE-81BC-6D9555B0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247759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3200" dirty="0"/>
              <a:t>DFA</a:t>
            </a:r>
            <a:r>
              <a:rPr lang="zh-CN" altLang="en-US" sz="3200" dirty="0"/>
              <a:t>的化简：合并等价状态</a:t>
            </a:r>
            <a:endParaRPr lang="en-US" altLang="zh-CN" sz="32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一致性条件：</a:t>
            </a:r>
            <a:r>
              <a:rPr lang="en-US" altLang="zh-CN" sz="2600" dirty="0">
                <a:solidFill>
                  <a:schemeClr val="tx1"/>
                </a:solidFill>
              </a:rPr>
              <a:t>p</a:t>
            </a:r>
            <a:r>
              <a:rPr lang="zh-CN" altLang="en-US" sz="2600" dirty="0">
                <a:solidFill>
                  <a:schemeClr val="tx1"/>
                </a:solidFill>
              </a:rPr>
              <a:t>和</a:t>
            </a:r>
            <a:r>
              <a:rPr lang="en-US" altLang="zh-CN" sz="2600" dirty="0">
                <a:solidFill>
                  <a:schemeClr val="tx1"/>
                </a:solidFill>
              </a:rPr>
              <a:t>q</a:t>
            </a:r>
            <a:r>
              <a:rPr lang="zh-CN" altLang="en-US" sz="2600" dirty="0">
                <a:solidFill>
                  <a:schemeClr val="tx1"/>
                </a:solidFill>
              </a:rPr>
              <a:t>同时是可接受状态或不可接受状态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蔓延性条件：对所有输入符号，</a:t>
            </a:r>
            <a:r>
              <a:rPr lang="en-US" altLang="zh-CN" sz="2600" dirty="0">
                <a:solidFill>
                  <a:schemeClr val="tx1"/>
                </a:solidFill>
              </a:rPr>
              <a:t>p</a:t>
            </a:r>
            <a:r>
              <a:rPr lang="zh-CN" altLang="en-US" sz="2600" dirty="0">
                <a:solidFill>
                  <a:schemeClr val="tx1"/>
                </a:solidFill>
              </a:rPr>
              <a:t>和</a:t>
            </a:r>
            <a:r>
              <a:rPr lang="en-US" altLang="zh-CN" sz="2600" dirty="0">
                <a:solidFill>
                  <a:schemeClr val="tx1"/>
                </a:solidFill>
              </a:rPr>
              <a:t>q</a:t>
            </a:r>
            <a:r>
              <a:rPr lang="zh-CN" altLang="en-US" sz="2600" dirty="0">
                <a:solidFill>
                  <a:schemeClr val="tx1"/>
                </a:solidFill>
              </a:rPr>
              <a:t>必须转换到等价的状态中</a:t>
            </a:r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zh-CN" altLang="en-US" dirty="0"/>
              <a:t>方法：</a:t>
            </a:r>
            <a:r>
              <a:rPr lang="zh-CN" altLang="en-US" dirty="0">
                <a:solidFill>
                  <a:srgbClr val="C00000"/>
                </a:solidFill>
              </a:rPr>
              <a:t>分割法</a:t>
            </a:r>
            <a:r>
              <a:rPr lang="en-US" altLang="zh-CN" dirty="0"/>
              <a:t>-</a:t>
            </a:r>
            <a:r>
              <a:rPr lang="zh-CN" altLang="en-US" dirty="0"/>
              <a:t>状态被分成不同子集，不同的子集不等价，同一子集等价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406D369-B5BC-4517-99D9-2E31E62AF16B}"/>
              </a:ext>
            </a:extLst>
          </p:cNvPr>
          <p:cNvSpPr/>
          <p:nvPr/>
        </p:nvSpPr>
        <p:spPr bwMode="auto">
          <a:xfrm>
            <a:off x="781833" y="5504248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0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A6EED77-7528-4C81-A472-88A8F9A248CB}"/>
              </a:ext>
            </a:extLst>
          </p:cNvPr>
          <p:cNvSpPr/>
          <p:nvPr/>
        </p:nvSpPr>
        <p:spPr bwMode="auto">
          <a:xfrm>
            <a:off x="1963574" y="5448542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1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82E2DCAB-3CF9-42CB-84DA-2EC5D420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5881" y="5431400"/>
            <a:ext cx="445622" cy="436988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GB" altLang="zh-CN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489E47E6-8943-4D65-8777-76D5506D9593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rot="5400000" flipH="1" flipV="1">
            <a:off x="1297807" y="4008483"/>
            <a:ext cx="1202603" cy="1788928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1795DBD-F755-4762-94CC-FA6116D9F732}"/>
              </a:ext>
            </a:extLst>
          </p:cNvPr>
          <p:cNvSpPr txBox="1"/>
          <p:nvPr/>
        </p:nvSpPr>
        <p:spPr>
          <a:xfrm>
            <a:off x="1081354" y="459365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E225BA-DC3F-401D-9E34-D9DD91C51470}"/>
              </a:ext>
            </a:extLst>
          </p:cNvPr>
          <p:cNvSpPr txBox="1"/>
          <p:nvPr/>
        </p:nvSpPr>
        <p:spPr>
          <a:xfrm>
            <a:off x="1611637" y="48663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6DBC67-96AC-4D23-989C-29EDAF0EE7CD}"/>
              </a:ext>
            </a:extLst>
          </p:cNvPr>
          <p:cNvSpPr txBox="1"/>
          <p:nvPr/>
        </p:nvSpPr>
        <p:spPr>
          <a:xfrm>
            <a:off x="2660031" y="528724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6EA1544-73E0-4EDE-925F-B7BD4B9171A3}"/>
              </a:ext>
            </a:extLst>
          </p:cNvPr>
          <p:cNvSpPr/>
          <p:nvPr/>
        </p:nvSpPr>
        <p:spPr bwMode="auto">
          <a:xfrm>
            <a:off x="3251170" y="5438443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3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68282805-6866-4E06-9CC3-8EA7A5E87D08}"/>
              </a:ext>
            </a:extLst>
          </p:cNvPr>
          <p:cNvCxnSpPr>
            <a:cxnSpLocks/>
            <a:stCxn id="16" idx="6"/>
            <a:endCxn id="16" idx="1"/>
          </p:cNvCxnSpPr>
          <p:nvPr/>
        </p:nvCxnSpPr>
        <p:spPr>
          <a:xfrm flipH="1" flipV="1">
            <a:off x="2858832" y="4144094"/>
            <a:ext cx="380362" cy="157551"/>
          </a:xfrm>
          <a:prstGeom prst="curvedConnector4">
            <a:avLst>
              <a:gd name="adj1" fmla="val -60101"/>
              <a:gd name="adj2" fmla="val 28651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E56685B-E70A-4BAE-8040-F4AD84306494}"/>
              </a:ext>
            </a:extLst>
          </p:cNvPr>
          <p:cNvSpPr txBox="1"/>
          <p:nvPr/>
        </p:nvSpPr>
        <p:spPr>
          <a:xfrm>
            <a:off x="3685679" y="529838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EF7B786-1341-43D5-93DE-EAF8037DF927}"/>
              </a:ext>
            </a:extLst>
          </p:cNvPr>
          <p:cNvSpPr/>
          <p:nvPr/>
        </p:nvSpPr>
        <p:spPr bwMode="auto">
          <a:xfrm>
            <a:off x="2793572" y="4078834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2</a:t>
            </a:r>
            <a:endParaRPr lang="zh-CN" altLang="en-US" b="1" dirty="0">
              <a:latin typeface="Arial" charset="0"/>
              <a:ea typeface="微软雅黑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77A1A3-4030-49D4-8F2B-45B67B16D876}"/>
              </a:ext>
            </a:extLst>
          </p:cNvPr>
          <p:cNvSpPr txBox="1"/>
          <p:nvPr/>
        </p:nvSpPr>
        <p:spPr>
          <a:xfrm>
            <a:off x="2427313" y="46241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B24ACA0-1AC9-4338-BF4A-4AC56ADEAFB8}"/>
              </a:ext>
            </a:extLst>
          </p:cNvPr>
          <p:cNvSpPr txBox="1"/>
          <p:nvPr/>
        </p:nvSpPr>
        <p:spPr>
          <a:xfrm>
            <a:off x="3706443" y="464194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82BB84E2-4FCE-4562-8D37-F5F7C205200A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rot="10800000" flipH="1">
            <a:off x="1963573" y="5448543"/>
            <a:ext cx="222811" cy="222811"/>
          </a:xfrm>
          <a:prstGeom prst="curvedConnector4">
            <a:avLst>
              <a:gd name="adj1" fmla="val -102598"/>
              <a:gd name="adj2" fmla="val 20259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B633FD7-B7DB-46D5-A4DB-6305A7CA026B}"/>
              </a:ext>
            </a:extLst>
          </p:cNvPr>
          <p:cNvSpPr txBox="1"/>
          <p:nvPr/>
        </p:nvSpPr>
        <p:spPr>
          <a:xfrm>
            <a:off x="1271402" y="54296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E5F47D6A-6265-484B-AF7B-C92B90269B0F}"/>
              </a:ext>
            </a:extLst>
          </p:cNvPr>
          <p:cNvCxnSpPr>
            <a:cxnSpLocks/>
            <a:stCxn id="13" idx="3"/>
            <a:endCxn id="7" idx="5"/>
          </p:cNvCxnSpPr>
          <p:nvPr/>
        </p:nvCxnSpPr>
        <p:spPr>
          <a:xfrm rot="5400000">
            <a:off x="2825134" y="5337607"/>
            <a:ext cx="10099" cy="972494"/>
          </a:xfrm>
          <a:prstGeom prst="curvedConnector3">
            <a:avLst>
              <a:gd name="adj1" fmla="val 30936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004FD582-35A6-4DDC-AA7E-2C0B504EF429}"/>
              </a:ext>
            </a:extLst>
          </p:cNvPr>
          <p:cNvCxnSpPr>
            <a:cxnSpLocks/>
            <a:stCxn id="8" idx="4"/>
            <a:endCxn id="7" idx="4"/>
          </p:cNvCxnSpPr>
          <p:nvPr/>
        </p:nvCxnSpPr>
        <p:spPr>
          <a:xfrm rot="5400000">
            <a:off x="3339651" y="4715123"/>
            <a:ext cx="25776" cy="2332307"/>
          </a:xfrm>
          <a:prstGeom prst="curvedConnector3">
            <a:avLst>
              <a:gd name="adj1" fmla="val 98687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BB69076-C370-4C38-BC8B-948B8C9A7FAA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2409196" y="5661254"/>
            <a:ext cx="841974" cy="100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71F2950-0412-4987-8393-297F16B8934B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 flipV="1">
            <a:off x="3696792" y="5649894"/>
            <a:ext cx="599089" cy="113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18AFD7B-007D-4AA5-98AA-A7AC750F141D}"/>
              </a:ext>
            </a:extLst>
          </p:cNvPr>
          <p:cNvSpPr txBox="1"/>
          <p:nvPr/>
        </p:nvSpPr>
        <p:spPr>
          <a:xfrm>
            <a:off x="2589626" y="366471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4F92CE-4F92-482E-A75C-DA3617D7CC9E}"/>
              </a:ext>
            </a:extLst>
          </p:cNvPr>
          <p:cNvSpPr txBox="1"/>
          <p:nvPr/>
        </p:nvSpPr>
        <p:spPr>
          <a:xfrm>
            <a:off x="2915356" y="57563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77B799A-6420-428B-9A43-B64DBEBBFFAE}"/>
              </a:ext>
            </a:extLst>
          </p:cNvPr>
          <p:cNvSpPr txBox="1"/>
          <p:nvPr/>
        </p:nvSpPr>
        <p:spPr>
          <a:xfrm>
            <a:off x="3734422" y="60104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194D070C-30AD-4B0E-80CA-00BBFB1F8275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>
            <a:off x="1227455" y="5727059"/>
            <a:ext cx="801379" cy="101845"/>
          </a:xfrm>
          <a:prstGeom prst="curvedConnector4">
            <a:avLst>
              <a:gd name="adj1" fmla="val 27912"/>
              <a:gd name="adj2" fmla="val 11968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B413170-4A3F-4EA7-B890-719CAD452E5C}"/>
              </a:ext>
            </a:extLst>
          </p:cNvPr>
          <p:cNvCxnSpPr>
            <a:cxnSpLocks/>
            <a:stCxn id="8" idx="1"/>
            <a:endCxn id="16" idx="5"/>
          </p:cNvCxnSpPr>
          <p:nvPr/>
        </p:nvCxnSpPr>
        <p:spPr>
          <a:xfrm flipH="1" flipV="1">
            <a:off x="3173934" y="4459196"/>
            <a:ext cx="1187207" cy="10361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BC10E5C-35C6-4C11-AD6B-61885C425CA6}"/>
              </a:ext>
            </a:extLst>
          </p:cNvPr>
          <p:cNvCxnSpPr>
            <a:cxnSpLocks/>
            <a:stCxn id="16" idx="4"/>
            <a:endCxn id="7" idx="7"/>
          </p:cNvCxnSpPr>
          <p:nvPr/>
        </p:nvCxnSpPr>
        <p:spPr>
          <a:xfrm flipH="1">
            <a:off x="2343936" y="4524456"/>
            <a:ext cx="672447" cy="989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FDB9EA81-0C15-4892-A8BF-D741E9C6F846}"/>
              </a:ext>
            </a:extLst>
          </p:cNvPr>
          <p:cNvSpPr txBox="1"/>
          <p:nvPr/>
        </p:nvSpPr>
        <p:spPr>
          <a:xfrm>
            <a:off x="487822" y="3391434"/>
            <a:ext cx="17687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(</a:t>
            </a:r>
            <a:r>
              <a:rPr lang="en-US" altLang="zh-CN" sz="2400" dirty="0" err="1">
                <a:solidFill>
                  <a:srgbClr val="C00000"/>
                </a:solidFill>
              </a:rPr>
              <a:t>a|b</a:t>
            </a:r>
            <a:r>
              <a:rPr lang="en-US" altLang="zh-CN" sz="2400" dirty="0">
                <a:solidFill>
                  <a:srgbClr val="C00000"/>
                </a:solidFill>
              </a:rPr>
              <a:t>)</a:t>
            </a:r>
            <a:r>
              <a:rPr lang="en-US" altLang="zh-CN" sz="2400" baseline="30000" dirty="0">
                <a:solidFill>
                  <a:srgbClr val="C00000"/>
                </a:solidFill>
              </a:rPr>
              <a:t>*</a:t>
            </a:r>
            <a:r>
              <a:rPr lang="en-US" altLang="zh-CN" sz="2400" dirty="0">
                <a:solidFill>
                  <a:srgbClr val="C00000"/>
                </a:solidFill>
              </a:rPr>
              <a:t>abb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8C836F1-1F57-4551-9719-6B613DA855D9}"/>
              </a:ext>
            </a:extLst>
          </p:cNvPr>
          <p:cNvSpPr txBox="1"/>
          <p:nvPr/>
        </p:nvSpPr>
        <p:spPr>
          <a:xfrm>
            <a:off x="4672386" y="3529467"/>
            <a:ext cx="2749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1.{0,1,2,3} {4}</a:t>
            </a:r>
          </a:p>
          <a:p>
            <a:pPr algn="l"/>
            <a:r>
              <a:rPr lang="en-US" altLang="zh-CN" sz="2400" dirty="0"/>
              <a:t>2.{0,1,2} {3} {4}</a:t>
            </a:r>
          </a:p>
          <a:p>
            <a:pPr algn="l"/>
            <a:r>
              <a:rPr lang="en-US" altLang="zh-CN" sz="2400" dirty="0"/>
              <a:t>3.{0,2} {1} {3} {4}</a:t>
            </a:r>
          </a:p>
          <a:p>
            <a:pPr algn="l"/>
            <a:r>
              <a:rPr lang="en-US" altLang="zh-CN" sz="2400" dirty="0"/>
              <a:t>4.f(0,a)=1 f(0,b)=2</a:t>
            </a:r>
          </a:p>
          <a:p>
            <a:pPr algn="l"/>
            <a:r>
              <a:rPr lang="en-US" altLang="zh-CN" sz="2400" dirty="0"/>
              <a:t>   f(2,a)=1 f(2,b)=2 </a:t>
            </a:r>
            <a:endParaRPr lang="zh-CN" altLang="en-US" sz="24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F6A9C6C-71ED-4725-8597-689350AFDA9C}"/>
              </a:ext>
            </a:extLst>
          </p:cNvPr>
          <p:cNvSpPr txBox="1"/>
          <p:nvPr/>
        </p:nvSpPr>
        <p:spPr>
          <a:xfrm>
            <a:off x="367382" y="5471908"/>
            <a:ext cx="446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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0E54A13-5735-14AA-081F-EA89386C7F2B}"/>
              </a:ext>
            </a:extLst>
          </p:cNvPr>
          <p:cNvGrpSpPr/>
          <p:nvPr/>
        </p:nvGrpSpPr>
        <p:grpSpPr>
          <a:xfrm>
            <a:off x="7539507" y="4169936"/>
            <a:ext cx="4450359" cy="2131462"/>
            <a:chOff x="869573" y="3200352"/>
            <a:chExt cx="4450359" cy="213146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9B38729-2D78-104C-10B8-5E42CFD0826E}"/>
                </a:ext>
              </a:extLst>
            </p:cNvPr>
            <p:cNvSpPr txBox="1"/>
            <p:nvPr/>
          </p:nvSpPr>
          <p:spPr>
            <a:xfrm>
              <a:off x="869573" y="428446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3ACF60E7-EBFB-6DA3-020B-BB5A9A98200F}"/>
                </a:ext>
              </a:extLst>
            </p:cNvPr>
            <p:cNvSpPr/>
            <p:nvPr/>
          </p:nvSpPr>
          <p:spPr bwMode="auto">
            <a:xfrm>
              <a:off x="1279732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2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4AD755F1-D1D3-37D3-CCED-DFE36BC65AC6}"/>
                </a:ext>
              </a:extLst>
            </p:cNvPr>
            <p:cNvSpPr/>
            <p:nvPr/>
          </p:nvSpPr>
          <p:spPr bwMode="auto">
            <a:xfrm>
              <a:off x="2400113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1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296DC7EA-F527-D28D-10F6-05E85B6CE770}"/>
                </a:ext>
              </a:extLst>
            </p:cNvPr>
            <p:cNvSpPr/>
            <p:nvPr/>
          </p:nvSpPr>
          <p:spPr bwMode="auto">
            <a:xfrm>
              <a:off x="3501500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3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99503ADB-1E9D-880C-8F90-5671C0BA37E2}"/>
                </a:ext>
              </a:extLst>
            </p:cNvPr>
            <p:cNvSpPr/>
            <p:nvPr/>
          </p:nvSpPr>
          <p:spPr bwMode="auto">
            <a:xfrm>
              <a:off x="4754975" y="4284472"/>
              <a:ext cx="533400" cy="36932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113CF5E-142A-1D75-F2AE-A79963222532}"/>
                </a:ext>
              </a:extLst>
            </p:cNvPr>
            <p:cNvSpPr/>
            <p:nvPr/>
          </p:nvSpPr>
          <p:spPr bwMode="auto">
            <a:xfrm>
              <a:off x="4707932" y="4253132"/>
              <a:ext cx="612000" cy="43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EA647A34-B6E3-99BE-7767-0F960979E740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 bwMode="auto">
            <a:xfrm>
              <a:off x="1813132" y="4469132"/>
              <a:ext cx="586981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AE8E7D32-6B7F-CB7E-0E53-18197C269BD2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 bwMode="auto">
            <a:xfrm>
              <a:off x="2933513" y="4469132"/>
              <a:ext cx="567987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3A9B6A5D-BBB0-6A27-8C3B-58EC5D52F1A6}"/>
                </a:ext>
              </a:extLst>
            </p:cNvPr>
            <p:cNvCxnSpPr>
              <a:stCxn id="34" idx="3"/>
              <a:endCxn id="36" idx="1"/>
            </p:cNvCxnSpPr>
            <p:nvPr/>
          </p:nvCxnSpPr>
          <p:spPr bwMode="auto">
            <a:xfrm>
              <a:off x="4034900" y="4469132"/>
              <a:ext cx="673032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连接符: 曲线 39">
              <a:extLst>
                <a:ext uri="{FF2B5EF4-FFF2-40B4-BE49-F238E27FC236}">
                  <a16:creationId xmlns:a16="http://schemas.microsoft.com/office/drawing/2014/main" id="{13D67663-8729-3120-22CB-BE1AC65B031C}"/>
                </a:ext>
              </a:extLst>
            </p:cNvPr>
            <p:cNvCxnSpPr/>
            <p:nvPr/>
          </p:nvCxnSpPr>
          <p:spPr bwMode="auto">
            <a:xfrm rot="16200000" flipH="1">
              <a:off x="1535239" y="4499636"/>
              <a:ext cx="12700" cy="308317"/>
            </a:xfrm>
            <a:prstGeom prst="curvedConnector3">
              <a:avLst>
                <a:gd name="adj1" fmla="val 180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1703D19-560C-251C-7EF9-12FB11D65B05}"/>
                </a:ext>
              </a:extLst>
            </p:cNvPr>
            <p:cNvSpPr txBox="1"/>
            <p:nvPr/>
          </p:nvSpPr>
          <p:spPr>
            <a:xfrm>
              <a:off x="1358686" y="4792284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821DD92-C5CE-3355-10D7-C6F4634DF149}"/>
                </a:ext>
              </a:extLst>
            </p:cNvPr>
            <p:cNvSpPr txBox="1"/>
            <p:nvPr/>
          </p:nvSpPr>
          <p:spPr>
            <a:xfrm>
              <a:off x="3032376" y="406482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537EB9F-D66E-C5A0-37E1-A01CF479EEE1}"/>
                </a:ext>
              </a:extLst>
            </p:cNvPr>
            <p:cNvSpPr txBox="1"/>
            <p:nvPr/>
          </p:nvSpPr>
          <p:spPr>
            <a:xfrm>
              <a:off x="4200633" y="406482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E91662D-D9C8-91B2-E60E-E0D743DEF656}"/>
                </a:ext>
              </a:extLst>
            </p:cNvPr>
            <p:cNvSpPr txBox="1"/>
            <p:nvPr/>
          </p:nvSpPr>
          <p:spPr>
            <a:xfrm>
              <a:off x="1939828" y="403796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3B062FBE-CDEA-A533-635E-D283C7C479AB}"/>
                </a:ext>
              </a:extLst>
            </p:cNvPr>
            <p:cNvCxnSpPr/>
            <p:nvPr/>
          </p:nvCxnSpPr>
          <p:spPr bwMode="auto">
            <a:xfrm rot="16200000" flipH="1" flipV="1">
              <a:off x="2671939" y="4161384"/>
              <a:ext cx="22318" cy="254435"/>
            </a:xfrm>
            <a:prstGeom prst="curvedConnector3">
              <a:avLst>
                <a:gd name="adj1" fmla="val -1024285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B1FD6D6-F3DE-159B-3C0E-C3254B2276E2}"/>
                </a:ext>
              </a:extLst>
            </p:cNvPr>
            <p:cNvSpPr txBox="1"/>
            <p:nvPr/>
          </p:nvSpPr>
          <p:spPr>
            <a:xfrm>
              <a:off x="2524962" y="3652978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连接符: 曲线 46">
              <a:extLst>
                <a:ext uri="{FF2B5EF4-FFF2-40B4-BE49-F238E27FC236}">
                  <a16:creationId xmlns:a16="http://schemas.microsoft.com/office/drawing/2014/main" id="{075D0EE0-23DE-3D81-D7EC-5DB8114976FD}"/>
                </a:ext>
              </a:extLst>
            </p:cNvPr>
            <p:cNvCxnSpPr>
              <a:stCxn id="34" idx="2"/>
              <a:endCxn id="33" idx="2"/>
            </p:cNvCxnSpPr>
            <p:nvPr/>
          </p:nvCxnSpPr>
          <p:spPr bwMode="auto">
            <a:xfrm rot="5400000">
              <a:off x="3217507" y="4103099"/>
              <a:ext cx="12700" cy="1101387"/>
            </a:xfrm>
            <a:prstGeom prst="curvedConnector3">
              <a:avLst>
                <a:gd name="adj1" fmla="val 180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68DC390-D4FA-4A7D-2775-79FFE360FF42}"/>
                </a:ext>
              </a:extLst>
            </p:cNvPr>
            <p:cNvSpPr txBox="1"/>
            <p:nvPr/>
          </p:nvSpPr>
          <p:spPr>
            <a:xfrm>
              <a:off x="3075319" y="480833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9" name="连接符: 曲线 48">
              <a:extLst>
                <a:ext uri="{FF2B5EF4-FFF2-40B4-BE49-F238E27FC236}">
                  <a16:creationId xmlns:a16="http://schemas.microsoft.com/office/drawing/2014/main" id="{06E86F0F-3759-ADF5-3FDC-B23CF3B9960E}"/>
                </a:ext>
              </a:extLst>
            </p:cNvPr>
            <p:cNvCxnSpPr>
              <a:stCxn id="36" idx="2"/>
              <a:endCxn id="33" idx="2"/>
            </p:cNvCxnSpPr>
            <p:nvPr/>
          </p:nvCxnSpPr>
          <p:spPr bwMode="auto">
            <a:xfrm rot="5400000" flipH="1">
              <a:off x="3824703" y="3495903"/>
              <a:ext cx="31340" cy="2347119"/>
            </a:xfrm>
            <a:prstGeom prst="curvedConnector3">
              <a:avLst>
                <a:gd name="adj1" fmla="val -2255593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D029112-E757-44E8-FB03-F0438CD1BA39}"/>
                </a:ext>
              </a:extLst>
            </p:cNvPr>
            <p:cNvSpPr txBox="1"/>
            <p:nvPr/>
          </p:nvSpPr>
          <p:spPr>
            <a:xfrm>
              <a:off x="4210251" y="487014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连接符: 曲线 50">
              <a:extLst>
                <a:ext uri="{FF2B5EF4-FFF2-40B4-BE49-F238E27FC236}">
                  <a16:creationId xmlns:a16="http://schemas.microsoft.com/office/drawing/2014/main" id="{C59EF270-BAFE-8485-B2DF-CD790E8B04A2}"/>
                </a:ext>
              </a:extLst>
            </p:cNvPr>
            <p:cNvCxnSpPr>
              <a:stCxn id="36" idx="0"/>
              <a:endCxn id="32" idx="0"/>
            </p:cNvCxnSpPr>
            <p:nvPr/>
          </p:nvCxnSpPr>
          <p:spPr bwMode="auto">
            <a:xfrm rot="16200000" flipH="1" flipV="1">
              <a:off x="3264512" y="2535052"/>
              <a:ext cx="31340" cy="3467500"/>
            </a:xfrm>
            <a:prstGeom prst="curvedConnector3">
              <a:avLst>
                <a:gd name="adj1" fmla="val -207604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91EF3B0-E426-7162-DAA3-0FA714B0FD0D}"/>
                </a:ext>
              </a:extLst>
            </p:cNvPr>
            <p:cNvSpPr txBox="1"/>
            <p:nvPr/>
          </p:nvSpPr>
          <p:spPr>
            <a:xfrm>
              <a:off x="3293279" y="320035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7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2.5E-6 -0.10602 C 2.5E-6 -0.15347 0.04375 -0.21157 0.07942 -0.21157 L 0.15885 -0.21157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-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20" grpId="0"/>
      <p:bldP spid="1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57495-EA0F-437C-8FFC-296AD885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AA333-CB8C-40A5-9D78-98F3E5ADA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48449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DFA</a:t>
            </a:r>
            <a:r>
              <a:rPr lang="zh-CN" altLang="en-US" sz="2800" dirty="0"/>
              <a:t>的化简：合并等价状态</a:t>
            </a:r>
            <a:endParaRPr lang="en-US" altLang="zh-CN" sz="2800" dirty="0"/>
          </a:p>
          <a:p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L(M)={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kumimoji="1"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kumimoji="1"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结尾的串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= {0,1}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   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0|1)*00</a:t>
            </a:r>
            <a:endParaRPr lang="en-GB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5424AB-E2A2-4AC6-93D6-E417165955D5}"/>
              </a:ext>
            </a:extLst>
          </p:cNvPr>
          <p:cNvGrpSpPr/>
          <p:nvPr/>
        </p:nvGrpSpPr>
        <p:grpSpPr>
          <a:xfrm>
            <a:off x="1338909" y="2491183"/>
            <a:ext cx="2459426" cy="1827159"/>
            <a:chOff x="728075" y="4613266"/>
            <a:chExt cx="2459426" cy="182715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480B822-D6D9-4ABE-8184-B9C8D5866F94}"/>
                </a:ext>
              </a:extLst>
            </p:cNvPr>
            <p:cNvSpPr/>
            <p:nvPr/>
          </p:nvSpPr>
          <p:spPr bwMode="auto">
            <a:xfrm>
              <a:off x="1108220" y="519483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CCC6CF0-488E-47DF-9974-16FCAD29ADF2}"/>
                </a:ext>
              </a:extLst>
            </p:cNvPr>
            <p:cNvSpPr txBox="1"/>
            <p:nvPr/>
          </p:nvSpPr>
          <p:spPr>
            <a:xfrm>
              <a:off x="771623" y="5289225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4F5A910-9184-4A24-85AF-8A17BA23911C}"/>
                </a:ext>
              </a:extLst>
            </p:cNvPr>
            <p:cNvSpPr/>
            <p:nvPr/>
          </p:nvSpPr>
          <p:spPr bwMode="auto">
            <a:xfrm>
              <a:off x="2226548" y="461655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15E8C731-009F-4337-8CE8-D8B6C2B10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8347" y="5663085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E7590976-A80F-489C-8DFF-37C92137DA6E}"/>
                </a:ext>
              </a:extLst>
            </p:cNvPr>
            <p:cNvCxnSpPr>
              <a:cxnSpLocks/>
              <a:stCxn id="18" idx="7"/>
              <a:endCxn id="20" idx="2"/>
            </p:cNvCxnSpPr>
            <p:nvPr/>
          </p:nvCxnSpPr>
          <p:spPr>
            <a:xfrm rot="5400000" flipH="1" flipV="1">
              <a:off x="1647202" y="468074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905074C9-C35D-4EC3-96E8-5643C362AB5B}"/>
                </a:ext>
              </a:extLst>
            </p:cNvPr>
            <p:cNvCxnSpPr>
              <a:cxnSpLocks/>
              <a:stCxn id="20" idx="3"/>
              <a:endCxn id="18" idx="6"/>
            </p:cNvCxnSpPr>
            <p:nvPr/>
          </p:nvCxnSpPr>
          <p:spPr>
            <a:xfrm rot="5400000">
              <a:off x="1712462" y="4838296"/>
              <a:ext cx="420727" cy="737966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14A66B6B-D3B1-45A9-8564-47FE3B4BF280}"/>
                </a:ext>
              </a:extLst>
            </p:cNvPr>
            <p:cNvCxnSpPr>
              <a:cxnSpLocks/>
              <a:stCxn id="20" idx="6"/>
              <a:endCxn id="21" idx="6"/>
            </p:cNvCxnSpPr>
            <p:nvPr/>
          </p:nvCxnSpPr>
          <p:spPr>
            <a:xfrm flipH="1">
              <a:off x="2473969" y="4839365"/>
              <a:ext cx="198201" cy="1042214"/>
            </a:xfrm>
            <a:prstGeom prst="curvedConnector3">
              <a:avLst>
                <a:gd name="adj1" fmla="val -11533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0FBFB707-0D4C-41A5-96DA-64FCB668C0B1}"/>
                </a:ext>
              </a:extLst>
            </p:cNvPr>
            <p:cNvCxnSpPr>
              <a:cxnSpLocks/>
              <a:stCxn id="18" idx="2"/>
              <a:endCxn id="18" idx="0"/>
            </p:cNvCxnSpPr>
            <p:nvPr/>
          </p:nvCxnSpPr>
          <p:spPr>
            <a:xfrm rot="10800000" flipH="1">
              <a:off x="1108219" y="5194833"/>
              <a:ext cx="222811" cy="222811"/>
            </a:xfrm>
            <a:prstGeom prst="curvedConnector4">
              <a:avLst>
                <a:gd name="adj1" fmla="val -102598"/>
                <a:gd name="adj2" fmla="val 2025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8A9DB04E-74BA-4B81-BA50-FE652D5DC026}"/>
                </a:ext>
              </a:extLst>
            </p:cNvPr>
            <p:cNvCxnSpPr>
              <a:cxnSpLocks/>
              <a:stCxn id="21" idx="1"/>
              <a:endCxn id="18" idx="5"/>
            </p:cNvCxnSpPr>
            <p:nvPr/>
          </p:nvCxnSpPr>
          <p:spPr>
            <a:xfrm rot="16200000" flipV="1">
              <a:off x="1715152" y="5348624"/>
              <a:ext cx="151886" cy="60502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37A2E1E8-2337-416A-91A7-21F06F98BF83}"/>
                </a:ext>
              </a:extLst>
            </p:cNvPr>
            <p:cNvCxnSpPr>
              <a:cxnSpLocks/>
              <a:stCxn id="21" idx="5"/>
              <a:endCxn id="21" idx="2"/>
            </p:cNvCxnSpPr>
            <p:nvPr/>
          </p:nvCxnSpPr>
          <p:spPr>
            <a:xfrm rot="5400000" flipH="1">
              <a:off x="2141278" y="5768648"/>
              <a:ext cx="154499" cy="380362"/>
            </a:xfrm>
            <a:prstGeom prst="curvedConnector4">
              <a:avLst>
                <a:gd name="adj1" fmla="val -189383"/>
                <a:gd name="adj2" fmla="val 160101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4C041B1-A502-4851-999A-D6A51369EE83}"/>
                </a:ext>
              </a:extLst>
            </p:cNvPr>
            <p:cNvSpPr txBox="1"/>
            <p:nvPr/>
          </p:nvSpPr>
          <p:spPr>
            <a:xfrm>
              <a:off x="728075" y="469455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9B4908F-DAA0-4D08-98A8-839D690185B3}"/>
                </a:ext>
              </a:extLst>
            </p:cNvPr>
            <p:cNvSpPr txBox="1"/>
            <p:nvPr/>
          </p:nvSpPr>
          <p:spPr>
            <a:xfrm>
              <a:off x="2006743" y="515072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06624B5-481A-4388-9ECC-A2879ABB4FF2}"/>
                </a:ext>
              </a:extLst>
            </p:cNvPr>
            <p:cNvSpPr txBox="1"/>
            <p:nvPr/>
          </p:nvSpPr>
          <p:spPr>
            <a:xfrm>
              <a:off x="1493883" y="4613266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5698F3-822D-4BC5-B349-152CEB51FF4F}"/>
                </a:ext>
              </a:extLst>
            </p:cNvPr>
            <p:cNvSpPr txBox="1"/>
            <p:nvPr/>
          </p:nvSpPr>
          <p:spPr>
            <a:xfrm>
              <a:off x="2874594" y="528180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FCF2624-381A-4627-96BE-EF718FC3F77C}"/>
                </a:ext>
              </a:extLst>
            </p:cNvPr>
            <p:cNvSpPr txBox="1"/>
            <p:nvPr/>
          </p:nvSpPr>
          <p:spPr>
            <a:xfrm>
              <a:off x="1417370" y="561333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28A742D-0E84-41A4-BFE3-68FBCB39497B}"/>
                </a:ext>
              </a:extLst>
            </p:cNvPr>
            <p:cNvSpPr txBox="1"/>
            <p:nvPr/>
          </p:nvSpPr>
          <p:spPr>
            <a:xfrm>
              <a:off x="1554054" y="607109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33">
            <a:extLst>
              <a:ext uri="{FF2B5EF4-FFF2-40B4-BE49-F238E27FC236}">
                <a16:creationId xmlns:a16="http://schemas.microsoft.com/office/drawing/2014/main" id="{256E9A4A-3042-4731-AC3B-AC03C7B75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9318" y="2746949"/>
            <a:ext cx="358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4000"/>
              </a:lnSpc>
            </a:pPr>
            <a:r>
              <a:rPr lang="en-GB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7" name="Oval 37">
            <a:extLst>
              <a:ext uri="{FF2B5EF4-FFF2-40B4-BE49-F238E27FC236}">
                <a16:creationId xmlns:a16="http://schemas.microsoft.com/office/drawing/2014/main" id="{B97E8AEC-675B-4CCC-A44A-D9D841730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943" y="2375474"/>
            <a:ext cx="539750" cy="509588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48" name="Oval 38">
            <a:extLst>
              <a:ext uri="{FF2B5EF4-FFF2-40B4-BE49-F238E27FC236}">
                <a16:creationId xmlns:a16="http://schemas.microsoft.com/office/drawing/2014/main" id="{A2EACF2F-7A8B-416D-955C-20E1FA7C0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806" y="3723262"/>
            <a:ext cx="539750" cy="5080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9" name="Oval 39">
            <a:extLst>
              <a:ext uri="{FF2B5EF4-FFF2-40B4-BE49-F238E27FC236}">
                <a16:creationId xmlns:a16="http://schemas.microsoft.com/office/drawing/2014/main" id="{591A08C4-4B16-47A3-9A6E-24949BC5D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068" y="3048574"/>
            <a:ext cx="539750" cy="508000"/>
          </a:xfrm>
          <a:prstGeom prst="ellipse">
            <a:avLst/>
          </a:prstGeom>
          <a:noFill/>
          <a:ln w="63500" cmpd="dbl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lang="en-GB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50" name="Rectangle 46">
            <a:extLst>
              <a:ext uri="{FF2B5EF4-FFF2-40B4-BE49-F238E27FC236}">
                <a16:creationId xmlns:a16="http://schemas.microsoft.com/office/drawing/2014/main" id="{C1A7FF8C-77F3-4670-83FE-A273C9A5A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6223" y="3111285"/>
            <a:ext cx="18097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4000"/>
              </a:lnSpc>
            </a:pPr>
            <a:r>
              <a:rPr lang="en-GB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51" name="Rectangle 48">
            <a:extLst>
              <a:ext uri="{FF2B5EF4-FFF2-40B4-BE49-F238E27FC236}">
                <a16:creationId xmlns:a16="http://schemas.microsoft.com/office/drawing/2014/main" id="{5718DACB-AE93-460B-B153-5BFC75BA5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8635" y="2497820"/>
            <a:ext cx="360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4000"/>
              </a:lnSpc>
            </a:pPr>
            <a:r>
              <a:rPr lang="en-GB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52" name="Rectangle 49">
            <a:extLst>
              <a:ext uri="{FF2B5EF4-FFF2-40B4-BE49-F238E27FC236}">
                <a16:creationId xmlns:a16="http://schemas.microsoft.com/office/drawing/2014/main" id="{62B2778C-3AC5-4430-B6DC-9D30C8873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425" y="3068557"/>
            <a:ext cx="360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4000"/>
              </a:lnSpc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B5240466-2F91-4979-8FEE-AF7BA9A35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668" y="4144387"/>
            <a:ext cx="360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4000"/>
              </a:lnSpc>
            </a:pP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54" name="Rectangle 52">
            <a:extLst>
              <a:ext uri="{FF2B5EF4-FFF2-40B4-BE49-F238E27FC236}">
                <a16:creationId xmlns:a16="http://schemas.microsoft.com/office/drawing/2014/main" id="{A136A607-6B21-42BD-86EB-0208436FC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8706" y="3651824"/>
            <a:ext cx="360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4000"/>
              </a:lnSpc>
            </a:pPr>
            <a:r>
              <a:rPr lang="en-GB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28425DD3-5D77-4714-9926-F33E6CA1D1D0}"/>
              </a:ext>
            </a:extLst>
          </p:cNvPr>
          <p:cNvCxnSpPr>
            <a:cxnSpLocks/>
            <a:stCxn id="48" idx="6"/>
            <a:endCxn id="48" idx="3"/>
          </p:cNvCxnSpPr>
          <p:nvPr/>
        </p:nvCxnSpPr>
        <p:spPr>
          <a:xfrm flipH="1">
            <a:off x="6675851" y="3977262"/>
            <a:ext cx="460705" cy="179605"/>
          </a:xfrm>
          <a:prstGeom prst="curvedConnector4">
            <a:avLst>
              <a:gd name="adj1" fmla="val -49620"/>
              <a:gd name="adj2" fmla="val 26870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EA0C5F05-F8FF-45F7-899B-5D1D01067E1E}"/>
              </a:ext>
            </a:extLst>
          </p:cNvPr>
          <p:cNvCxnSpPr>
            <a:cxnSpLocks/>
            <a:stCxn id="49" idx="1"/>
            <a:endCxn id="49" idx="6"/>
          </p:cNvCxnSpPr>
          <p:nvPr/>
        </p:nvCxnSpPr>
        <p:spPr>
          <a:xfrm rot="16200000" flipH="1">
            <a:off x="8408662" y="2982419"/>
            <a:ext cx="179605" cy="460705"/>
          </a:xfrm>
          <a:prstGeom prst="curvedConnector4">
            <a:avLst>
              <a:gd name="adj1" fmla="val -168701"/>
              <a:gd name="adj2" fmla="val 14962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6D44DE17-AD79-46AE-B66F-421EDB8CFF2A}"/>
              </a:ext>
            </a:extLst>
          </p:cNvPr>
          <p:cNvSpPr txBox="1"/>
          <p:nvPr/>
        </p:nvSpPr>
        <p:spPr>
          <a:xfrm>
            <a:off x="4811337" y="3181072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D035EB8F-062E-4173-9CB8-8E699FD14B71}"/>
              </a:ext>
            </a:extLst>
          </p:cNvPr>
          <p:cNvGrpSpPr/>
          <p:nvPr/>
        </p:nvGrpSpPr>
        <p:grpSpPr>
          <a:xfrm>
            <a:off x="5128368" y="2554132"/>
            <a:ext cx="1468438" cy="1423130"/>
            <a:chOff x="5128368" y="2554132"/>
            <a:chExt cx="1468438" cy="1423130"/>
          </a:xfrm>
        </p:grpSpPr>
        <p:sp>
          <p:nvSpPr>
            <p:cNvPr id="44" name="Rectangle 34">
              <a:extLst>
                <a:ext uri="{FF2B5EF4-FFF2-40B4-BE49-F238E27FC236}">
                  <a16:creationId xmlns:a16="http://schemas.microsoft.com/office/drawing/2014/main" id="{497E6268-24CC-4890-8CEA-CD40D5689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2758" y="3432929"/>
              <a:ext cx="3603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5" name="Rectangle 35">
              <a:extLst>
                <a:ext uri="{FF2B5EF4-FFF2-40B4-BE49-F238E27FC236}">
                  <a16:creationId xmlns:a16="http://schemas.microsoft.com/office/drawing/2014/main" id="{ACA4C536-B7D4-468B-807D-2A536F636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7023" y="2554132"/>
              <a:ext cx="3587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4000"/>
                </a:lnSpc>
              </a:pPr>
              <a:r>
                <a:rPr lang="en-GB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6" name="Oval 36">
              <a:extLst>
                <a:ext uri="{FF2B5EF4-FFF2-40B4-BE49-F238E27FC236}">
                  <a16:creationId xmlns:a16="http://schemas.microsoft.com/office/drawing/2014/main" id="{A82DFD57-A5AE-42E4-9BCD-A75DD9C6E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368" y="3121599"/>
              <a:ext cx="539750" cy="50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2000"/>
                </a:lnSpc>
              </a:pPr>
              <a:r>
                <a:rPr lang="en-GB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A83D37B6-364F-42A3-AF0E-C1E9BC687DB2}"/>
                </a:ext>
              </a:extLst>
            </p:cNvPr>
            <p:cNvCxnSpPr>
              <a:stCxn id="46" idx="7"/>
              <a:endCxn id="47" idx="2"/>
            </p:cNvCxnSpPr>
            <p:nvPr/>
          </p:nvCxnSpPr>
          <p:spPr>
            <a:xfrm flipV="1">
              <a:off x="5589073" y="2630268"/>
              <a:ext cx="964870" cy="5657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8F33E1EB-CA3B-49FA-B728-BF459479F389}"/>
                </a:ext>
              </a:extLst>
            </p:cNvPr>
            <p:cNvCxnSpPr>
              <a:cxnSpLocks/>
              <a:stCxn id="46" idx="5"/>
              <a:endCxn id="48" idx="2"/>
            </p:cNvCxnSpPr>
            <p:nvPr/>
          </p:nvCxnSpPr>
          <p:spPr>
            <a:xfrm>
              <a:off x="5589073" y="3555204"/>
              <a:ext cx="1007733" cy="422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8D55FBA-293C-4DD3-BEB2-CB2CFCE774FE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6632988" y="2810435"/>
            <a:ext cx="42863" cy="9872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09D71AA-5344-441D-AC14-2FE10B69778C}"/>
              </a:ext>
            </a:extLst>
          </p:cNvPr>
          <p:cNvCxnSpPr>
            <a:cxnSpLocks/>
            <a:stCxn id="48" idx="0"/>
            <a:endCxn id="47" idx="4"/>
          </p:cNvCxnSpPr>
          <p:nvPr/>
        </p:nvCxnSpPr>
        <p:spPr>
          <a:xfrm flipH="1" flipV="1">
            <a:off x="6823818" y="2885062"/>
            <a:ext cx="42863" cy="838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7581C44-BEC2-4525-8222-F277C155B532}"/>
              </a:ext>
            </a:extLst>
          </p:cNvPr>
          <p:cNvCxnSpPr>
            <a:cxnSpLocks/>
            <a:stCxn id="47" idx="5"/>
            <a:endCxn id="49" idx="2"/>
          </p:cNvCxnSpPr>
          <p:nvPr/>
        </p:nvCxnSpPr>
        <p:spPr>
          <a:xfrm>
            <a:off x="7014648" y="2810435"/>
            <a:ext cx="1174420" cy="4921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892BC659-50E2-4480-8D54-F72F4DA52830}"/>
              </a:ext>
            </a:extLst>
          </p:cNvPr>
          <p:cNvCxnSpPr>
            <a:cxnSpLocks/>
            <a:stCxn id="49" idx="3"/>
            <a:endCxn id="48" idx="7"/>
          </p:cNvCxnSpPr>
          <p:nvPr/>
        </p:nvCxnSpPr>
        <p:spPr>
          <a:xfrm flipH="1">
            <a:off x="7057511" y="3482179"/>
            <a:ext cx="1210602" cy="3154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FD9F0C-A589-49CC-BF73-EBD084DA119B}"/>
              </a:ext>
            </a:extLst>
          </p:cNvPr>
          <p:cNvSpPr txBox="1"/>
          <p:nvPr/>
        </p:nvSpPr>
        <p:spPr>
          <a:xfrm>
            <a:off x="1113665" y="5069462"/>
            <a:ext cx="506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怎么从一个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DFA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化简到另一个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DFA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70514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11901 0.099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1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5AF54-3AF9-4BDE-84DE-2189B9DF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　有穷自动机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842B9-BD03-4140-8EDE-B6B989940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fontScale="92500"/>
          </a:bodyPr>
          <a:lstStyle/>
          <a:p>
            <a:r>
              <a:rPr lang="en-US" altLang="zh-CN" sz="2800" dirty="0"/>
              <a:t>DFA</a:t>
            </a:r>
            <a:r>
              <a:rPr lang="zh-CN" altLang="en-US" sz="2800" dirty="0"/>
              <a:t>最小化：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309E66-BB78-4D52-981B-981FD1B2DB82}"/>
              </a:ext>
            </a:extLst>
          </p:cNvPr>
          <p:cNvSpPr txBox="1"/>
          <p:nvPr/>
        </p:nvSpPr>
        <p:spPr>
          <a:xfrm>
            <a:off x="4053497" y="1729566"/>
            <a:ext cx="46321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altLang="zh-CN" sz="2400" dirty="0"/>
              <a:t>1. {1,2,3,4}</a:t>
            </a:r>
            <a:r>
              <a:rPr lang="zh-CN" altLang="en-US" sz="2400" dirty="0"/>
              <a:t>  </a:t>
            </a:r>
            <a:r>
              <a:rPr lang="en-US" altLang="zh-CN" sz="2400" dirty="0"/>
              <a:t>{5,6,7}</a:t>
            </a:r>
          </a:p>
          <a:p>
            <a:pPr algn="l" eaLnBrk="1" hangingPunct="1"/>
            <a:r>
              <a:rPr lang="en-US" altLang="zh-CN" sz="2400" dirty="0"/>
              <a:t>2. </a:t>
            </a:r>
            <a:r>
              <a:rPr lang="en-US" altLang="zh-CN" sz="2400" dirty="0">
                <a:solidFill>
                  <a:srgbClr val="FF0000"/>
                </a:solidFill>
              </a:rPr>
              <a:t>f(1,a)=6,  f(2,a)=7;  </a:t>
            </a:r>
          </a:p>
          <a:p>
            <a:pPr algn="l" eaLnBrk="1" hangingPunct="1"/>
            <a:r>
              <a:rPr lang="en-US" altLang="zh-CN" sz="2400" dirty="0">
                <a:solidFill>
                  <a:srgbClr val="FF0000"/>
                </a:solidFill>
              </a:rPr>
              <a:t>    f(3,a)=1, f(4,a)=4.</a:t>
            </a:r>
          </a:p>
          <a:p>
            <a:pPr algn="l" eaLnBrk="1" hangingPunct="1"/>
            <a:r>
              <a:rPr lang="en-US" altLang="zh-CN" sz="2400" dirty="0"/>
              <a:t>   {1,2}, {3,4}, {5,6,7}</a:t>
            </a:r>
          </a:p>
          <a:p>
            <a:pPr algn="l" eaLnBrk="1" hangingPunct="1"/>
            <a:r>
              <a:rPr lang="en-US" altLang="zh-CN" sz="2400" dirty="0"/>
              <a:t>3. {1,2},{3},{4},{5,6,7}   </a:t>
            </a:r>
          </a:p>
          <a:p>
            <a:pPr algn="l" eaLnBrk="1" hangingPunct="1"/>
            <a:r>
              <a:rPr lang="en-US" altLang="zh-CN" sz="2400" dirty="0"/>
              <a:t>4.</a:t>
            </a:r>
            <a:r>
              <a:rPr lang="en-US" altLang="zh-CN" sz="2400" dirty="0">
                <a:solidFill>
                  <a:srgbClr val="FF0000"/>
                </a:solidFill>
              </a:rPr>
              <a:t>f(1,b)=3,f(2,b)=3</a:t>
            </a:r>
            <a:r>
              <a:rPr lang="en-US" altLang="zh-CN" sz="2400" dirty="0"/>
              <a:t>: {1,2}</a:t>
            </a:r>
            <a:r>
              <a:rPr lang="zh-CN" altLang="en-US" sz="2400" dirty="0"/>
              <a:t>暂不分</a:t>
            </a:r>
            <a:endParaRPr lang="en-US" altLang="zh-CN" sz="2400" dirty="0"/>
          </a:p>
          <a:p>
            <a:pPr algn="l" eaLnBrk="1" hangingPunct="1"/>
            <a:r>
              <a:rPr lang="en-US" altLang="zh-CN" sz="2400" dirty="0"/>
              <a:t>5.</a:t>
            </a:r>
            <a:r>
              <a:rPr lang="en-US" altLang="zh-CN" sz="2400" dirty="0">
                <a:solidFill>
                  <a:srgbClr val="FF0000"/>
                </a:solidFill>
              </a:rPr>
              <a:t>f(5,a)=7, f(6,a)=4, f(7,a)=4</a:t>
            </a:r>
          </a:p>
          <a:p>
            <a:pPr algn="l" eaLnBrk="1" hangingPunct="1"/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0000FF"/>
                </a:solidFill>
              </a:rPr>
              <a:t>{1,2},{3},{4},{5},{6,7}</a:t>
            </a:r>
          </a:p>
          <a:p>
            <a:pPr algn="l" eaLnBrk="1" hangingPunct="1"/>
            <a:r>
              <a:rPr lang="en-US" altLang="zh-CN" sz="2400" dirty="0">
                <a:solidFill>
                  <a:srgbClr val="FF0000"/>
                </a:solidFill>
              </a:rPr>
              <a:t>  f(6,b)=1, f(7,b)=2   </a:t>
            </a:r>
          </a:p>
          <a:p>
            <a:pPr algn="l" eaLnBrk="1" hangingPunct="1"/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故</a:t>
            </a:r>
            <a:r>
              <a:rPr lang="en-US" altLang="zh-CN" sz="2400" dirty="0">
                <a:solidFill>
                  <a:srgbClr val="FF0000"/>
                </a:solidFill>
              </a:rPr>
              <a:t>{1,2}</a:t>
            </a:r>
            <a:r>
              <a:rPr lang="zh-CN" altLang="en-US" sz="2400" dirty="0">
                <a:solidFill>
                  <a:srgbClr val="FF0000"/>
                </a:solidFill>
              </a:rPr>
              <a:t>合并  </a:t>
            </a:r>
            <a:r>
              <a:rPr lang="en-US" altLang="zh-CN" sz="2400" dirty="0">
                <a:solidFill>
                  <a:srgbClr val="FF0000"/>
                </a:solidFill>
              </a:rPr>
              <a:t>{6,7}</a:t>
            </a:r>
            <a:r>
              <a:rPr lang="zh-CN" altLang="en-US" sz="2400" dirty="0">
                <a:solidFill>
                  <a:srgbClr val="FF0000"/>
                </a:solidFill>
              </a:rPr>
              <a:t>合并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A1E4C6D0-F1DD-4CD9-B213-FF302E5A100A}"/>
              </a:ext>
            </a:extLst>
          </p:cNvPr>
          <p:cNvGrpSpPr/>
          <p:nvPr/>
        </p:nvGrpSpPr>
        <p:grpSpPr>
          <a:xfrm>
            <a:off x="8609298" y="2255525"/>
            <a:ext cx="3191947" cy="2907597"/>
            <a:chOff x="8501010" y="2255525"/>
            <a:chExt cx="3191947" cy="2907597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D75390F1-AD03-4196-ACCC-00EDD815A970}"/>
                </a:ext>
              </a:extLst>
            </p:cNvPr>
            <p:cNvSpPr/>
            <p:nvPr/>
          </p:nvSpPr>
          <p:spPr bwMode="auto">
            <a:xfrm>
              <a:off x="8803371" y="3719753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2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9513FDF-F6FC-4DB0-B839-B32463BAD6D9}"/>
                </a:ext>
              </a:extLst>
            </p:cNvPr>
            <p:cNvSpPr/>
            <p:nvPr/>
          </p:nvSpPr>
          <p:spPr bwMode="auto">
            <a:xfrm>
              <a:off x="9332488" y="2800779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7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70F14B5-E954-4CE2-A4D7-966D9C9C6155}"/>
                </a:ext>
              </a:extLst>
            </p:cNvPr>
            <p:cNvSpPr/>
            <p:nvPr/>
          </p:nvSpPr>
          <p:spPr bwMode="auto">
            <a:xfrm>
              <a:off x="8959196" y="3860781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8D9840E-F435-4809-8C87-28712A027D71}"/>
                </a:ext>
              </a:extLst>
            </p:cNvPr>
            <p:cNvSpPr/>
            <p:nvPr/>
          </p:nvSpPr>
          <p:spPr bwMode="auto">
            <a:xfrm>
              <a:off x="9683692" y="4858322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3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846058C-0730-4FA2-A10F-DC1D34E4FD1C}"/>
                </a:ext>
              </a:extLst>
            </p:cNvPr>
            <p:cNvGrpSpPr/>
            <p:nvPr/>
          </p:nvGrpSpPr>
          <p:grpSpPr>
            <a:xfrm>
              <a:off x="9591987" y="2847517"/>
              <a:ext cx="363747" cy="360182"/>
              <a:chOff x="4752536" y="4112194"/>
              <a:chExt cx="363747" cy="360182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BA63C5A3-881E-44B6-AA8A-B6D7ED1208B1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6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A65A1840-84FD-4098-9B93-F12C38004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CA1665F-4739-4E8F-AC92-339CC46BDB43}"/>
                </a:ext>
              </a:extLst>
            </p:cNvPr>
            <p:cNvGrpSpPr/>
            <p:nvPr/>
          </p:nvGrpSpPr>
          <p:grpSpPr>
            <a:xfrm>
              <a:off x="10762799" y="4022688"/>
              <a:ext cx="363747" cy="360182"/>
              <a:chOff x="4752536" y="4112194"/>
              <a:chExt cx="363747" cy="36018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609DAAA-1AFA-43AE-B761-6F84D42166C9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5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CC18CC3-BD7B-42CA-8CBC-BB1B9F33C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D02D27A-69D9-42C8-9C8E-44DA3F955B70}"/>
                </a:ext>
              </a:extLst>
            </p:cNvPr>
            <p:cNvSpPr/>
            <p:nvPr/>
          </p:nvSpPr>
          <p:spPr bwMode="auto">
            <a:xfrm>
              <a:off x="10974146" y="2902899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/>
                <a:t>4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6ADEE284-98CD-4D04-93C5-43BC7215849C}"/>
                </a:ext>
              </a:extLst>
            </p:cNvPr>
            <p:cNvCxnSpPr>
              <a:cxnSpLocks/>
              <a:stCxn id="10" idx="0"/>
              <a:endCxn id="38" idx="2"/>
            </p:cNvCxnSpPr>
            <p:nvPr/>
          </p:nvCxnSpPr>
          <p:spPr bwMode="auto">
            <a:xfrm rot="5400000" flipH="1" flipV="1">
              <a:off x="8935205" y="3204000"/>
              <a:ext cx="833173" cy="48039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F222B51-6D8E-4BF8-9519-CF07911985E4}"/>
                </a:ext>
              </a:extLst>
            </p:cNvPr>
            <p:cNvSpPr txBox="1"/>
            <p:nvPr/>
          </p:nvSpPr>
          <p:spPr>
            <a:xfrm>
              <a:off x="8908916" y="32425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0F5552-7AB1-4B3C-AA18-3835916CF92B}"/>
                </a:ext>
              </a:extLst>
            </p:cNvPr>
            <p:cNvSpPr txBox="1"/>
            <p:nvPr/>
          </p:nvSpPr>
          <p:spPr>
            <a:xfrm>
              <a:off x="9675585" y="352639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879B2BE7-77E8-45A5-A145-59F1F460CD08}"/>
                </a:ext>
              </a:extLst>
            </p:cNvPr>
            <p:cNvCxnSpPr>
              <a:cxnSpLocks/>
              <a:stCxn id="38" idx="4"/>
              <a:endCxn id="10" idx="6"/>
            </p:cNvCxnSpPr>
            <p:nvPr/>
          </p:nvCxnSpPr>
          <p:spPr bwMode="auto">
            <a:xfrm rot="5400000">
              <a:off x="9116188" y="3355508"/>
              <a:ext cx="805482" cy="509865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0EFD575D-7140-4581-B988-DA499011E010}"/>
                </a:ext>
              </a:extLst>
            </p:cNvPr>
            <p:cNvCxnSpPr>
              <a:cxnSpLocks/>
              <a:stCxn id="11" idx="2"/>
              <a:endCxn id="10" idx="4"/>
            </p:cNvCxnSpPr>
            <p:nvPr/>
          </p:nvCxnSpPr>
          <p:spPr bwMode="auto">
            <a:xfrm rot="10800000">
              <a:off x="9111596" y="4165582"/>
              <a:ext cx="572096" cy="84514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2C370EF9-F4B8-4545-8430-C73CDAF66AEF}"/>
                </a:ext>
              </a:extLst>
            </p:cNvPr>
            <p:cNvCxnSpPr>
              <a:cxnSpLocks/>
              <a:stCxn id="11" idx="7"/>
              <a:endCxn id="10" idx="6"/>
            </p:cNvCxnSpPr>
            <p:nvPr/>
          </p:nvCxnSpPr>
          <p:spPr bwMode="auto">
            <a:xfrm rot="16200000" flipV="1">
              <a:off x="9159037" y="4118140"/>
              <a:ext cx="889778" cy="679859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9533CE3-D853-4E90-B6AD-983CDD7F55E8}"/>
                </a:ext>
              </a:extLst>
            </p:cNvPr>
            <p:cNvSpPr txBox="1"/>
            <p:nvPr/>
          </p:nvSpPr>
          <p:spPr>
            <a:xfrm>
              <a:off x="9763984" y="410886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5D14521-CC15-432C-B52B-76CD28A07B3E}"/>
                </a:ext>
              </a:extLst>
            </p:cNvPr>
            <p:cNvSpPr txBox="1"/>
            <p:nvPr/>
          </p:nvSpPr>
          <p:spPr>
            <a:xfrm>
              <a:off x="10515953" y="477849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C50E142B-7F7D-41A1-9255-C6A2377F7F15}"/>
                </a:ext>
              </a:extLst>
            </p:cNvPr>
            <p:cNvCxnSpPr>
              <a:stCxn id="11" idx="7"/>
              <a:endCxn id="36" idx="2"/>
            </p:cNvCxnSpPr>
            <p:nvPr/>
          </p:nvCxnSpPr>
          <p:spPr bwMode="auto">
            <a:xfrm rot="5400000" flipH="1" flipV="1">
              <a:off x="10003237" y="4143397"/>
              <a:ext cx="700180" cy="81894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0D538FA5-7867-4083-9A88-442C25759E2A}"/>
                </a:ext>
              </a:extLst>
            </p:cNvPr>
            <p:cNvCxnSpPr>
              <a:stCxn id="36" idx="4"/>
              <a:endCxn id="11" idx="6"/>
            </p:cNvCxnSpPr>
            <p:nvPr/>
          </p:nvCxnSpPr>
          <p:spPr bwMode="auto">
            <a:xfrm rot="5400000">
              <a:off x="10152657" y="4218706"/>
              <a:ext cx="627852" cy="95618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1FEC896-BDB8-4582-8EF1-8DF1E2D9A85A}"/>
                </a:ext>
              </a:extLst>
            </p:cNvPr>
            <p:cNvSpPr txBox="1"/>
            <p:nvPr/>
          </p:nvSpPr>
          <p:spPr>
            <a:xfrm>
              <a:off x="10130937" y="404580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9720265B-5DE4-4DE3-8CDA-92059F4E4662}"/>
                </a:ext>
              </a:extLst>
            </p:cNvPr>
            <p:cNvCxnSpPr>
              <a:stCxn id="36" idx="1"/>
              <a:endCxn id="38" idx="5"/>
            </p:cNvCxnSpPr>
            <p:nvPr/>
          </p:nvCxnSpPr>
          <p:spPr bwMode="auto">
            <a:xfrm rot="16200000" flipV="1">
              <a:off x="9899026" y="3158391"/>
              <a:ext cx="920483" cy="913605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A16D3C2-58E6-4408-B420-37B5DFFD2531}"/>
                </a:ext>
              </a:extLst>
            </p:cNvPr>
            <p:cNvSpPr txBox="1"/>
            <p:nvPr/>
          </p:nvSpPr>
          <p:spPr>
            <a:xfrm>
              <a:off x="10255877" y="332545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28" name="连接符: 曲线 27">
              <a:extLst>
                <a:ext uri="{FF2B5EF4-FFF2-40B4-BE49-F238E27FC236}">
                  <a16:creationId xmlns:a16="http://schemas.microsoft.com/office/drawing/2014/main" id="{D3A2AB0A-255C-497A-B689-5F1022A31EFF}"/>
                </a:ext>
              </a:extLst>
            </p:cNvPr>
            <p:cNvCxnSpPr>
              <a:stCxn id="38" idx="1"/>
              <a:endCxn id="14" idx="1"/>
            </p:cNvCxnSpPr>
            <p:nvPr/>
          </p:nvCxnSpPr>
          <p:spPr bwMode="auto">
            <a:xfrm rot="16200000" flipH="1">
              <a:off x="10308384" y="2237137"/>
              <a:ext cx="47272" cy="1373526"/>
            </a:xfrm>
            <a:prstGeom prst="curvedConnector3">
              <a:avLst>
                <a:gd name="adj1" fmla="val -595166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222296E1-F31E-4D7A-A576-FA1FAACA5070}"/>
                </a:ext>
              </a:extLst>
            </p:cNvPr>
            <p:cNvCxnSpPr>
              <a:stCxn id="14" idx="2"/>
              <a:endCxn id="38" idx="6"/>
            </p:cNvCxnSpPr>
            <p:nvPr/>
          </p:nvCxnSpPr>
          <p:spPr bwMode="auto">
            <a:xfrm rot="10800000">
              <a:off x="9955734" y="3027609"/>
              <a:ext cx="1018412" cy="27691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824E17-9F12-483A-94EF-0709C03E3A4A}"/>
                </a:ext>
              </a:extLst>
            </p:cNvPr>
            <p:cNvSpPr txBox="1"/>
            <p:nvPr/>
          </p:nvSpPr>
          <p:spPr>
            <a:xfrm>
              <a:off x="10171253" y="22555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738C4E9-9C14-4205-922F-E4EF8B4D1CE8}"/>
                </a:ext>
              </a:extLst>
            </p:cNvPr>
            <p:cNvSpPr txBox="1"/>
            <p:nvPr/>
          </p:nvSpPr>
          <p:spPr>
            <a:xfrm>
              <a:off x="10353327" y="297442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32" name="连接符: 曲线 31">
              <a:extLst>
                <a:ext uri="{FF2B5EF4-FFF2-40B4-BE49-F238E27FC236}">
                  <a16:creationId xmlns:a16="http://schemas.microsoft.com/office/drawing/2014/main" id="{A002992C-534E-4BAF-8209-4C68E74E23E0}"/>
                </a:ext>
              </a:extLst>
            </p:cNvPr>
            <p:cNvCxnSpPr>
              <a:stCxn id="14" idx="0"/>
              <a:endCxn id="14" idx="6"/>
            </p:cNvCxnSpPr>
            <p:nvPr/>
          </p:nvCxnSpPr>
          <p:spPr bwMode="auto">
            <a:xfrm rot="16200000" flipH="1">
              <a:off x="11126546" y="2902899"/>
              <a:ext cx="152400" cy="152400"/>
            </a:xfrm>
            <a:prstGeom prst="curvedConnector4">
              <a:avLst>
                <a:gd name="adj1" fmla="val -150000"/>
                <a:gd name="adj2" fmla="val 2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2870DF6-5E57-4E6C-AD20-53610BFE9FE1}"/>
                </a:ext>
              </a:extLst>
            </p:cNvPr>
            <p:cNvSpPr txBox="1"/>
            <p:nvPr/>
          </p:nvSpPr>
          <p:spPr>
            <a:xfrm>
              <a:off x="11391271" y="24600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11A3788-6996-42B9-B9B5-384C100C51CD}"/>
                </a:ext>
              </a:extLst>
            </p:cNvPr>
            <p:cNvSpPr txBox="1"/>
            <p:nvPr/>
          </p:nvSpPr>
          <p:spPr>
            <a:xfrm>
              <a:off x="9004484" y="456023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4330A31-F6F2-4BE6-A65F-12026BE813CD}"/>
                </a:ext>
              </a:extLst>
            </p:cNvPr>
            <p:cNvSpPr txBox="1"/>
            <p:nvPr/>
          </p:nvSpPr>
          <p:spPr>
            <a:xfrm>
              <a:off x="8501010" y="376880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CD57A881-D073-4FF9-838F-9983FB949F85}"/>
              </a:ext>
            </a:extLst>
          </p:cNvPr>
          <p:cNvGrpSpPr/>
          <p:nvPr/>
        </p:nvGrpSpPr>
        <p:grpSpPr>
          <a:xfrm>
            <a:off x="262902" y="2040057"/>
            <a:ext cx="3757750" cy="3475161"/>
            <a:chOff x="323062" y="2040057"/>
            <a:chExt cx="3757750" cy="3475161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382CDB9-60C8-480C-A398-0723A5D3B4B8}"/>
                </a:ext>
              </a:extLst>
            </p:cNvPr>
            <p:cNvSpPr/>
            <p:nvPr/>
          </p:nvSpPr>
          <p:spPr bwMode="auto">
            <a:xfrm>
              <a:off x="764569" y="3645313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62E7F15-7DFE-4F50-ACF0-6D42DDB26025}"/>
                </a:ext>
              </a:extLst>
            </p:cNvPr>
            <p:cNvSpPr/>
            <p:nvPr/>
          </p:nvSpPr>
          <p:spPr bwMode="auto">
            <a:xfrm>
              <a:off x="1489065" y="4642854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3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F949F526-F81C-4C40-BB39-3FAE7BE1FFEF}"/>
                </a:ext>
              </a:extLst>
            </p:cNvPr>
            <p:cNvGrpSpPr/>
            <p:nvPr/>
          </p:nvGrpSpPr>
          <p:grpSpPr>
            <a:xfrm>
              <a:off x="1397360" y="2632049"/>
              <a:ext cx="363747" cy="360182"/>
              <a:chOff x="4752536" y="4112194"/>
              <a:chExt cx="363747" cy="360182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6ED1944F-BE00-4FC4-AD91-6249810F56BF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6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C025496E-CC52-4917-8E28-B4C70D954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A50E439-3D4F-4B3F-8B8A-20CE21DC6551}"/>
                </a:ext>
              </a:extLst>
            </p:cNvPr>
            <p:cNvGrpSpPr/>
            <p:nvPr/>
          </p:nvGrpSpPr>
          <p:grpSpPr>
            <a:xfrm>
              <a:off x="2568172" y="3807220"/>
              <a:ext cx="363747" cy="360182"/>
              <a:chOff x="4752536" y="4112194"/>
              <a:chExt cx="363747" cy="360182"/>
            </a:xfrm>
          </p:grpSpPr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64FAECDE-44CA-498A-BB2C-7F9850110DCE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5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2129F843-2A21-4888-AA9B-F47AE715C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B748A79-4BDD-4075-B4D1-47F790877CDD}"/>
                </a:ext>
              </a:extLst>
            </p:cNvPr>
            <p:cNvSpPr/>
            <p:nvPr/>
          </p:nvSpPr>
          <p:spPr bwMode="auto">
            <a:xfrm>
              <a:off x="2779519" y="2687431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/>
                <a:t>4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8" name="连接符: 曲线 47">
              <a:extLst>
                <a:ext uri="{FF2B5EF4-FFF2-40B4-BE49-F238E27FC236}">
                  <a16:creationId xmlns:a16="http://schemas.microsoft.com/office/drawing/2014/main" id="{4F96C3A0-3E36-42D8-A5DF-5086BB9136D7}"/>
                </a:ext>
              </a:extLst>
            </p:cNvPr>
            <p:cNvCxnSpPr>
              <a:cxnSpLocks/>
              <a:stCxn id="43" idx="0"/>
              <a:endCxn id="88" idx="2"/>
            </p:cNvCxnSpPr>
            <p:nvPr/>
          </p:nvCxnSpPr>
          <p:spPr bwMode="auto">
            <a:xfrm rot="5400000" flipH="1" flipV="1">
              <a:off x="740578" y="2988532"/>
              <a:ext cx="833173" cy="48039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D49180F-89AE-4654-9AE9-755B579DF90C}"/>
                </a:ext>
              </a:extLst>
            </p:cNvPr>
            <p:cNvSpPr txBox="1"/>
            <p:nvPr/>
          </p:nvSpPr>
          <p:spPr>
            <a:xfrm>
              <a:off x="714289" y="30270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59477C-4DB2-4BFD-8AB6-B81AD3303CCA}"/>
                </a:ext>
              </a:extLst>
            </p:cNvPr>
            <p:cNvSpPr txBox="1"/>
            <p:nvPr/>
          </p:nvSpPr>
          <p:spPr>
            <a:xfrm>
              <a:off x="1480958" y="3310922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51" name="连接符: 曲线 50">
              <a:extLst>
                <a:ext uri="{FF2B5EF4-FFF2-40B4-BE49-F238E27FC236}">
                  <a16:creationId xmlns:a16="http://schemas.microsoft.com/office/drawing/2014/main" id="{9464E87F-A61E-49E0-AA82-93FBD36C6621}"/>
                </a:ext>
              </a:extLst>
            </p:cNvPr>
            <p:cNvCxnSpPr>
              <a:cxnSpLocks/>
              <a:stCxn id="88" idx="4"/>
              <a:endCxn id="43" idx="6"/>
            </p:cNvCxnSpPr>
            <p:nvPr/>
          </p:nvCxnSpPr>
          <p:spPr bwMode="auto">
            <a:xfrm rot="5400000">
              <a:off x="921561" y="3140040"/>
              <a:ext cx="805482" cy="509865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连接符: 曲线 51">
              <a:extLst>
                <a:ext uri="{FF2B5EF4-FFF2-40B4-BE49-F238E27FC236}">
                  <a16:creationId xmlns:a16="http://schemas.microsoft.com/office/drawing/2014/main" id="{E0469AA0-0785-4DF1-85B0-193247C087D6}"/>
                </a:ext>
              </a:extLst>
            </p:cNvPr>
            <p:cNvCxnSpPr>
              <a:cxnSpLocks/>
              <a:stCxn id="44" idx="2"/>
              <a:endCxn id="43" idx="4"/>
            </p:cNvCxnSpPr>
            <p:nvPr/>
          </p:nvCxnSpPr>
          <p:spPr bwMode="auto">
            <a:xfrm rot="10800000">
              <a:off x="916969" y="3950114"/>
              <a:ext cx="572096" cy="84514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1994344E-5E9F-4519-B17C-CA9293D3C4CA}"/>
                </a:ext>
              </a:extLst>
            </p:cNvPr>
            <p:cNvCxnSpPr>
              <a:cxnSpLocks/>
              <a:stCxn id="44" idx="7"/>
              <a:endCxn id="43" idx="6"/>
            </p:cNvCxnSpPr>
            <p:nvPr/>
          </p:nvCxnSpPr>
          <p:spPr bwMode="auto">
            <a:xfrm rot="16200000" flipV="1">
              <a:off x="964410" y="3902672"/>
              <a:ext cx="889778" cy="679859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0A41BD5-5E5A-4800-837B-C2A06948FFC5}"/>
                </a:ext>
              </a:extLst>
            </p:cNvPr>
            <p:cNvSpPr txBox="1"/>
            <p:nvPr/>
          </p:nvSpPr>
          <p:spPr>
            <a:xfrm>
              <a:off x="1569357" y="38933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FD4A4A5-53D0-4E19-BEF1-8FB779B1BCBE}"/>
                </a:ext>
              </a:extLst>
            </p:cNvPr>
            <p:cNvSpPr txBox="1"/>
            <p:nvPr/>
          </p:nvSpPr>
          <p:spPr>
            <a:xfrm>
              <a:off x="2321326" y="45630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56" name="连接符: 曲线 55">
              <a:extLst>
                <a:ext uri="{FF2B5EF4-FFF2-40B4-BE49-F238E27FC236}">
                  <a16:creationId xmlns:a16="http://schemas.microsoft.com/office/drawing/2014/main" id="{7443771D-5687-41E0-AE5E-7175CAA6054E}"/>
                </a:ext>
              </a:extLst>
            </p:cNvPr>
            <p:cNvCxnSpPr>
              <a:stCxn id="44" idx="7"/>
              <a:endCxn id="86" idx="2"/>
            </p:cNvCxnSpPr>
            <p:nvPr/>
          </p:nvCxnSpPr>
          <p:spPr bwMode="auto">
            <a:xfrm rot="5400000" flipH="1" flipV="1">
              <a:off x="1808610" y="3927929"/>
              <a:ext cx="700180" cy="81894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连接符: 曲线 56">
              <a:extLst>
                <a:ext uri="{FF2B5EF4-FFF2-40B4-BE49-F238E27FC236}">
                  <a16:creationId xmlns:a16="http://schemas.microsoft.com/office/drawing/2014/main" id="{92023DC3-0574-4C68-8316-174339A869FB}"/>
                </a:ext>
              </a:extLst>
            </p:cNvPr>
            <p:cNvCxnSpPr>
              <a:stCxn id="86" idx="4"/>
              <a:endCxn id="44" idx="6"/>
            </p:cNvCxnSpPr>
            <p:nvPr/>
          </p:nvCxnSpPr>
          <p:spPr bwMode="auto">
            <a:xfrm rot="5400000">
              <a:off x="1958030" y="4003238"/>
              <a:ext cx="627852" cy="956181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6327961-1513-410E-A3A1-0FA654335286}"/>
                </a:ext>
              </a:extLst>
            </p:cNvPr>
            <p:cNvSpPr txBox="1"/>
            <p:nvPr/>
          </p:nvSpPr>
          <p:spPr>
            <a:xfrm>
              <a:off x="1936310" y="383033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59" name="连接符: 曲线 58">
              <a:extLst>
                <a:ext uri="{FF2B5EF4-FFF2-40B4-BE49-F238E27FC236}">
                  <a16:creationId xmlns:a16="http://schemas.microsoft.com/office/drawing/2014/main" id="{45578C3F-CF4F-466A-985B-FDB718E89774}"/>
                </a:ext>
              </a:extLst>
            </p:cNvPr>
            <p:cNvCxnSpPr>
              <a:stCxn id="86" idx="1"/>
              <a:endCxn id="88" idx="5"/>
            </p:cNvCxnSpPr>
            <p:nvPr/>
          </p:nvCxnSpPr>
          <p:spPr bwMode="auto">
            <a:xfrm rot="16200000" flipV="1">
              <a:off x="1704399" y="2942923"/>
              <a:ext cx="920483" cy="913605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F6F24AC-A6CA-4491-A145-08196D86B7F7}"/>
                </a:ext>
              </a:extLst>
            </p:cNvPr>
            <p:cNvSpPr txBox="1"/>
            <p:nvPr/>
          </p:nvSpPr>
          <p:spPr>
            <a:xfrm>
              <a:off x="2061250" y="31099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61" name="连接符: 曲线 60">
              <a:extLst>
                <a:ext uri="{FF2B5EF4-FFF2-40B4-BE49-F238E27FC236}">
                  <a16:creationId xmlns:a16="http://schemas.microsoft.com/office/drawing/2014/main" id="{1BEB61D5-0727-4F69-9E1F-1A9847425903}"/>
                </a:ext>
              </a:extLst>
            </p:cNvPr>
            <p:cNvCxnSpPr>
              <a:stCxn id="88" idx="1"/>
              <a:endCxn id="47" idx="1"/>
            </p:cNvCxnSpPr>
            <p:nvPr/>
          </p:nvCxnSpPr>
          <p:spPr bwMode="auto">
            <a:xfrm rot="16200000" flipH="1">
              <a:off x="2113757" y="2021669"/>
              <a:ext cx="47272" cy="1373526"/>
            </a:xfrm>
            <a:prstGeom prst="curvedConnector3">
              <a:avLst>
                <a:gd name="adj1" fmla="val -595166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连接符: 曲线 61">
              <a:extLst>
                <a:ext uri="{FF2B5EF4-FFF2-40B4-BE49-F238E27FC236}">
                  <a16:creationId xmlns:a16="http://schemas.microsoft.com/office/drawing/2014/main" id="{D0315B3F-C15B-467C-AA2F-2595EEB9E6F6}"/>
                </a:ext>
              </a:extLst>
            </p:cNvPr>
            <p:cNvCxnSpPr>
              <a:stCxn id="47" idx="2"/>
              <a:endCxn id="88" idx="6"/>
            </p:cNvCxnSpPr>
            <p:nvPr/>
          </p:nvCxnSpPr>
          <p:spPr bwMode="auto">
            <a:xfrm rot="10800000">
              <a:off x="1761107" y="2812141"/>
              <a:ext cx="1018412" cy="27691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A0B1E45-CE97-4B6C-B334-F39DE08A996E}"/>
                </a:ext>
              </a:extLst>
            </p:cNvPr>
            <p:cNvSpPr txBox="1"/>
            <p:nvPr/>
          </p:nvSpPr>
          <p:spPr>
            <a:xfrm>
              <a:off x="1976626" y="204005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99FF78D-205D-460D-87CD-67EAD4409A86}"/>
                </a:ext>
              </a:extLst>
            </p:cNvPr>
            <p:cNvSpPr txBox="1"/>
            <p:nvPr/>
          </p:nvSpPr>
          <p:spPr>
            <a:xfrm>
              <a:off x="2158700" y="2758961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65" name="连接符: 曲线 64">
              <a:extLst>
                <a:ext uri="{FF2B5EF4-FFF2-40B4-BE49-F238E27FC236}">
                  <a16:creationId xmlns:a16="http://schemas.microsoft.com/office/drawing/2014/main" id="{86E22E7C-F373-412C-84A5-0A5E051B93D7}"/>
                </a:ext>
              </a:extLst>
            </p:cNvPr>
            <p:cNvCxnSpPr>
              <a:stCxn id="47" idx="0"/>
              <a:endCxn id="47" idx="6"/>
            </p:cNvCxnSpPr>
            <p:nvPr/>
          </p:nvCxnSpPr>
          <p:spPr bwMode="auto">
            <a:xfrm rot="16200000" flipH="1">
              <a:off x="2931919" y="2687431"/>
              <a:ext cx="152400" cy="152400"/>
            </a:xfrm>
            <a:prstGeom prst="curvedConnector4">
              <a:avLst>
                <a:gd name="adj1" fmla="val -150000"/>
                <a:gd name="adj2" fmla="val 2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CEA42BD-C000-46A4-AB9B-502B705BADF9}"/>
                </a:ext>
              </a:extLst>
            </p:cNvPr>
            <p:cNvSpPr txBox="1"/>
            <p:nvPr/>
          </p:nvSpPr>
          <p:spPr>
            <a:xfrm>
              <a:off x="3196644" y="22445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16A673C-2AD4-4AC5-A4F0-1D15A32B800B}"/>
                </a:ext>
              </a:extLst>
            </p:cNvPr>
            <p:cNvSpPr txBox="1"/>
            <p:nvPr/>
          </p:nvSpPr>
          <p:spPr>
            <a:xfrm>
              <a:off x="809857" y="4344771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BC532D5-4118-4AE0-8E1E-75F993C339BA}"/>
                </a:ext>
              </a:extLst>
            </p:cNvPr>
            <p:cNvGrpSpPr/>
            <p:nvPr/>
          </p:nvGrpSpPr>
          <p:grpSpPr>
            <a:xfrm>
              <a:off x="3508255" y="3376853"/>
              <a:ext cx="363747" cy="360182"/>
              <a:chOff x="4752536" y="4112194"/>
              <a:chExt cx="363747" cy="360182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ADD19ADB-7E0A-40B9-AFEB-B774C7B8B632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7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DD8EDFC8-9A4D-4155-9487-479D52094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70" name="连接符: 曲线 69">
              <a:extLst>
                <a:ext uri="{FF2B5EF4-FFF2-40B4-BE49-F238E27FC236}">
                  <a16:creationId xmlns:a16="http://schemas.microsoft.com/office/drawing/2014/main" id="{9BCE2902-AEF1-4E3A-8A33-5F28E1B540D7}"/>
                </a:ext>
              </a:extLst>
            </p:cNvPr>
            <p:cNvCxnSpPr>
              <a:stCxn id="84" idx="0"/>
              <a:endCxn id="47" idx="5"/>
            </p:cNvCxnSpPr>
            <p:nvPr/>
          </p:nvCxnSpPr>
          <p:spPr bwMode="auto">
            <a:xfrm rot="16200000" flipV="1">
              <a:off x="3150277" y="2837000"/>
              <a:ext cx="429259" cy="650447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8580769-7A0C-4463-83F8-E2A756911A5B}"/>
                </a:ext>
              </a:extLst>
            </p:cNvPr>
            <p:cNvSpPr txBox="1"/>
            <p:nvPr/>
          </p:nvSpPr>
          <p:spPr>
            <a:xfrm>
              <a:off x="3344483" y="2806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72" name="连接符: 曲线 71">
              <a:extLst>
                <a:ext uri="{FF2B5EF4-FFF2-40B4-BE49-F238E27FC236}">
                  <a16:creationId xmlns:a16="http://schemas.microsoft.com/office/drawing/2014/main" id="{EC4F8FB2-4343-4D72-AB75-9B04BF99F78F}"/>
                </a:ext>
              </a:extLst>
            </p:cNvPr>
            <p:cNvCxnSpPr>
              <a:cxnSpLocks/>
              <a:stCxn id="92" idx="1"/>
              <a:endCxn id="84" idx="3"/>
            </p:cNvCxnSpPr>
            <p:nvPr/>
          </p:nvCxnSpPr>
          <p:spPr bwMode="auto">
            <a:xfrm rot="5400000" flipH="1" flipV="1">
              <a:off x="3027020" y="4071836"/>
              <a:ext cx="922052" cy="146957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B2E11F7-C95B-485B-A94F-0D64158D4775}"/>
                </a:ext>
              </a:extLst>
            </p:cNvPr>
            <p:cNvSpPr txBox="1"/>
            <p:nvPr/>
          </p:nvSpPr>
          <p:spPr>
            <a:xfrm>
              <a:off x="3156769" y="39929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A278A01-8E4C-44B8-97C7-14E8EF9B24E2}"/>
                </a:ext>
              </a:extLst>
            </p:cNvPr>
            <p:cNvSpPr txBox="1"/>
            <p:nvPr/>
          </p:nvSpPr>
          <p:spPr>
            <a:xfrm>
              <a:off x="3759890" y="405793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75" name="连接符: 曲线 74">
              <a:extLst>
                <a:ext uri="{FF2B5EF4-FFF2-40B4-BE49-F238E27FC236}">
                  <a16:creationId xmlns:a16="http://schemas.microsoft.com/office/drawing/2014/main" id="{5F5CCAA5-DBD8-43E9-A14A-D181446B3E09}"/>
                </a:ext>
              </a:extLst>
            </p:cNvPr>
            <p:cNvCxnSpPr>
              <a:cxnSpLocks/>
              <a:stCxn id="84" idx="5"/>
              <a:endCxn id="92" idx="7"/>
            </p:cNvCxnSpPr>
            <p:nvPr/>
          </p:nvCxnSpPr>
          <p:spPr bwMode="auto">
            <a:xfrm rot="5400000">
              <a:off x="3263387" y="4050995"/>
              <a:ext cx="922052" cy="188638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B8B5F9AE-8497-463D-B17B-3052517BB73E}"/>
                </a:ext>
              </a:extLst>
            </p:cNvPr>
            <p:cNvCxnSpPr>
              <a:cxnSpLocks/>
              <a:stCxn id="86" idx="7"/>
              <a:endCxn id="83" idx="2"/>
            </p:cNvCxnSpPr>
            <p:nvPr/>
          </p:nvCxnSpPr>
          <p:spPr bwMode="auto">
            <a:xfrm rot="5400000" flipH="1" flipV="1">
              <a:off x="3058361" y="3377677"/>
              <a:ext cx="302578" cy="662003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F20E444A-CA7F-475B-941D-4F233F7222D0}"/>
                </a:ext>
              </a:extLst>
            </p:cNvPr>
            <p:cNvSpPr txBox="1"/>
            <p:nvPr/>
          </p:nvSpPr>
          <p:spPr>
            <a:xfrm>
              <a:off x="2907964" y="331333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cxnSp>
          <p:nvCxnSpPr>
            <p:cNvPr id="78" name="连接符: 曲线 77">
              <a:extLst>
                <a:ext uri="{FF2B5EF4-FFF2-40B4-BE49-F238E27FC236}">
                  <a16:creationId xmlns:a16="http://schemas.microsoft.com/office/drawing/2014/main" id="{5D880201-DAFD-4A55-9585-2E279C4DDF05}"/>
                </a:ext>
              </a:extLst>
            </p:cNvPr>
            <p:cNvCxnSpPr>
              <a:cxnSpLocks/>
              <a:stCxn id="92" idx="3"/>
              <a:endCxn id="44" idx="5"/>
            </p:cNvCxnSpPr>
            <p:nvPr/>
          </p:nvCxnSpPr>
          <p:spPr bwMode="auto">
            <a:xfrm rot="5400000">
              <a:off x="2541323" y="4029771"/>
              <a:ext cx="81151" cy="1665340"/>
            </a:xfrm>
            <a:prstGeom prst="curvedConnector3">
              <a:avLst>
                <a:gd name="adj1" fmla="val 436702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19A8DF59-4BC6-4784-9295-7E0606A935A3}"/>
                </a:ext>
              </a:extLst>
            </p:cNvPr>
            <p:cNvSpPr txBox="1"/>
            <p:nvPr/>
          </p:nvSpPr>
          <p:spPr>
            <a:xfrm>
              <a:off x="2458597" y="51458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82B603E-FB75-4D0A-80F2-74F1B494C1B7}"/>
                </a:ext>
              </a:extLst>
            </p:cNvPr>
            <p:cNvSpPr txBox="1"/>
            <p:nvPr/>
          </p:nvSpPr>
          <p:spPr>
            <a:xfrm>
              <a:off x="323062" y="3513030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FCBC9C85-C22F-42B2-B257-4DC4CD8C6649}"/>
                </a:ext>
              </a:extLst>
            </p:cNvPr>
            <p:cNvSpPr/>
            <p:nvPr/>
          </p:nvSpPr>
          <p:spPr bwMode="auto">
            <a:xfrm>
              <a:off x="3369931" y="4561703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2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2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3.4</a:t>
            </a:r>
            <a:r>
              <a:rPr lang="zh-CN" altLang="en-US" b="1" u="sng" dirty="0">
                <a:solidFill>
                  <a:srgbClr val="C00000"/>
                </a:solidFill>
              </a:rPr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正规文法和有穷自动机间的转换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</p:spTree>
    <p:extLst>
      <p:ext uri="{BB962C8B-B14F-4D97-AF65-F5344CB8AC3E}">
        <p14:creationId xmlns:p14="http://schemas.microsoft.com/office/powerpoint/2010/main" val="216247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24570-5F15-4752-B3E2-76C6F99B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273F-5783-4F80-9FEC-FFE637EBF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06613" cy="5637024"/>
          </a:xfrm>
        </p:spPr>
        <p:txBody>
          <a:bodyPr/>
          <a:lstStyle/>
          <a:p>
            <a:r>
              <a:rPr lang="zh-CN" altLang="en-US" dirty="0"/>
              <a:t>对于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∑</a:t>
            </a:r>
            <a:r>
              <a:rPr lang="zh-CN" altLang="en-US" dirty="0"/>
              <a:t>上的</a:t>
            </a:r>
            <a:r>
              <a:rPr lang="en-US" altLang="zh-CN" dirty="0"/>
              <a:t>NFA M</a:t>
            </a:r>
            <a:r>
              <a:rPr lang="zh-CN" altLang="en-US" dirty="0"/>
              <a:t>，可以构造一个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∑</a:t>
            </a:r>
            <a:r>
              <a:rPr lang="zh-CN" altLang="en-US" dirty="0"/>
              <a:t>上的正规式</a:t>
            </a:r>
            <a:r>
              <a:rPr lang="en-US" altLang="zh-CN" dirty="0"/>
              <a:t>r</a:t>
            </a:r>
            <a:r>
              <a:rPr lang="zh-CN" altLang="en-US" dirty="0"/>
              <a:t>，使得</a:t>
            </a:r>
            <a:r>
              <a:rPr lang="en-US" altLang="zh-CN" dirty="0"/>
              <a:t>L(r)=L(M)</a:t>
            </a:r>
          </a:p>
          <a:p>
            <a:r>
              <a:rPr lang="zh-CN" altLang="en-US" dirty="0"/>
              <a:t>对于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∑</a:t>
            </a:r>
            <a:r>
              <a:rPr lang="zh-CN" altLang="en-US" dirty="0"/>
              <a:t>上的每一个正规式</a:t>
            </a:r>
            <a:r>
              <a:rPr lang="en-US" altLang="zh-CN" dirty="0"/>
              <a:t>r</a:t>
            </a:r>
            <a:r>
              <a:rPr lang="zh-CN" altLang="en-US" dirty="0"/>
              <a:t>，可以构造一个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∑</a:t>
            </a:r>
            <a:r>
              <a:rPr lang="zh-CN" altLang="en-US" dirty="0"/>
              <a:t>上的</a:t>
            </a:r>
            <a:r>
              <a:rPr lang="en-US" altLang="zh-CN" dirty="0"/>
              <a:t>NFA M,</a:t>
            </a:r>
            <a:r>
              <a:rPr lang="zh-CN" altLang="en-US" dirty="0"/>
              <a:t>使得</a:t>
            </a:r>
            <a:r>
              <a:rPr lang="en-US" altLang="zh-CN" dirty="0"/>
              <a:t>L(M)=L(r)</a:t>
            </a:r>
          </a:p>
          <a:p>
            <a:pPr marL="0" indent="0">
              <a:buNone/>
            </a:pPr>
            <a:r>
              <a:rPr lang="en-US" altLang="zh-CN" dirty="0"/>
              <a:t>                             NFA M → </a:t>
            </a:r>
            <a:r>
              <a:rPr lang="zh-CN" altLang="en-US" dirty="0"/>
              <a:t>正规式</a:t>
            </a:r>
            <a:r>
              <a:rPr lang="en-US" altLang="zh-CN" dirty="0"/>
              <a:t>r</a:t>
            </a:r>
          </a:p>
          <a:p>
            <a:pPr marL="0" indent="0">
              <a:buNone/>
            </a:pPr>
            <a:r>
              <a:rPr lang="zh-CN" altLang="en-US" dirty="0"/>
              <a:t>                             正规式</a:t>
            </a:r>
            <a:r>
              <a:rPr lang="en-US" altLang="zh-CN" dirty="0"/>
              <a:t>r → NFA M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099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8B1FB-788A-4589-AF38-9F3D35C7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05624-CE24-4F99-BA0C-0FE0B7796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3398" cy="232320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/>
              <a:t>NFA M → </a:t>
            </a:r>
            <a:r>
              <a:rPr lang="zh-CN" altLang="en-US" sz="2800" dirty="0"/>
              <a:t>正规式</a:t>
            </a:r>
            <a:r>
              <a:rPr lang="en-US" altLang="zh-CN" sz="2800" dirty="0"/>
              <a:t>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M=&lt;K,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F&gt;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的状态转换图进行以下改造：</a:t>
            </a:r>
          </a:p>
          <a:p>
            <a:r>
              <a:rPr lang="zh-CN" altLang="en-US" dirty="0"/>
              <a:t>新增两个状态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zh-CN" altLang="en-US" dirty="0"/>
              <a:t>作为</a:t>
            </a:r>
            <a:r>
              <a:rPr lang="zh-CN" altLang="en-US" dirty="0">
                <a:solidFill>
                  <a:srgbClr val="FF0000"/>
                </a:solidFill>
              </a:rPr>
              <a:t>开始状态</a:t>
            </a:r>
            <a:r>
              <a:rPr lang="zh-CN" altLang="en-US" dirty="0"/>
              <a:t>和接受状态，且将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经</a:t>
            </a:r>
            <a:r>
              <a:rPr lang="en-US" altLang="zh-CN" dirty="0">
                <a:solidFill>
                  <a:srgbClr val="FF0000"/>
                </a:solidFill>
              </a:rPr>
              <a:t>ε</a:t>
            </a:r>
            <a:r>
              <a:rPr lang="zh-CN" altLang="en-US" dirty="0">
                <a:solidFill>
                  <a:srgbClr val="FF0000"/>
                </a:solidFill>
              </a:rPr>
              <a:t>指向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zh-CN" altLang="en-US" dirty="0">
                <a:solidFill>
                  <a:srgbClr val="FF0000"/>
                </a:solidFill>
              </a:rPr>
              <a:t>的所有开始状态</a:t>
            </a:r>
            <a:r>
              <a:rPr lang="en-US" altLang="zh-CN" dirty="0"/>
              <a:t>,</a:t>
            </a:r>
            <a:r>
              <a:rPr lang="zh-CN" altLang="en-US" dirty="0"/>
              <a:t>将</a:t>
            </a: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zh-CN" altLang="en-US" dirty="0">
                <a:solidFill>
                  <a:srgbClr val="FF0000"/>
                </a:solidFill>
              </a:rPr>
              <a:t>的所有接受状态经</a:t>
            </a:r>
            <a:r>
              <a:rPr lang="en-US" altLang="zh-CN" dirty="0">
                <a:solidFill>
                  <a:srgbClr val="FF0000"/>
                </a:solidFill>
              </a:rPr>
              <a:t>ε</a:t>
            </a:r>
            <a:r>
              <a:rPr lang="zh-CN" altLang="en-US" dirty="0">
                <a:solidFill>
                  <a:srgbClr val="FF0000"/>
                </a:solidFill>
              </a:rPr>
              <a:t>指向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/>
              <a:t>. </a:t>
            </a:r>
            <a:r>
              <a:rPr lang="zh-CN" altLang="en-US" dirty="0"/>
              <a:t>得到</a:t>
            </a:r>
            <a:r>
              <a:rPr lang="en-US" altLang="zh-CN" dirty="0"/>
              <a:t>M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zh-CN" altLang="en-US" dirty="0"/>
              <a:t>，显有</a:t>
            </a:r>
            <a:r>
              <a:rPr lang="en-US" altLang="zh-CN" dirty="0"/>
              <a:t>L(M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dirty="0"/>
              <a:t>)=L(M)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C65AB76-DABD-4152-BDCF-0B0765294A56}"/>
              </a:ext>
            </a:extLst>
          </p:cNvPr>
          <p:cNvSpPr/>
          <p:nvPr/>
        </p:nvSpPr>
        <p:spPr bwMode="auto">
          <a:xfrm>
            <a:off x="4428731" y="4428153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S</a:t>
            </a:r>
            <a:r>
              <a:rPr lang="en-US" altLang="zh-CN" b="1" baseline="-25000" dirty="0">
                <a:latin typeface="Arial" charset="0"/>
                <a:ea typeface="微软雅黑" pitchFamily="34" charset="-122"/>
              </a:rPr>
              <a:t>0</a:t>
            </a:r>
            <a:endParaRPr lang="zh-CN" altLang="en-US" b="1" baseline="-25000" dirty="0">
              <a:latin typeface="Arial" charset="0"/>
              <a:ea typeface="微软雅黑" pitchFamily="34" charset="-122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CFBCF15-7BFB-4101-B6E7-2474A4744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951" y="3897492"/>
            <a:ext cx="445622" cy="436988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prstDash val="sysDot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b="1" kern="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en-GB" altLang="zh-CN" b="1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57F8145-AAC0-4427-A9B1-92802B9DC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449" y="5006072"/>
            <a:ext cx="445622" cy="436988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prstDash val="sysDot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b="1" kern="0" baseline="-250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en-GB" altLang="zh-CN" b="1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1037D3E-454F-4D99-A561-61FA2A4E94E2}"/>
              </a:ext>
            </a:extLst>
          </p:cNvPr>
          <p:cNvSpPr/>
          <p:nvPr/>
        </p:nvSpPr>
        <p:spPr bwMode="auto">
          <a:xfrm>
            <a:off x="3189652" y="4428153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X</a:t>
            </a:r>
            <a:endParaRPr lang="zh-CN" altLang="en-US" b="1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3D524AF-C0A0-4EDF-A458-5622FCC46E73}"/>
              </a:ext>
            </a:extLst>
          </p:cNvPr>
          <p:cNvCxnSpPr>
            <a:stCxn id="8" idx="6"/>
            <a:endCxn id="5" idx="2"/>
          </p:cNvCxnSpPr>
          <p:nvPr/>
        </p:nvCxnSpPr>
        <p:spPr>
          <a:xfrm>
            <a:off x="3635274" y="4650964"/>
            <a:ext cx="7934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BAD62B-BA60-4108-AD63-4B1E498A0113}"/>
                  </a:ext>
                </a:extLst>
              </p:cNvPr>
              <p:cNvSpPr txBox="1"/>
              <p:nvPr/>
            </p:nvSpPr>
            <p:spPr>
              <a:xfrm>
                <a:off x="3822585" y="4197320"/>
                <a:ext cx="4188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4BAD62B-BA60-4108-AD63-4B1E498A0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85" y="4197320"/>
                <a:ext cx="4188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D2EC99C-3147-476C-8073-91EB023B18C6}"/>
              </a:ext>
            </a:extLst>
          </p:cNvPr>
          <p:cNvCxnSpPr>
            <a:cxnSpLocks/>
            <a:stCxn id="6" idx="6"/>
            <a:endCxn id="21" idx="1"/>
          </p:cNvCxnSpPr>
          <p:nvPr/>
        </p:nvCxnSpPr>
        <p:spPr>
          <a:xfrm>
            <a:off x="6662573" y="4115986"/>
            <a:ext cx="1328990" cy="338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0FEFBDC-AAC3-4EBB-8CAB-6E685781C82D}"/>
              </a:ext>
            </a:extLst>
          </p:cNvPr>
          <p:cNvCxnSpPr>
            <a:cxnSpLocks/>
            <a:stCxn id="7" idx="6"/>
            <a:endCxn id="21" idx="3"/>
          </p:cNvCxnSpPr>
          <p:nvPr/>
        </p:nvCxnSpPr>
        <p:spPr>
          <a:xfrm flipV="1">
            <a:off x="6678071" y="4763283"/>
            <a:ext cx="1313492" cy="461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68542696-E5AC-4AC1-A630-86BD32B3E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303" y="4390290"/>
            <a:ext cx="445622" cy="436988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kumimoji="0" lang="en-GB" altLang="zh-CN" b="1" i="0" u="none" strike="noStrike" kern="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F67284D-C95B-4327-AA6A-6F909CC26F00}"/>
              </a:ext>
            </a:extLst>
          </p:cNvPr>
          <p:cNvSpPr/>
          <p:nvPr/>
        </p:nvSpPr>
        <p:spPr>
          <a:xfrm>
            <a:off x="4268209" y="3592030"/>
            <a:ext cx="3025159" cy="2123268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30980D-6A0E-4824-82B6-188AD4DE6529}"/>
                  </a:ext>
                </a:extLst>
              </p:cNvPr>
              <p:cNvSpPr txBox="1"/>
              <p:nvPr/>
            </p:nvSpPr>
            <p:spPr>
              <a:xfrm>
                <a:off x="7274133" y="3885153"/>
                <a:ext cx="4188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30980D-6A0E-4824-82B6-188AD4DE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33" y="3885153"/>
                <a:ext cx="4188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4583CCA-201A-4CB6-9297-1C15875EF6C7}"/>
                  </a:ext>
                </a:extLst>
              </p:cNvPr>
              <p:cNvSpPr txBox="1"/>
              <p:nvPr/>
            </p:nvSpPr>
            <p:spPr>
              <a:xfrm>
                <a:off x="7244473" y="4553088"/>
                <a:ext cx="4188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4583CCA-201A-4CB6-9297-1C15875EF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473" y="4553088"/>
                <a:ext cx="4188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639EE7A6-9A24-43C6-9D29-C30FD56DB722}"/>
              </a:ext>
            </a:extLst>
          </p:cNvPr>
          <p:cNvSpPr txBox="1"/>
          <p:nvPr/>
        </p:nvSpPr>
        <p:spPr>
          <a:xfrm>
            <a:off x="2742356" y="4403896"/>
            <a:ext cx="446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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973D8C88-09AE-4876-8458-F7AC35342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305" y="4397539"/>
            <a:ext cx="445622" cy="436988"/>
          </a:xfrm>
          <a:prstGeom prst="ellipse">
            <a:avLst/>
          </a:prstGeom>
          <a:noFill/>
          <a:ln w="63500" cmpd="dbl">
            <a:solidFill>
              <a:sysClr val="windowText" lastClr="000000"/>
            </a:solidFill>
            <a:prstDash val="sysDot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en-GB" altLang="zh-CN" b="1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D6618FF-1040-438B-9376-4653053592B5}"/>
              </a:ext>
            </a:extLst>
          </p:cNvPr>
          <p:cNvCxnSpPr>
            <a:cxnSpLocks/>
            <a:stCxn id="29" idx="6"/>
            <a:endCxn id="21" idx="2"/>
          </p:cNvCxnSpPr>
          <p:nvPr/>
        </p:nvCxnSpPr>
        <p:spPr>
          <a:xfrm flipV="1">
            <a:off x="6265927" y="4608784"/>
            <a:ext cx="1660376" cy="72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30F74DB-C04D-446A-AE3C-271B582CFAB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809093" y="4377060"/>
            <a:ext cx="328257" cy="116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A9F8FA7-5290-46A3-A0E6-D35FBD8A2186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4809093" y="4808515"/>
            <a:ext cx="301466" cy="185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CA8DF038-9BB9-41D9-8A15-C7006431977B}"/>
              </a:ext>
            </a:extLst>
          </p:cNvPr>
          <p:cNvSpPr/>
          <p:nvPr/>
        </p:nvSpPr>
        <p:spPr bwMode="auto">
          <a:xfrm>
            <a:off x="5088374" y="4087141"/>
            <a:ext cx="445622" cy="4456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Arial" charset="0"/>
                <a:ea typeface="微软雅黑" pitchFamily="34" charset="-122"/>
              </a:rPr>
              <a:t>…</a:t>
            </a:r>
            <a:endParaRPr lang="zh-CN" altLang="en-US" b="1" baseline="-25000" dirty="0">
              <a:latin typeface="Arial" charset="0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B7072CB-7739-4E50-AF89-3DC8956FBB1C}"/>
                  </a:ext>
                </a:extLst>
              </p:cNvPr>
              <p:cNvSpPr txBox="1"/>
              <p:nvPr/>
            </p:nvSpPr>
            <p:spPr>
              <a:xfrm>
                <a:off x="4658399" y="4054302"/>
                <a:ext cx="399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B7072CB-7739-4E50-AF89-3DC8956FB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399" y="4054302"/>
                <a:ext cx="39946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9D1E8F4-754D-4FF5-8D08-B60124F29DC4}"/>
                  </a:ext>
                </a:extLst>
              </p:cNvPr>
              <p:cNvSpPr txBox="1"/>
              <p:nvPr/>
            </p:nvSpPr>
            <p:spPr>
              <a:xfrm>
                <a:off x="4825440" y="4544664"/>
                <a:ext cx="399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9D1E8F4-754D-4FF5-8D08-B60124F2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40" y="4544664"/>
                <a:ext cx="39946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4AEFBBB-6E41-4455-9A21-F2F9BEB22C7E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964378" y="4115986"/>
            <a:ext cx="252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591F9A0-669B-4023-BDBB-002C51D4CE4B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5574428" y="4616033"/>
            <a:ext cx="245877" cy="18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D5BC16F-83A5-4E38-BA88-9B0349A6E413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5979876" y="5224566"/>
            <a:ext cx="252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7686B07-99B3-4837-9D9B-E8BD5964F379}"/>
                  </a:ext>
                </a:extLst>
              </p:cNvPr>
              <p:cNvSpPr txBox="1"/>
              <p:nvPr/>
            </p:nvSpPr>
            <p:spPr>
              <a:xfrm>
                <a:off x="6711549" y="4237985"/>
                <a:ext cx="4188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7686B07-99B3-4837-9D9B-E8BD5964F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549" y="4237985"/>
                <a:ext cx="41883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52222A3-02AC-4FB4-8C38-13C7F2404FE4}"/>
              </a:ext>
            </a:extLst>
          </p:cNvPr>
          <p:cNvSpPr txBox="1"/>
          <p:nvPr/>
        </p:nvSpPr>
        <p:spPr>
          <a:xfrm>
            <a:off x="5533996" y="5687189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21" grpId="0" animBg="1"/>
      <p:bldP spid="25" grpId="0"/>
      <p:bldP spid="26" grpId="0"/>
      <p:bldP spid="27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3398" cy="5637024"/>
          </a:xfrm>
        </p:spPr>
        <p:txBody>
          <a:bodyPr>
            <a:normAutofit fontScale="92500"/>
          </a:bodyPr>
          <a:lstStyle/>
          <a:p>
            <a:r>
              <a:rPr lang="zh-CN" altLang="en-US" sz="3200" dirty="0"/>
              <a:t>输出的单词符号的表示形式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单词种别，单词自身的值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</a:p>
          <a:p>
            <a:r>
              <a:rPr lang="zh-CN" altLang="en-US" sz="3200" dirty="0"/>
              <a:t>单词种别通常用整数编码表示</a:t>
            </a:r>
            <a:endParaRPr lang="en-US" altLang="zh-CN" sz="3200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多用</a:t>
            </a:r>
            <a:r>
              <a:rPr lang="en-US" altLang="zh-CN" sz="2400" dirty="0" err="1">
                <a:solidFill>
                  <a:schemeClr val="tx1"/>
                </a:solidFill>
              </a:rPr>
              <a:t>enum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枚举类型表达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若一个种别只有一个单词符号，则种别编码就代表该单词符号。</a:t>
            </a:r>
            <a:r>
              <a:rPr lang="zh-CN" altLang="en-US" sz="2400" dirty="0"/>
              <a:t>关键字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/>
              <a:t>运算符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zh-CN" altLang="en-US" sz="2400" dirty="0"/>
              <a:t>界符</a:t>
            </a:r>
            <a:r>
              <a:rPr lang="zh-CN" altLang="en-US" sz="2400" dirty="0">
                <a:solidFill>
                  <a:schemeClr val="tx1"/>
                </a:solidFill>
              </a:rPr>
              <a:t>都是</a:t>
            </a:r>
            <a:r>
              <a:rPr lang="zh-CN" altLang="en-US" sz="2400" dirty="0">
                <a:solidFill>
                  <a:srgbClr val="0000FF"/>
                </a:solidFill>
              </a:rPr>
              <a:t>一符一种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若一个种别有多个单词符号，则对于每个单词符号，给出种别编码和自身的值。</a:t>
            </a:r>
          </a:p>
          <a:p>
            <a:pPr lvl="2"/>
            <a:r>
              <a:rPr lang="zh-CN" altLang="en-US" sz="2400" dirty="0">
                <a:solidFill>
                  <a:srgbClr val="C00000"/>
                </a:solidFill>
              </a:rPr>
              <a:t>标识符</a:t>
            </a:r>
            <a:r>
              <a:rPr lang="zh-CN" altLang="en-US" sz="2400" dirty="0"/>
              <a:t>单列一种；标识符自身的值表示成按机器字节划分的内部码</a:t>
            </a:r>
          </a:p>
          <a:p>
            <a:pPr lvl="2"/>
            <a:r>
              <a:rPr lang="zh-CN" altLang="en-US" sz="2400" dirty="0">
                <a:solidFill>
                  <a:srgbClr val="C00000"/>
                </a:solidFill>
              </a:rPr>
              <a:t>常数</a:t>
            </a:r>
            <a:r>
              <a:rPr lang="zh-CN" altLang="en-US" sz="2400" dirty="0"/>
              <a:t>按类型分种；常数的值则表示成标准的二进制形式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473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8B1FB-788A-4589-AF38-9F3D35C7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05624-CE24-4F99-BA0C-0FE0B7796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1213398" cy="181721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/>
              <a:t>NFA M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</a:t>
            </a:r>
            <a:r>
              <a:rPr lang="en-US" altLang="zh-CN" sz="2800" dirty="0"/>
              <a:t> → </a:t>
            </a:r>
            <a:r>
              <a:rPr lang="zh-CN" altLang="en-US" sz="2800" dirty="0"/>
              <a:t>正规式</a:t>
            </a:r>
            <a:r>
              <a:rPr lang="en-US" altLang="zh-CN" sz="2800" dirty="0"/>
              <a:t>r</a:t>
            </a:r>
          </a:p>
          <a:p>
            <a:r>
              <a:rPr lang="zh-CN" altLang="en-US" dirty="0"/>
              <a:t>反复使用下面的三条规则，逐步消去结点，直到只剩下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为止。</a:t>
            </a:r>
            <a:r>
              <a:rPr lang="en-US" altLang="zh-CN" dirty="0"/>
              <a:t>X</a:t>
            </a:r>
            <a:r>
              <a:rPr lang="zh-CN" altLang="en-US" dirty="0"/>
              <a:t>到</a:t>
            </a:r>
            <a:r>
              <a:rPr lang="en-US" altLang="zh-CN" dirty="0"/>
              <a:t>Y</a:t>
            </a:r>
            <a:r>
              <a:rPr lang="zh-CN" altLang="en-US" dirty="0"/>
              <a:t>的弧上标记的符号串，即为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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上</a:t>
            </a:r>
            <a:r>
              <a:rPr lang="zh-CN" altLang="en-US" dirty="0"/>
              <a:t>等价的正规式</a:t>
            </a:r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D5E9516-AA36-4A89-8CAA-22A8F6A56683}"/>
              </a:ext>
            </a:extLst>
          </p:cNvPr>
          <p:cNvSpPr txBox="1"/>
          <p:nvPr/>
        </p:nvSpPr>
        <p:spPr>
          <a:xfrm>
            <a:off x="1028689" y="3020356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35F0EAA-4394-4A02-A777-8155140FFC8D}"/>
              </a:ext>
            </a:extLst>
          </p:cNvPr>
          <p:cNvSpPr txBox="1"/>
          <p:nvPr/>
        </p:nvSpPr>
        <p:spPr>
          <a:xfrm>
            <a:off x="1055922" y="4094907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AEA6574-DE24-4516-8F42-5983C3CBD220}"/>
              </a:ext>
            </a:extLst>
          </p:cNvPr>
          <p:cNvSpPr txBox="1"/>
          <p:nvPr/>
        </p:nvSpPr>
        <p:spPr>
          <a:xfrm>
            <a:off x="1037488" y="5490333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3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52D68F33-C4D5-422D-A823-7BADA99576FC}"/>
              </a:ext>
            </a:extLst>
          </p:cNvPr>
          <p:cNvGrpSpPr/>
          <p:nvPr/>
        </p:nvGrpSpPr>
        <p:grpSpPr>
          <a:xfrm>
            <a:off x="2624763" y="2847486"/>
            <a:ext cx="2799844" cy="634535"/>
            <a:chOff x="2624763" y="2847486"/>
            <a:chExt cx="2799844" cy="63453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7C65AB76-DABD-4152-BDCF-0B0765294A56}"/>
                </a:ext>
              </a:extLst>
            </p:cNvPr>
            <p:cNvSpPr/>
            <p:nvPr/>
          </p:nvSpPr>
          <p:spPr bwMode="auto">
            <a:xfrm>
              <a:off x="3801874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1037D3E-454F-4D99-A561-61FA2A4E94E2}"/>
                </a:ext>
              </a:extLst>
            </p:cNvPr>
            <p:cNvSpPr/>
            <p:nvPr/>
          </p:nvSpPr>
          <p:spPr bwMode="auto">
            <a:xfrm>
              <a:off x="2624763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A3D524AF-C0A0-4EDF-A458-5622FCC46E73}"/>
                </a:ext>
              </a:extLst>
            </p:cNvPr>
            <p:cNvCxnSpPr>
              <a:cxnSpLocks/>
            </p:cNvCxnSpPr>
            <p:nvPr/>
          </p:nvCxnSpPr>
          <p:spPr>
            <a:xfrm>
              <a:off x="3070385" y="3259210"/>
              <a:ext cx="731489" cy="158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4BAD62B-BA60-4108-AD63-4B1E498A0113}"/>
                    </a:ext>
                  </a:extLst>
                </p:cNvPr>
                <p:cNvSpPr txBox="1"/>
                <p:nvPr/>
              </p:nvSpPr>
              <p:spPr>
                <a:xfrm>
                  <a:off x="3233695" y="2847486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C4BAD62B-BA60-4108-AD63-4B1E498A0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695" y="2847486"/>
                  <a:ext cx="44864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CE9825D-3FED-4612-A8C1-A8ABA6EDAA1C}"/>
                </a:ext>
              </a:extLst>
            </p:cNvPr>
            <p:cNvSpPr/>
            <p:nvPr/>
          </p:nvSpPr>
          <p:spPr bwMode="auto">
            <a:xfrm>
              <a:off x="497898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F68E6559-D4A7-4B52-A575-13126D6DB5D8}"/>
                </a:ext>
              </a:extLst>
            </p:cNvPr>
            <p:cNvCxnSpPr>
              <a:cxnSpLocks/>
            </p:cNvCxnSpPr>
            <p:nvPr/>
          </p:nvCxnSpPr>
          <p:spPr>
            <a:xfrm>
              <a:off x="4247496" y="3259210"/>
              <a:ext cx="731489" cy="158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4AF63AD-5990-4D06-8196-D457462D7F81}"/>
                    </a:ext>
                  </a:extLst>
                </p:cNvPr>
                <p:cNvSpPr txBox="1"/>
                <p:nvPr/>
              </p:nvSpPr>
              <p:spPr>
                <a:xfrm>
                  <a:off x="4378966" y="2847486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D4AF63AD-5990-4D06-8196-D457462D7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966" y="2847486"/>
                  <a:ext cx="44864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17A5372-1EA0-4D78-913A-DFFB85EF15E2}"/>
              </a:ext>
            </a:extLst>
          </p:cNvPr>
          <p:cNvSpPr/>
          <p:nvPr/>
        </p:nvSpPr>
        <p:spPr>
          <a:xfrm>
            <a:off x="5937716" y="3074217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89CBEF9-7709-45DE-A2FE-0AB5D07C5670}"/>
              </a:ext>
            </a:extLst>
          </p:cNvPr>
          <p:cNvGrpSpPr/>
          <p:nvPr/>
        </p:nvGrpSpPr>
        <p:grpSpPr>
          <a:xfrm>
            <a:off x="6836825" y="2815868"/>
            <a:ext cx="1823447" cy="666153"/>
            <a:chOff x="6836825" y="2815868"/>
            <a:chExt cx="1823447" cy="666153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E09405B2-DFC7-4AF0-B623-1438D0A2DF3B}"/>
                </a:ext>
              </a:extLst>
            </p:cNvPr>
            <p:cNvSpPr/>
            <p:nvPr/>
          </p:nvSpPr>
          <p:spPr bwMode="auto">
            <a:xfrm>
              <a:off x="683682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F8EDB578-EACE-4C6F-918C-D36611E7D1A6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7282447" y="3259210"/>
              <a:ext cx="9322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8EF268A8-63DE-42EB-B09B-9BFBDE4448FE}"/>
                    </a:ext>
                  </a:extLst>
                </p:cNvPr>
                <p:cNvSpPr txBox="1"/>
                <p:nvPr/>
              </p:nvSpPr>
              <p:spPr>
                <a:xfrm>
                  <a:off x="7445757" y="2815868"/>
                  <a:ext cx="6145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8EF268A8-63DE-42EB-B09B-9BFBDE4448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757" y="2815868"/>
                  <a:ext cx="61459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FF3F09D-C006-4976-9942-113A706B9FD4}"/>
                </a:ext>
              </a:extLst>
            </p:cNvPr>
            <p:cNvSpPr/>
            <p:nvPr/>
          </p:nvSpPr>
          <p:spPr bwMode="auto">
            <a:xfrm>
              <a:off x="8214650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56EB08A6-70F6-420C-937C-FC09C380C18D}"/>
              </a:ext>
            </a:extLst>
          </p:cNvPr>
          <p:cNvGrpSpPr/>
          <p:nvPr/>
        </p:nvGrpSpPr>
        <p:grpSpPr>
          <a:xfrm>
            <a:off x="2606685" y="3497830"/>
            <a:ext cx="2800604" cy="1670205"/>
            <a:chOff x="2606685" y="3497830"/>
            <a:chExt cx="2800604" cy="1670205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8D949823-557B-47D7-8866-514570BA1AF9}"/>
                </a:ext>
              </a:extLst>
            </p:cNvPr>
            <p:cNvSpPr/>
            <p:nvPr/>
          </p:nvSpPr>
          <p:spPr bwMode="auto">
            <a:xfrm>
              <a:off x="4961667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772F2FF1-43B9-400B-8B8C-3C52A2CCE725}"/>
                </a:ext>
              </a:extLst>
            </p:cNvPr>
            <p:cNvSpPr/>
            <p:nvPr/>
          </p:nvSpPr>
          <p:spPr bwMode="auto">
            <a:xfrm>
              <a:off x="2606685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58" name="连接符: 曲线 57">
              <a:extLst>
                <a:ext uri="{FF2B5EF4-FFF2-40B4-BE49-F238E27FC236}">
                  <a16:creationId xmlns:a16="http://schemas.microsoft.com/office/drawing/2014/main" id="{6ED167E6-3F2F-4CDF-B854-1C1A6E8E6B68}"/>
                </a:ext>
              </a:extLst>
            </p:cNvPr>
            <p:cNvCxnSpPr>
              <a:stCxn id="57" idx="7"/>
              <a:endCxn id="55" idx="1"/>
            </p:cNvCxnSpPr>
            <p:nvPr/>
          </p:nvCxnSpPr>
          <p:spPr>
            <a:xfrm rot="5400000" flipH="1" flipV="1">
              <a:off x="4006987" y="3156270"/>
              <a:ext cx="12700" cy="2039880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820FA52E-44C0-46C0-9732-1F5BD6A4E1A2}"/>
                    </a:ext>
                  </a:extLst>
                </p:cNvPr>
                <p:cNvSpPr txBox="1"/>
                <p:nvPr/>
              </p:nvSpPr>
              <p:spPr>
                <a:xfrm>
                  <a:off x="3798847" y="3497830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820FA52E-44C0-46C0-9732-1F5BD6A4E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847" y="3497830"/>
                  <a:ext cx="44864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连接符: 曲线 59">
              <a:extLst>
                <a:ext uri="{FF2B5EF4-FFF2-40B4-BE49-F238E27FC236}">
                  <a16:creationId xmlns:a16="http://schemas.microsoft.com/office/drawing/2014/main" id="{2DB9AF3D-65EE-46F0-B114-63721F6BB87A}"/>
                </a:ext>
              </a:extLst>
            </p:cNvPr>
            <p:cNvCxnSpPr>
              <a:cxnSpLocks/>
              <a:stCxn id="57" idx="5"/>
              <a:endCxn id="55" idx="3"/>
            </p:cNvCxnSpPr>
            <p:nvPr/>
          </p:nvCxnSpPr>
          <p:spPr>
            <a:xfrm rot="16200000" flipH="1">
              <a:off x="4006987" y="3471372"/>
              <a:ext cx="12700" cy="2039880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F78F01B3-CAFE-4F3E-9679-106754223EDA}"/>
                    </a:ext>
                  </a:extLst>
                </p:cNvPr>
                <p:cNvSpPr txBox="1"/>
                <p:nvPr/>
              </p:nvSpPr>
              <p:spPr>
                <a:xfrm>
                  <a:off x="3772890" y="4706370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F78F01B3-CAFE-4F3E-9679-106754223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890" y="4706370"/>
                  <a:ext cx="44864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B7D86A1-D7A2-40AB-865C-371B0A04E43E}"/>
              </a:ext>
            </a:extLst>
          </p:cNvPr>
          <p:cNvGrpSpPr/>
          <p:nvPr/>
        </p:nvGrpSpPr>
        <p:grpSpPr>
          <a:xfrm>
            <a:off x="6849743" y="3913667"/>
            <a:ext cx="1823447" cy="642905"/>
            <a:chOff x="6849743" y="3913667"/>
            <a:chExt cx="1823447" cy="642905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D880C01-F29A-4200-9C72-F36039618C9B}"/>
                </a:ext>
              </a:extLst>
            </p:cNvPr>
            <p:cNvSpPr/>
            <p:nvPr/>
          </p:nvSpPr>
          <p:spPr bwMode="auto">
            <a:xfrm>
              <a:off x="6849743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BCB93A96-02DE-4FB5-A11F-97A3BE2212C9}"/>
                </a:ext>
              </a:extLst>
            </p:cNvPr>
            <p:cNvCxnSpPr>
              <a:cxnSpLocks/>
            </p:cNvCxnSpPr>
            <p:nvPr/>
          </p:nvCxnSpPr>
          <p:spPr>
            <a:xfrm>
              <a:off x="7295365" y="4333761"/>
              <a:ext cx="932203" cy="74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2D81D460-5241-4D33-A4B1-AC2A4E1FB502}"/>
                    </a:ext>
                  </a:extLst>
                </p:cNvPr>
                <p:cNvSpPr txBox="1"/>
                <p:nvPr/>
              </p:nvSpPr>
              <p:spPr>
                <a:xfrm>
                  <a:off x="7458675" y="3913667"/>
                  <a:ext cx="71987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2D81D460-5241-4D33-A4B1-AC2A4E1FB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75" y="3913667"/>
                  <a:ext cx="71987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56982AD1-836B-43AB-ADAF-6E3EADBCED57}"/>
                </a:ext>
              </a:extLst>
            </p:cNvPr>
            <p:cNvSpPr/>
            <p:nvPr/>
          </p:nvSpPr>
          <p:spPr bwMode="auto">
            <a:xfrm>
              <a:off x="8227568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sp>
        <p:nvSpPr>
          <p:cNvPr id="68" name="箭头: 右 67">
            <a:extLst>
              <a:ext uri="{FF2B5EF4-FFF2-40B4-BE49-F238E27FC236}">
                <a16:creationId xmlns:a16="http://schemas.microsoft.com/office/drawing/2014/main" id="{1030BDC6-F98F-46FE-ADE8-0855D2D7C080}"/>
              </a:ext>
            </a:extLst>
          </p:cNvPr>
          <p:cNvSpPr/>
          <p:nvPr/>
        </p:nvSpPr>
        <p:spPr>
          <a:xfrm>
            <a:off x="5937716" y="4148768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C57CADAE-0D4F-4F74-A6E8-A4EA9DD42FB4}"/>
              </a:ext>
            </a:extLst>
          </p:cNvPr>
          <p:cNvGrpSpPr/>
          <p:nvPr/>
        </p:nvGrpSpPr>
        <p:grpSpPr>
          <a:xfrm>
            <a:off x="2591181" y="5293634"/>
            <a:ext cx="2799844" cy="1268384"/>
            <a:chOff x="2591181" y="5293634"/>
            <a:chExt cx="2799844" cy="1268384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3E635E5-637B-437D-8A73-1CFC7B01B501}"/>
                </a:ext>
              </a:extLst>
            </p:cNvPr>
            <p:cNvSpPr/>
            <p:nvPr/>
          </p:nvSpPr>
          <p:spPr bwMode="auto">
            <a:xfrm>
              <a:off x="3768292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40FA99D-6572-4811-B429-C5219F4C7CCB}"/>
                </a:ext>
              </a:extLst>
            </p:cNvPr>
            <p:cNvSpPr/>
            <p:nvPr/>
          </p:nvSpPr>
          <p:spPr bwMode="auto">
            <a:xfrm>
              <a:off x="2591181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E173F83-273F-413A-8F4E-A3978A11B50A}"/>
                </a:ext>
              </a:extLst>
            </p:cNvPr>
            <p:cNvCxnSpPr>
              <a:cxnSpLocks/>
            </p:cNvCxnSpPr>
            <p:nvPr/>
          </p:nvCxnSpPr>
          <p:spPr>
            <a:xfrm>
              <a:off x="3036803" y="571310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D1182A8-DEB9-46D2-BFA2-216446668ECB}"/>
                    </a:ext>
                  </a:extLst>
                </p:cNvPr>
                <p:cNvSpPr txBox="1"/>
                <p:nvPr/>
              </p:nvSpPr>
              <p:spPr>
                <a:xfrm>
                  <a:off x="3200113" y="529363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D1182A8-DEB9-46D2-BFA2-216446668E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113" y="5293634"/>
                  <a:ext cx="448649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16B847A-48C1-4C0B-96A1-6C11F8769050}"/>
                </a:ext>
              </a:extLst>
            </p:cNvPr>
            <p:cNvSpPr/>
            <p:nvPr/>
          </p:nvSpPr>
          <p:spPr bwMode="auto">
            <a:xfrm>
              <a:off x="4945403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ACE9978A-E3C2-4E25-BC8C-58E22A010AD7}"/>
                </a:ext>
              </a:extLst>
            </p:cNvPr>
            <p:cNvCxnSpPr>
              <a:cxnSpLocks/>
            </p:cNvCxnSpPr>
            <p:nvPr/>
          </p:nvCxnSpPr>
          <p:spPr>
            <a:xfrm>
              <a:off x="4213914" y="571310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FEA5968-72BB-41D2-821D-65D499A96C1D}"/>
                    </a:ext>
                  </a:extLst>
                </p:cNvPr>
                <p:cNvSpPr txBox="1"/>
                <p:nvPr/>
              </p:nvSpPr>
              <p:spPr>
                <a:xfrm>
                  <a:off x="4345384" y="5293634"/>
                  <a:ext cx="4204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FEA5968-72BB-41D2-821D-65D499A9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5384" y="5293634"/>
                  <a:ext cx="42043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56234226-1311-4B70-9EC2-1A2333E94DBB}"/>
                </a:ext>
              </a:extLst>
            </p:cNvPr>
            <p:cNvCxnSpPr>
              <a:cxnSpLocks/>
              <a:stCxn id="69" idx="3"/>
              <a:endCxn id="69" idx="6"/>
            </p:cNvCxnSpPr>
            <p:nvPr/>
          </p:nvCxnSpPr>
          <p:spPr>
            <a:xfrm rot="5400000" flipH="1" flipV="1">
              <a:off x="3944957" y="5601703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88E0F80-72D8-4AB1-A0F2-37940A3848C9}"/>
                    </a:ext>
                  </a:extLst>
                </p:cNvPr>
                <p:cNvSpPr txBox="1"/>
                <p:nvPr/>
              </p:nvSpPr>
              <p:spPr>
                <a:xfrm>
                  <a:off x="3709131" y="6100353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88E0F80-72D8-4AB1-A0F2-37940A384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131" y="6100353"/>
                  <a:ext cx="448649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箭头: 右 82">
            <a:extLst>
              <a:ext uri="{FF2B5EF4-FFF2-40B4-BE49-F238E27FC236}">
                <a16:creationId xmlns:a16="http://schemas.microsoft.com/office/drawing/2014/main" id="{6F6460D4-4762-420D-B34E-A771F3F34F17}"/>
              </a:ext>
            </a:extLst>
          </p:cNvPr>
          <p:cNvSpPr/>
          <p:nvPr/>
        </p:nvSpPr>
        <p:spPr>
          <a:xfrm>
            <a:off x="5937716" y="5528115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9F99552-A2AE-4692-9B1C-81F9D9477BB1}"/>
              </a:ext>
            </a:extLst>
          </p:cNvPr>
          <p:cNvGrpSpPr/>
          <p:nvPr/>
        </p:nvGrpSpPr>
        <p:grpSpPr>
          <a:xfrm>
            <a:off x="6834243" y="5277517"/>
            <a:ext cx="1823447" cy="658402"/>
            <a:chOff x="6834243" y="5277517"/>
            <a:chExt cx="1823447" cy="658402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C10D2A7F-36E7-4F3A-8439-993A34419286}"/>
                </a:ext>
              </a:extLst>
            </p:cNvPr>
            <p:cNvSpPr/>
            <p:nvPr/>
          </p:nvSpPr>
          <p:spPr bwMode="auto">
            <a:xfrm>
              <a:off x="6834243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A0C9A90A-1692-4204-B2DC-91197A22C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9865" y="5713108"/>
              <a:ext cx="932203" cy="8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3C156527-9187-4636-9666-434F4C540DCA}"/>
                    </a:ext>
                  </a:extLst>
                </p:cNvPr>
                <p:cNvSpPr txBox="1"/>
                <p:nvPr/>
              </p:nvSpPr>
              <p:spPr>
                <a:xfrm>
                  <a:off x="7365685" y="5277517"/>
                  <a:ext cx="80457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altLang="zh-CN" sz="2400" dirty="0"/>
                    <a:t>c</a:t>
                  </a: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3C156527-9187-4636-9666-434F4C540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685" y="5277517"/>
                  <a:ext cx="804579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9333" r="-11364" b="-3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B04383AC-497A-47B2-B3F5-6A5BEDC3B30C}"/>
                </a:ext>
              </a:extLst>
            </p:cNvPr>
            <p:cNvSpPr/>
            <p:nvPr/>
          </p:nvSpPr>
          <p:spPr bwMode="auto">
            <a:xfrm>
              <a:off x="8212068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48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8" grpId="0" animBg="1"/>
      <p:bldP spid="8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8B1FB-788A-4589-AF38-9F3D35C7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05624-CE24-4F99-BA0C-0FE0B7796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1213398" cy="65765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从</a:t>
            </a:r>
            <a:r>
              <a:rPr lang="en-US" altLang="zh-CN" sz="2800" dirty="0"/>
              <a:t>NFA</a:t>
            </a:r>
            <a:r>
              <a:rPr lang="zh-CN" altLang="en-US" sz="2800" dirty="0"/>
              <a:t>构造正规式</a:t>
            </a:r>
            <a:r>
              <a:rPr lang="en-US" altLang="zh-CN" sz="2800" dirty="0"/>
              <a:t>r</a:t>
            </a:r>
            <a:r>
              <a:rPr lang="zh-CN" altLang="en-US" sz="2800" dirty="0"/>
              <a:t>举例：</a:t>
            </a:r>
            <a:endParaRPr lang="en-US" altLang="zh-CN" sz="2800" dirty="0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17A5372-1EA0-4D78-913A-DFFB85EF15E2}"/>
              </a:ext>
            </a:extLst>
          </p:cNvPr>
          <p:cNvSpPr/>
          <p:nvPr/>
        </p:nvSpPr>
        <p:spPr>
          <a:xfrm>
            <a:off x="5059412" y="2134331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1030BDC6-F98F-46FE-ADE8-0855D2D7C080}"/>
              </a:ext>
            </a:extLst>
          </p:cNvPr>
          <p:cNvSpPr/>
          <p:nvPr/>
        </p:nvSpPr>
        <p:spPr>
          <a:xfrm>
            <a:off x="494961" y="3695973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6F6460D4-4762-420D-B34E-A771F3F34F17}"/>
              </a:ext>
            </a:extLst>
          </p:cNvPr>
          <p:cNvSpPr/>
          <p:nvPr/>
        </p:nvSpPr>
        <p:spPr>
          <a:xfrm>
            <a:off x="5019271" y="3682211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EB9DC2C-8923-4791-862E-0D212DC50B89}"/>
              </a:ext>
            </a:extLst>
          </p:cNvPr>
          <p:cNvGrpSpPr/>
          <p:nvPr/>
        </p:nvGrpSpPr>
        <p:grpSpPr>
          <a:xfrm>
            <a:off x="400460" y="1417091"/>
            <a:ext cx="4435879" cy="1731702"/>
            <a:chOff x="400460" y="1417091"/>
            <a:chExt cx="4435879" cy="1731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D0E833D-7935-4CDC-866C-AF0C9B233090}"/>
                    </a:ext>
                  </a:extLst>
                </p:cNvPr>
                <p:cNvSpPr txBox="1"/>
                <p:nvPr/>
              </p:nvSpPr>
              <p:spPr>
                <a:xfrm>
                  <a:off x="2319478" y="1417091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D0E833D-7935-4CDC-866C-AF0C9B233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478" y="1417091"/>
                  <a:ext cx="448649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F3E635E5-637B-437D-8A73-1CFC7B01B501}"/>
                </a:ext>
              </a:extLst>
            </p:cNvPr>
            <p:cNvSpPr/>
            <p:nvPr/>
          </p:nvSpPr>
          <p:spPr bwMode="auto">
            <a:xfrm>
              <a:off x="2007003" y="209651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40FA99D-6572-4811-B429-C5219F4C7CCB}"/>
                </a:ext>
              </a:extLst>
            </p:cNvPr>
            <p:cNvSpPr/>
            <p:nvPr/>
          </p:nvSpPr>
          <p:spPr bwMode="auto">
            <a:xfrm>
              <a:off x="829892" y="209651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7E173F83-273F-413A-8F4E-A3978A11B50A}"/>
                </a:ext>
              </a:extLst>
            </p:cNvPr>
            <p:cNvCxnSpPr>
              <a:cxnSpLocks/>
            </p:cNvCxnSpPr>
            <p:nvPr/>
          </p:nvCxnSpPr>
          <p:spPr>
            <a:xfrm>
              <a:off x="1275514" y="2319325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D1182A8-DEB9-46D2-BFA2-216446668ECB}"/>
                    </a:ext>
                  </a:extLst>
                </p:cNvPr>
                <p:cNvSpPr txBox="1"/>
                <p:nvPr/>
              </p:nvSpPr>
              <p:spPr>
                <a:xfrm>
                  <a:off x="1438824" y="1899851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1D1182A8-DEB9-46D2-BFA2-216446668E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824" y="1899851"/>
                  <a:ext cx="44864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A16B847A-48C1-4C0B-96A1-6C11F8769050}"/>
                </a:ext>
              </a:extLst>
            </p:cNvPr>
            <p:cNvSpPr/>
            <p:nvPr/>
          </p:nvSpPr>
          <p:spPr bwMode="auto">
            <a:xfrm>
              <a:off x="3184114" y="209651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ACE9978A-E3C2-4E25-BC8C-58E22A010AD7}"/>
                </a:ext>
              </a:extLst>
            </p:cNvPr>
            <p:cNvCxnSpPr>
              <a:cxnSpLocks/>
            </p:cNvCxnSpPr>
            <p:nvPr/>
          </p:nvCxnSpPr>
          <p:spPr>
            <a:xfrm>
              <a:off x="2452625" y="2319325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FEA5968-72BB-41D2-821D-65D499A96C1D}"/>
                    </a:ext>
                  </a:extLst>
                </p:cNvPr>
                <p:cNvSpPr txBox="1"/>
                <p:nvPr/>
              </p:nvSpPr>
              <p:spPr>
                <a:xfrm>
                  <a:off x="2688029" y="1899851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DFEA5968-72BB-41D2-821D-65D499A96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8029" y="1899851"/>
                  <a:ext cx="448649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56234226-1311-4B70-9EC2-1A2333E94DBB}"/>
                </a:ext>
              </a:extLst>
            </p:cNvPr>
            <p:cNvCxnSpPr>
              <a:cxnSpLocks/>
              <a:stCxn id="69" idx="3"/>
              <a:endCxn id="69" idx="6"/>
            </p:cNvCxnSpPr>
            <p:nvPr/>
          </p:nvCxnSpPr>
          <p:spPr>
            <a:xfrm rot="5400000" flipH="1" flipV="1">
              <a:off x="2183668" y="2207920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88E0F80-72D8-4AB1-A0F2-37940A3848C9}"/>
                    </a:ext>
                  </a:extLst>
                </p:cNvPr>
                <p:cNvSpPr txBox="1"/>
                <p:nvPr/>
              </p:nvSpPr>
              <p:spPr>
                <a:xfrm>
                  <a:off x="2097991" y="2687128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F88E0F80-72D8-4AB1-A0F2-37940A384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7991" y="2687128"/>
                  <a:ext cx="44864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CD1AC3CC-5992-46CE-95E0-FE498321B7E5}"/>
                </a:ext>
              </a:extLst>
            </p:cNvPr>
            <p:cNvCxnSpPr>
              <a:cxnSpLocks/>
              <a:stCxn id="69" idx="1"/>
              <a:endCxn id="69" idx="6"/>
            </p:cNvCxnSpPr>
            <p:nvPr/>
          </p:nvCxnSpPr>
          <p:spPr>
            <a:xfrm rot="16200000" flipH="1">
              <a:off x="2183668" y="2050368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616402FC-95C8-41FD-9328-22436B71C506}"/>
                </a:ext>
              </a:extLst>
            </p:cNvPr>
            <p:cNvCxnSpPr>
              <a:cxnSpLocks/>
              <a:stCxn id="73" idx="6"/>
              <a:endCxn id="56" idx="2"/>
            </p:cNvCxnSpPr>
            <p:nvPr/>
          </p:nvCxnSpPr>
          <p:spPr>
            <a:xfrm>
              <a:off x="3629736" y="2319325"/>
              <a:ext cx="760981" cy="79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4">
              <a:extLst>
                <a:ext uri="{FF2B5EF4-FFF2-40B4-BE49-F238E27FC236}">
                  <a16:creationId xmlns:a16="http://schemas.microsoft.com/office/drawing/2014/main" id="{EE143405-9FAB-48FC-A5A3-F8B409B5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717" y="2108743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kumimoji="0" lang="en-GB" altLang="zh-CN" sz="240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3E4BCE2F-3B99-4340-B70D-648787CEDD9B}"/>
                    </a:ext>
                  </a:extLst>
                </p:cNvPr>
                <p:cNvSpPr txBox="1"/>
                <p:nvPr/>
              </p:nvSpPr>
              <p:spPr>
                <a:xfrm>
                  <a:off x="3760345" y="1898789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3E4BCE2F-3B99-4340-B70D-648787CED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345" y="1898789"/>
                  <a:ext cx="44864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B8B06694-3C98-4157-8C62-F689873F50A8}"/>
                </a:ext>
              </a:extLst>
            </p:cNvPr>
            <p:cNvSpPr txBox="1"/>
            <p:nvPr/>
          </p:nvSpPr>
          <p:spPr>
            <a:xfrm>
              <a:off x="400460" y="2047464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076DE43-9BBE-4813-B56F-FBEA7B1C96F0}"/>
              </a:ext>
            </a:extLst>
          </p:cNvPr>
          <p:cNvGrpSpPr/>
          <p:nvPr/>
        </p:nvGrpSpPr>
        <p:grpSpPr>
          <a:xfrm>
            <a:off x="5464893" y="1398704"/>
            <a:ext cx="6144406" cy="1716512"/>
            <a:chOff x="5464893" y="1398704"/>
            <a:chExt cx="6144406" cy="1716512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1C09022C-E9C6-4EA0-91A6-9E3905C1B426}"/>
                </a:ext>
              </a:extLst>
            </p:cNvPr>
            <p:cNvSpPr txBox="1"/>
            <p:nvPr/>
          </p:nvSpPr>
          <p:spPr>
            <a:xfrm>
              <a:off x="5464893" y="2042653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D0EDDE4-DF0D-43FE-A8D7-D7F091ADD09A}"/>
                </a:ext>
              </a:extLst>
            </p:cNvPr>
            <p:cNvSpPr/>
            <p:nvPr/>
          </p:nvSpPr>
          <p:spPr bwMode="auto">
            <a:xfrm>
              <a:off x="7862776" y="20629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382A3991-8611-453B-B4F7-AE9A82AC1456}"/>
                </a:ext>
              </a:extLst>
            </p:cNvPr>
            <p:cNvSpPr/>
            <p:nvPr/>
          </p:nvSpPr>
          <p:spPr bwMode="auto">
            <a:xfrm>
              <a:off x="6685665" y="20629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B9A3E292-1614-4CE2-8647-BAA4EF08E03C}"/>
                </a:ext>
              </a:extLst>
            </p:cNvPr>
            <p:cNvCxnSpPr>
              <a:cxnSpLocks/>
            </p:cNvCxnSpPr>
            <p:nvPr/>
          </p:nvCxnSpPr>
          <p:spPr>
            <a:xfrm>
              <a:off x="7131287" y="228574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11525BA7-B317-469B-AA49-444569790F10}"/>
                    </a:ext>
                  </a:extLst>
                </p:cNvPr>
                <p:cNvSpPr txBox="1"/>
                <p:nvPr/>
              </p:nvSpPr>
              <p:spPr>
                <a:xfrm>
                  <a:off x="7294597" y="186627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11525BA7-B317-469B-AA49-444569790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597" y="1866274"/>
                  <a:ext cx="44864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B9245A44-FACB-477F-BE5C-944FA92754C1}"/>
                </a:ext>
              </a:extLst>
            </p:cNvPr>
            <p:cNvSpPr/>
            <p:nvPr/>
          </p:nvSpPr>
          <p:spPr bwMode="auto">
            <a:xfrm>
              <a:off x="9039887" y="20629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C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96FA6246-4D5D-4A72-9256-C45A1BE1E56C}"/>
                </a:ext>
              </a:extLst>
            </p:cNvPr>
            <p:cNvCxnSpPr>
              <a:cxnSpLocks/>
            </p:cNvCxnSpPr>
            <p:nvPr/>
          </p:nvCxnSpPr>
          <p:spPr>
            <a:xfrm>
              <a:off x="8308398" y="228574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77EC1898-A080-48FB-BA94-54F73A8575F0}"/>
                    </a:ext>
                  </a:extLst>
                </p:cNvPr>
                <p:cNvSpPr txBox="1"/>
                <p:nvPr/>
              </p:nvSpPr>
              <p:spPr>
                <a:xfrm>
                  <a:off x="8543802" y="186627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77EC1898-A080-48FB-BA94-54F73A857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3802" y="1866274"/>
                  <a:ext cx="448649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连接符: 曲线 95">
              <a:extLst>
                <a:ext uri="{FF2B5EF4-FFF2-40B4-BE49-F238E27FC236}">
                  <a16:creationId xmlns:a16="http://schemas.microsoft.com/office/drawing/2014/main" id="{2025A818-548E-4FE7-A5F6-425172BE7A34}"/>
                </a:ext>
              </a:extLst>
            </p:cNvPr>
            <p:cNvCxnSpPr>
              <a:cxnSpLocks/>
              <a:stCxn id="77" idx="3"/>
              <a:endCxn id="77" idx="6"/>
            </p:cNvCxnSpPr>
            <p:nvPr/>
          </p:nvCxnSpPr>
          <p:spPr>
            <a:xfrm rot="5400000" flipH="1" flipV="1">
              <a:off x="8039441" y="2174343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C78ABE2C-2EE4-48CE-896D-115BCF92A4F9}"/>
                    </a:ext>
                  </a:extLst>
                </p:cNvPr>
                <p:cNvSpPr txBox="1"/>
                <p:nvPr/>
              </p:nvSpPr>
              <p:spPr>
                <a:xfrm>
                  <a:off x="7953764" y="2653551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7" name="文本框 96">
                  <a:extLst>
                    <a:ext uri="{FF2B5EF4-FFF2-40B4-BE49-F238E27FC236}">
                      <a16:creationId xmlns:a16="http://schemas.microsoft.com/office/drawing/2014/main" id="{C78ABE2C-2EE4-48CE-896D-115BCF92A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3764" y="2653551"/>
                  <a:ext cx="448649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连接符: 曲线 97">
              <a:extLst>
                <a:ext uri="{FF2B5EF4-FFF2-40B4-BE49-F238E27FC236}">
                  <a16:creationId xmlns:a16="http://schemas.microsoft.com/office/drawing/2014/main" id="{3CBC38C6-B355-47C3-B282-D3D9D84D490F}"/>
                </a:ext>
              </a:extLst>
            </p:cNvPr>
            <p:cNvCxnSpPr>
              <a:cxnSpLocks/>
              <a:stCxn id="77" idx="1"/>
              <a:endCxn id="77" idx="6"/>
            </p:cNvCxnSpPr>
            <p:nvPr/>
          </p:nvCxnSpPr>
          <p:spPr>
            <a:xfrm rot="16200000" flipH="1">
              <a:off x="8039441" y="2016791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7A923CC3-EBA4-4283-8524-E1A726E88C95}"/>
                </a:ext>
              </a:extLst>
            </p:cNvPr>
            <p:cNvCxnSpPr>
              <a:cxnSpLocks/>
              <a:stCxn id="81" idx="6"/>
              <a:endCxn id="107" idx="2"/>
            </p:cNvCxnSpPr>
            <p:nvPr/>
          </p:nvCxnSpPr>
          <p:spPr>
            <a:xfrm flipV="1">
              <a:off x="9485509" y="2281507"/>
              <a:ext cx="758735" cy="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EA61174E-D063-48E2-9545-E2104B060E24}"/>
                    </a:ext>
                  </a:extLst>
                </p:cNvPr>
                <p:cNvSpPr txBox="1"/>
                <p:nvPr/>
              </p:nvSpPr>
              <p:spPr>
                <a:xfrm>
                  <a:off x="9616118" y="1865212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EA61174E-D063-48E2-9545-E2104B060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6118" y="1865212"/>
                  <a:ext cx="448649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CFA02AC6-8504-492C-B326-204E47B9E668}"/>
                </a:ext>
              </a:extLst>
            </p:cNvPr>
            <p:cNvSpPr/>
            <p:nvPr/>
          </p:nvSpPr>
          <p:spPr bwMode="auto">
            <a:xfrm>
              <a:off x="5867418" y="205869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4" name="Oval 4">
              <a:extLst>
                <a:ext uri="{FF2B5EF4-FFF2-40B4-BE49-F238E27FC236}">
                  <a16:creationId xmlns:a16="http://schemas.microsoft.com/office/drawing/2014/main" id="{AFA3CDB3-FD2D-439F-B381-63A3211C0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3677" y="2067330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38573DE0-58C7-45E3-85DE-C9D73F49F49D}"/>
                </a:ext>
              </a:extLst>
            </p:cNvPr>
            <p:cNvCxnSpPr>
              <a:cxnSpLocks/>
              <a:stCxn id="103" idx="6"/>
              <a:endCxn id="78" idx="2"/>
            </p:cNvCxnSpPr>
            <p:nvPr/>
          </p:nvCxnSpPr>
          <p:spPr>
            <a:xfrm>
              <a:off x="6313040" y="2281507"/>
              <a:ext cx="372625" cy="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07A5461F-55B9-4572-B072-28D884033463}"/>
                </a:ext>
              </a:extLst>
            </p:cNvPr>
            <p:cNvCxnSpPr>
              <a:cxnSpLocks/>
              <a:stCxn id="107" idx="6"/>
              <a:endCxn id="104" idx="2"/>
            </p:cNvCxnSpPr>
            <p:nvPr/>
          </p:nvCxnSpPr>
          <p:spPr>
            <a:xfrm>
              <a:off x="10689866" y="2281507"/>
              <a:ext cx="473811" cy="4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DD8DB8C-6E76-4157-A1DA-49D2734F1CF6}"/>
                </a:ext>
              </a:extLst>
            </p:cNvPr>
            <p:cNvSpPr/>
            <p:nvPr/>
          </p:nvSpPr>
          <p:spPr bwMode="auto">
            <a:xfrm>
              <a:off x="10244244" y="205869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D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B9A186D-106D-4F6C-BA28-6AA3E3385820}"/>
                    </a:ext>
                  </a:extLst>
                </p:cNvPr>
                <p:cNvSpPr txBox="1"/>
                <p:nvPr/>
              </p:nvSpPr>
              <p:spPr>
                <a:xfrm>
                  <a:off x="6284697" y="1874269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0B9A186D-106D-4F6C-BA28-6AA3E33858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4697" y="1874269"/>
                  <a:ext cx="418833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1044971-13C0-4501-8DCF-9A37850335D4}"/>
                    </a:ext>
                  </a:extLst>
                </p:cNvPr>
                <p:cNvSpPr txBox="1"/>
                <p:nvPr/>
              </p:nvSpPr>
              <p:spPr>
                <a:xfrm>
                  <a:off x="10703260" y="1838967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A1044971-13C0-4501-8DCF-9A3785033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260" y="1838967"/>
                  <a:ext cx="418833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0D85E43E-0A79-4658-A808-2DFB116BAF8F}"/>
                    </a:ext>
                  </a:extLst>
                </p:cNvPr>
                <p:cNvSpPr txBox="1"/>
                <p:nvPr/>
              </p:nvSpPr>
              <p:spPr>
                <a:xfrm>
                  <a:off x="8038050" y="139870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0D85E43E-0A79-4658-A808-2DFB116BA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050" y="1398704"/>
                  <a:ext cx="448649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C7A7B14-E60C-4D12-9451-FE0FAC16654E}"/>
              </a:ext>
            </a:extLst>
          </p:cNvPr>
          <p:cNvGrpSpPr/>
          <p:nvPr/>
        </p:nvGrpSpPr>
        <p:grpSpPr>
          <a:xfrm>
            <a:off x="1045043" y="2989576"/>
            <a:ext cx="3292718" cy="1716512"/>
            <a:chOff x="1045043" y="2989576"/>
            <a:chExt cx="3292718" cy="17165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D71D77D6-EB84-49A5-8407-A95018055FC5}"/>
                    </a:ext>
                  </a:extLst>
                </p:cNvPr>
                <p:cNvSpPr txBox="1"/>
                <p:nvPr/>
              </p:nvSpPr>
              <p:spPr>
                <a:xfrm>
                  <a:off x="3116563" y="3457146"/>
                  <a:ext cx="6201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D71D77D6-EB84-49A5-8407-A95018055F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6563" y="3457146"/>
                  <a:ext cx="620170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4749667E-1DDC-4DDF-8AFA-365FE1A6D010}"/>
                </a:ext>
              </a:extLst>
            </p:cNvPr>
            <p:cNvSpPr txBox="1"/>
            <p:nvPr/>
          </p:nvSpPr>
          <p:spPr>
            <a:xfrm>
              <a:off x="1045043" y="3633525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ACA611D3-19E0-4D63-A65C-F283908793BA}"/>
                </a:ext>
              </a:extLst>
            </p:cNvPr>
            <p:cNvSpPr/>
            <p:nvPr/>
          </p:nvSpPr>
          <p:spPr bwMode="auto">
            <a:xfrm>
              <a:off x="2435537" y="365380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48AED960-F778-49DC-B183-F376D66D4487}"/>
                </a:ext>
              </a:extLst>
            </p:cNvPr>
            <p:cNvCxnSpPr>
              <a:cxnSpLocks/>
              <a:stCxn id="126" idx="6"/>
              <a:endCxn id="114" idx="2"/>
            </p:cNvCxnSpPr>
            <p:nvPr/>
          </p:nvCxnSpPr>
          <p:spPr>
            <a:xfrm>
              <a:off x="1893190" y="3872379"/>
              <a:ext cx="542347" cy="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63D2F964-49A9-4CBC-8E6D-460E6D009669}"/>
                    </a:ext>
                  </a:extLst>
                </p:cNvPr>
                <p:cNvSpPr txBox="1"/>
                <p:nvPr/>
              </p:nvSpPr>
              <p:spPr>
                <a:xfrm>
                  <a:off x="1971625" y="3410714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7" name="文本框 116">
                  <a:extLst>
                    <a:ext uri="{FF2B5EF4-FFF2-40B4-BE49-F238E27FC236}">
                      <a16:creationId xmlns:a16="http://schemas.microsoft.com/office/drawing/2014/main" id="{63D2F964-49A9-4CBC-8E6D-460E6D009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625" y="3410714"/>
                  <a:ext cx="448649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9CA9715D-9C25-462A-90A6-4B6B345224A5}"/>
                </a:ext>
              </a:extLst>
            </p:cNvPr>
            <p:cNvCxnSpPr>
              <a:cxnSpLocks/>
              <a:endCxn id="127" idx="2"/>
            </p:cNvCxnSpPr>
            <p:nvPr/>
          </p:nvCxnSpPr>
          <p:spPr>
            <a:xfrm>
              <a:off x="2881159" y="3876620"/>
              <a:ext cx="1010980" cy="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连接符: 曲线 120">
              <a:extLst>
                <a:ext uri="{FF2B5EF4-FFF2-40B4-BE49-F238E27FC236}">
                  <a16:creationId xmlns:a16="http://schemas.microsoft.com/office/drawing/2014/main" id="{D99D01AC-7109-4743-9A54-69C877BFA53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12203" y="3765215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FEFA921C-CDF8-41B1-9D3C-B2FAF413562E}"/>
                    </a:ext>
                  </a:extLst>
                </p:cNvPr>
                <p:cNvSpPr txBox="1"/>
                <p:nvPr/>
              </p:nvSpPr>
              <p:spPr>
                <a:xfrm>
                  <a:off x="2526525" y="4244423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FEFA921C-CDF8-41B1-9D3C-B2FAF4135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525" y="4244423"/>
                  <a:ext cx="448649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连接符: 曲线 122">
              <a:extLst>
                <a:ext uri="{FF2B5EF4-FFF2-40B4-BE49-F238E27FC236}">
                  <a16:creationId xmlns:a16="http://schemas.microsoft.com/office/drawing/2014/main" id="{6B6DA1A3-28BE-4DF1-9646-AE58EA95773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12203" y="3607664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689FBA9-D42C-4E1F-8BF2-B135F8873431}"/>
                </a:ext>
              </a:extLst>
            </p:cNvPr>
            <p:cNvSpPr/>
            <p:nvPr/>
          </p:nvSpPr>
          <p:spPr bwMode="auto">
            <a:xfrm>
              <a:off x="1447568" y="3649568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27" name="Oval 4">
              <a:extLst>
                <a:ext uri="{FF2B5EF4-FFF2-40B4-BE49-F238E27FC236}">
                  <a16:creationId xmlns:a16="http://schemas.microsoft.com/office/drawing/2014/main" id="{70B55408-FC4A-461D-9750-EB970E09D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139" y="3658202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D3FA7D3B-50A4-45E1-B385-6034261BF698}"/>
                    </a:ext>
                  </a:extLst>
                </p:cNvPr>
                <p:cNvSpPr txBox="1"/>
                <p:nvPr/>
              </p:nvSpPr>
              <p:spPr>
                <a:xfrm>
                  <a:off x="2610811" y="2989576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3" name="文本框 132">
                  <a:extLst>
                    <a:ext uri="{FF2B5EF4-FFF2-40B4-BE49-F238E27FC236}">
                      <a16:creationId xmlns:a16="http://schemas.microsoft.com/office/drawing/2014/main" id="{D3FA7D3B-50A4-45E1-B385-6034261BF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811" y="2989576"/>
                  <a:ext cx="448649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C988C92-B2C9-4E12-B006-DEBD3762A40B}"/>
              </a:ext>
            </a:extLst>
          </p:cNvPr>
          <p:cNvGrpSpPr/>
          <p:nvPr/>
        </p:nvGrpSpPr>
        <p:grpSpPr>
          <a:xfrm>
            <a:off x="5784941" y="3002494"/>
            <a:ext cx="3292718" cy="1109855"/>
            <a:chOff x="5784941" y="3002494"/>
            <a:chExt cx="3292718" cy="110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1A4F5DF4-5F47-4F6A-9442-7360E9909376}"/>
                    </a:ext>
                  </a:extLst>
                </p:cNvPr>
                <p:cNvSpPr txBox="1"/>
                <p:nvPr/>
              </p:nvSpPr>
              <p:spPr>
                <a:xfrm>
                  <a:off x="7856461" y="3470064"/>
                  <a:ext cx="62017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1A4F5DF4-5F47-4F6A-9442-7360E9909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6461" y="3470064"/>
                  <a:ext cx="620170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E1175F91-A54D-4FA8-BD37-2B6C9AD93546}"/>
                </a:ext>
              </a:extLst>
            </p:cNvPr>
            <p:cNvSpPr txBox="1"/>
            <p:nvPr/>
          </p:nvSpPr>
          <p:spPr>
            <a:xfrm>
              <a:off x="5784941" y="3646443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5B997245-5451-45AE-A5AB-68FEDB872E7F}"/>
                </a:ext>
              </a:extLst>
            </p:cNvPr>
            <p:cNvSpPr/>
            <p:nvPr/>
          </p:nvSpPr>
          <p:spPr bwMode="auto">
            <a:xfrm>
              <a:off x="7175435" y="36667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DD018874-21E3-4C38-B4EA-A52269C8ACE6}"/>
                </a:ext>
              </a:extLst>
            </p:cNvPr>
            <p:cNvCxnSpPr>
              <a:cxnSpLocks/>
              <a:stCxn id="143" idx="6"/>
              <a:endCxn id="136" idx="2"/>
            </p:cNvCxnSpPr>
            <p:nvPr/>
          </p:nvCxnSpPr>
          <p:spPr>
            <a:xfrm>
              <a:off x="6633088" y="3885297"/>
              <a:ext cx="542347" cy="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7D5F3125-6430-4F03-95DB-2DCE0DF43297}"/>
                    </a:ext>
                  </a:extLst>
                </p:cNvPr>
                <p:cNvSpPr txBox="1"/>
                <p:nvPr/>
              </p:nvSpPr>
              <p:spPr>
                <a:xfrm>
                  <a:off x="6711523" y="3423632"/>
                  <a:ext cx="448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7D5F3125-6430-4F03-95DB-2DCE0DF43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1523" y="3423632"/>
                  <a:ext cx="448649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88E2DAAF-FDB3-4CC3-969A-3656AB994AA9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>
              <a:off x="7621057" y="3889538"/>
              <a:ext cx="1010980" cy="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连接符: 曲线 141">
              <a:extLst>
                <a:ext uri="{FF2B5EF4-FFF2-40B4-BE49-F238E27FC236}">
                  <a16:creationId xmlns:a16="http://schemas.microsoft.com/office/drawing/2014/main" id="{9B5CDE19-0081-479C-A114-2A71C90B76A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352101" y="3620582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F2294694-5286-4D91-A666-F439FF3A0BFC}"/>
                </a:ext>
              </a:extLst>
            </p:cNvPr>
            <p:cNvSpPr/>
            <p:nvPr/>
          </p:nvSpPr>
          <p:spPr bwMode="auto">
            <a:xfrm>
              <a:off x="6187466" y="3662486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44" name="Oval 4">
              <a:extLst>
                <a:ext uri="{FF2B5EF4-FFF2-40B4-BE49-F238E27FC236}">
                  <a16:creationId xmlns:a16="http://schemas.microsoft.com/office/drawing/2014/main" id="{051F0015-D52F-49A3-A789-B59E70A62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2037" y="3671120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27B947D3-EEBB-4E42-BA1B-834DCFE3A73D}"/>
                    </a:ext>
                  </a:extLst>
                </p:cNvPr>
                <p:cNvSpPr txBox="1"/>
                <p:nvPr/>
              </p:nvSpPr>
              <p:spPr>
                <a:xfrm>
                  <a:off x="7211227" y="3002494"/>
                  <a:ext cx="71987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27B947D3-EEBB-4E42-BA1B-834DCFE3A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1227" y="3002494"/>
                  <a:ext cx="719877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箭头: 右 145">
            <a:extLst>
              <a:ext uri="{FF2B5EF4-FFF2-40B4-BE49-F238E27FC236}">
                <a16:creationId xmlns:a16="http://schemas.microsoft.com/office/drawing/2014/main" id="{628B8E60-EC2A-4B74-B6E5-0D23FAA4415B}"/>
              </a:ext>
            </a:extLst>
          </p:cNvPr>
          <p:cNvSpPr/>
          <p:nvPr/>
        </p:nvSpPr>
        <p:spPr>
          <a:xfrm>
            <a:off x="496380" y="5219797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F0977C7-850D-4203-8337-70339E9F9F03}"/>
              </a:ext>
            </a:extLst>
          </p:cNvPr>
          <p:cNvGrpSpPr/>
          <p:nvPr/>
        </p:nvGrpSpPr>
        <p:grpSpPr>
          <a:xfrm>
            <a:off x="1045043" y="4925818"/>
            <a:ext cx="3292718" cy="684476"/>
            <a:chOff x="1045043" y="4925818"/>
            <a:chExt cx="3292718" cy="684476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5CB11636-9B65-4772-B287-984BDB1C131D}"/>
                </a:ext>
              </a:extLst>
            </p:cNvPr>
            <p:cNvSpPr txBox="1"/>
            <p:nvPr/>
          </p:nvSpPr>
          <p:spPr>
            <a:xfrm>
              <a:off x="1045043" y="5148629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B5EC2339-D19A-4FA4-87DA-1EF528DC290E}"/>
                </a:ext>
              </a:extLst>
            </p:cNvPr>
            <p:cNvCxnSpPr>
              <a:cxnSpLocks/>
              <a:stCxn id="154" idx="6"/>
              <a:endCxn id="155" idx="2"/>
            </p:cNvCxnSpPr>
            <p:nvPr/>
          </p:nvCxnSpPr>
          <p:spPr>
            <a:xfrm>
              <a:off x="1893190" y="5387483"/>
              <a:ext cx="1998949" cy="4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7F642219-5169-4325-83B9-E455D3DA6F49}"/>
                    </a:ext>
                  </a:extLst>
                </p:cNvPr>
                <p:cNvSpPr txBox="1"/>
                <p:nvPr/>
              </p:nvSpPr>
              <p:spPr>
                <a:xfrm>
                  <a:off x="2033617" y="4925818"/>
                  <a:ext cx="16221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7F642219-5169-4325-83B9-E455D3DA6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617" y="4925818"/>
                  <a:ext cx="162211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7095A4CB-65E5-4462-BD2E-00E9091D2E9F}"/>
                </a:ext>
              </a:extLst>
            </p:cNvPr>
            <p:cNvSpPr/>
            <p:nvPr/>
          </p:nvSpPr>
          <p:spPr bwMode="auto">
            <a:xfrm>
              <a:off x="1447568" y="5164672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55" name="Oval 4">
              <a:extLst>
                <a:ext uri="{FF2B5EF4-FFF2-40B4-BE49-F238E27FC236}">
                  <a16:creationId xmlns:a16="http://schemas.microsoft.com/office/drawing/2014/main" id="{6F7DFC93-CF1C-42C5-920D-52A1F25F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139" y="5173306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B60328A0-3D86-422E-8759-8BDE16A0D39E}"/>
                  </a:ext>
                </a:extLst>
              </p:cNvPr>
              <p:cNvSpPr txBox="1"/>
              <p:nvPr/>
            </p:nvSpPr>
            <p:spPr>
              <a:xfrm>
                <a:off x="6685665" y="5104854"/>
                <a:ext cx="25179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𝑎𝑎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B60328A0-3D86-422E-8759-8BDE16A0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65" y="5104854"/>
                <a:ext cx="251793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64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8" grpId="0" animBg="1"/>
      <p:bldP spid="83" grpId="0" animBg="1"/>
      <p:bldP spid="146" grpId="0" animBg="1"/>
      <p:bldP spid="15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889C2-3CE1-4A02-951E-5EA74E2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C87F2-2042-4CAE-83C1-A67729F0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从</a:t>
            </a:r>
            <a:r>
              <a:rPr lang="en-US" altLang="zh-CN" sz="2800" dirty="0"/>
              <a:t>NFA</a:t>
            </a:r>
            <a:r>
              <a:rPr lang="zh-CN" altLang="en-US" sz="2800" dirty="0"/>
              <a:t>构造正规式</a:t>
            </a:r>
            <a:r>
              <a:rPr lang="en-US" altLang="zh-CN" sz="2800" dirty="0"/>
              <a:t>r</a:t>
            </a:r>
            <a:r>
              <a:rPr lang="zh-CN" altLang="en-US" sz="2800" dirty="0"/>
              <a:t>举例：</a:t>
            </a:r>
            <a:endParaRPr lang="en-US" altLang="zh-CN" sz="2800" dirty="0"/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EB67897-9234-4293-8784-58D0AFDF46B4}"/>
              </a:ext>
            </a:extLst>
          </p:cNvPr>
          <p:cNvGrpSpPr/>
          <p:nvPr/>
        </p:nvGrpSpPr>
        <p:grpSpPr>
          <a:xfrm>
            <a:off x="1381402" y="1627914"/>
            <a:ext cx="2413358" cy="2702960"/>
            <a:chOff x="194601" y="1071461"/>
            <a:chExt cx="2413358" cy="270296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CB61D43-3D24-4883-B0D6-6492A79C6879}"/>
                </a:ext>
              </a:extLst>
            </p:cNvPr>
            <p:cNvGrpSpPr/>
            <p:nvPr/>
          </p:nvGrpSpPr>
          <p:grpSpPr>
            <a:xfrm>
              <a:off x="2057400" y="1681675"/>
              <a:ext cx="363747" cy="360182"/>
              <a:chOff x="4752536" y="4112194"/>
              <a:chExt cx="363747" cy="360182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3878062-185E-4303-BADA-57FF5C8EBAC2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4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F8CEACC-0DBF-4537-9C9D-5C86701E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D031E66-A63E-4F1A-8BF6-DC2C0B879DE2}"/>
                </a:ext>
              </a:extLst>
            </p:cNvPr>
            <p:cNvSpPr/>
            <p:nvPr/>
          </p:nvSpPr>
          <p:spPr bwMode="auto">
            <a:xfrm>
              <a:off x="547468" y="2399997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0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08D871B-7094-40CA-BB3C-63110DC6FFA9}"/>
                </a:ext>
              </a:extLst>
            </p:cNvPr>
            <p:cNvSpPr/>
            <p:nvPr/>
          </p:nvSpPr>
          <p:spPr bwMode="auto">
            <a:xfrm>
              <a:off x="1219200" y="1709366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3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49978F7-DBD7-4DF9-9284-09E357C15AF3}"/>
                </a:ext>
              </a:extLst>
            </p:cNvPr>
            <p:cNvSpPr/>
            <p:nvPr/>
          </p:nvSpPr>
          <p:spPr bwMode="auto">
            <a:xfrm>
              <a:off x="1219200" y="2920644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93E65D5-DA35-4CE7-8BC3-1111A10A37ED}"/>
                </a:ext>
              </a:extLst>
            </p:cNvPr>
            <p:cNvGrpSpPr/>
            <p:nvPr/>
          </p:nvGrpSpPr>
          <p:grpSpPr>
            <a:xfrm>
              <a:off x="1998453" y="2892953"/>
              <a:ext cx="363747" cy="360182"/>
              <a:chOff x="4752536" y="4112194"/>
              <a:chExt cx="363747" cy="36018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7E12D47-B653-4B87-A1F1-7CECC127B8A5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2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3BB2D72-A62F-4D18-8F53-47CF54D9D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98E103C8-A8AB-4435-9DAD-D583DEB476A6}"/>
                </a:ext>
              </a:extLst>
            </p:cNvPr>
            <p:cNvCxnSpPr>
              <a:stCxn id="7" idx="2"/>
              <a:endCxn id="7" idx="0"/>
            </p:cNvCxnSpPr>
            <p:nvPr/>
          </p:nvCxnSpPr>
          <p:spPr bwMode="auto">
            <a:xfrm rot="10800000" flipH="1">
              <a:off x="547468" y="2399997"/>
              <a:ext cx="152400" cy="152400"/>
            </a:xfrm>
            <a:prstGeom prst="curvedConnector4">
              <a:avLst>
                <a:gd name="adj1" fmla="val -150000"/>
                <a:gd name="adj2" fmla="val 2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FF5ABBA-3583-4C20-9D85-D4F51B9C383D}"/>
                </a:ext>
              </a:extLst>
            </p:cNvPr>
            <p:cNvSpPr txBox="1"/>
            <p:nvPr/>
          </p:nvSpPr>
          <p:spPr>
            <a:xfrm>
              <a:off x="194601" y="18295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a,b</a:t>
              </a:r>
              <a:endParaRPr lang="zh-CN" altLang="en-US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C475B93-B45D-4409-8614-D6D8B5502162}"/>
                </a:ext>
              </a:extLst>
            </p:cNvPr>
            <p:cNvCxnSpPr>
              <a:stCxn id="7" idx="7"/>
              <a:endCxn id="8" idx="3"/>
            </p:cNvCxnSpPr>
            <p:nvPr/>
          </p:nvCxnSpPr>
          <p:spPr bwMode="auto">
            <a:xfrm flipV="1">
              <a:off x="807631" y="1969529"/>
              <a:ext cx="456206" cy="475105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63DAE75-CEB3-4822-A775-290595806E5E}"/>
                </a:ext>
              </a:extLst>
            </p:cNvPr>
            <p:cNvCxnSpPr>
              <a:stCxn id="8" idx="6"/>
              <a:endCxn id="28" idx="2"/>
            </p:cNvCxnSpPr>
            <p:nvPr/>
          </p:nvCxnSpPr>
          <p:spPr bwMode="auto">
            <a:xfrm>
              <a:off x="1524000" y="1861766"/>
              <a:ext cx="533400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C12ADCC-742A-4E49-A6B5-916D9BC5B989}"/>
                </a:ext>
              </a:extLst>
            </p:cNvPr>
            <p:cNvCxnSpPr>
              <a:stCxn id="7" idx="5"/>
              <a:endCxn id="9" idx="1"/>
            </p:cNvCxnSpPr>
            <p:nvPr/>
          </p:nvCxnSpPr>
          <p:spPr bwMode="auto">
            <a:xfrm>
              <a:off x="807631" y="2660160"/>
              <a:ext cx="456206" cy="305121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E12643D-1D39-4DD9-80BA-2B8F2EA1DDD6}"/>
                </a:ext>
              </a:extLst>
            </p:cNvPr>
            <p:cNvCxnSpPr>
              <a:stCxn id="9" idx="6"/>
              <a:endCxn id="26" idx="2"/>
            </p:cNvCxnSpPr>
            <p:nvPr/>
          </p:nvCxnSpPr>
          <p:spPr bwMode="auto">
            <a:xfrm>
              <a:off x="1524000" y="3073044"/>
              <a:ext cx="474453" cy="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B1D5C7-3BC5-4147-9B1A-04160844A337}"/>
                </a:ext>
              </a:extLst>
            </p:cNvPr>
            <p:cNvSpPr txBox="1"/>
            <p:nvPr/>
          </p:nvSpPr>
          <p:spPr>
            <a:xfrm>
              <a:off x="2102692" y="107146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a,b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E7128D6-636B-4E37-A202-1619BF60733A}"/>
                </a:ext>
              </a:extLst>
            </p:cNvPr>
            <p:cNvSpPr txBox="1"/>
            <p:nvPr/>
          </p:nvSpPr>
          <p:spPr>
            <a:xfrm>
              <a:off x="2051722" y="340508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a,b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65A00E6-4D48-4553-A3B1-7C79043CDD34}"/>
                </a:ext>
              </a:extLst>
            </p:cNvPr>
            <p:cNvSpPr txBox="1"/>
            <p:nvPr/>
          </p:nvSpPr>
          <p:spPr>
            <a:xfrm>
              <a:off x="803578" y="193008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4A7B5AF-2FC0-4CFC-9EA6-0CC84819184E}"/>
                </a:ext>
              </a:extLst>
            </p:cNvPr>
            <p:cNvSpPr txBox="1"/>
            <p:nvPr/>
          </p:nvSpPr>
          <p:spPr>
            <a:xfrm>
              <a:off x="1629369" y="153890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81C60C2-1E6A-482B-827D-095DC2C4815C}"/>
                </a:ext>
              </a:extLst>
            </p:cNvPr>
            <p:cNvSpPr txBox="1"/>
            <p:nvPr/>
          </p:nvSpPr>
          <p:spPr>
            <a:xfrm>
              <a:off x="1621306" y="276241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B6C730-4804-449F-84E9-D671181DE393}"/>
                </a:ext>
              </a:extLst>
            </p:cNvPr>
            <p:cNvSpPr txBox="1"/>
            <p:nvPr/>
          </p:nvSpPr>
          <p:spPr>
            <a:xfrm>
              <a:off x="776753" y="276241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568F8BAA-3B97-423D-A5A5-542D351EF537}"/>
                </a:ext>
              </a:extLst>
            </p:cNvPr>
            <p:cNvCxnSpPr>
              <a:stCxn id="28" idx="1"/>
              <a:endCxn id="28" idx="6"/>
            </p:cNvCxnSpPr>
            <p:nvPr/>
          </p:nvCxnSpPr>
          <p:spPr bwMode="auto">
            <a:xfrm rot="16200000" flipH="1">
              <a:off x="2202236" y="1642856"/>
              <a:ext cx="127344" cy="310477"/>
            </a:xfrm>
            <a:prstGeom prst="curvedConnector4">
              <a:avLst>
                <a:gd name="adj1" fmla="val -220935"/>
                <a:gd name="adj2" fmla="val 173629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CC3B4B6E-71C5-49DF-9C76-94A5C9421FE3}"/>
                </a:ext>
              </a:extLst>
            </p:cNvPr>
            <p:cNvCxnSpPr>
              <a:stCxn id="26" idx="3"/>
              <a:endCxn id="26" idx="6"/>
            </p:cNvCxnSpPr>
            <p:nvPr/>
          </p:nvCxnSpPr>
          <p:spPr bwMode="auto">
            <a:xfrm rot="5400000" flipH="1" flipV="1">
              <a:off x="2143289" y="2981477"/>
              <a:ext cx="127344" cy="310477"/>
            </a:xfrm>
            <a:prstGeom prst="curvedConnector4">
              <a:avLst>
                <a:gd name="adj1" fmla="val -220935"/>
                <a:gd name="adj2" fmla="val 173629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3A47A01-C544-4BAE-9241-08DA1C391C2A}"/>
              </a:ext>
            </a:extLst>
          </p:cNvPr>
          <p:cNvSpPr txBox="1"/>
          <p:nvPr/>
        </p:nvSpPr>
        <p:spPr>
          <a:xfrm>
            <a:off x="1652613" y="1641267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3.5 P49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0506A4E-8DEB-4BEE-BB47-6A7DFC375540}"/>
              </a:ext>
            </a:extLst>
          </p:cNvPr>
          <p:cNvSpPr txBox="1"/>
          <p:nvPr/>
        </p:nvSpPr>
        <p:spPr>
          <a:xfrm>
            <a:off x="1179768" y="2857204"/>
            <a:ext cx="446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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23C98B31-588A-46C6-8FD8-30FFCE8EA15B}"/>
              </a:ext>
            </a:extLst>
          </p:cNvPr>
          <p:cNvGrpSpPr/>
          <p:nvPr/>
        </p:nvGrpSpPr>
        <p:grpSpPr>
          <a:xfrm>
            <a:off x="6005438" y="1469393"/>
            <a:ext cx="4092419" cy="2702960"/>
            <a:chOff x="6005438" y="1469393"/>
            <a:chExt cx="4092419" cy="270296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CC9A78B-2374-474A-8A34-AA68282B829A}"/>
                </a:ext>
              </a:extLst>
            </p:cNvPr>
            <p:cNvSpPr/>
            <p:nvPr/>
          </p:nvSpPr>
          <p:spPr bwMode="auto">
            <a:xfrm>
              <a:off x="6438208" y="2811085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CF2635A-ED45-44ED-904F-A980D5E99237}"/>
                </a:ext>
              </a:extLst>
            </p:cNvPr>
            <p:cNvSpPr txBox="1"/>
            <p:nvPr/>
          </p:nvSpPr>
          <p:spPr>
            <a:xfrm>
              <a:off x="6716760" y="268237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endParaRPr lang="zh-CN" altLang="en-US" dirty="0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D7A01C9-01F9-4183-84EA-44EFE708701D}"/>
                </a:ext>
              </a:extLst>
            </p:cNvPr>
            <p:cNvGrpSpPr/>
            <p:nvPr/>
          </p:nvGrpSpPr>
          <p:grpSpPr>
            <a:xfrm>
              <a:off x="6856727" y="1469393"/>
              <a:ext cx="2408548" cy="2702960"/>
              <a:chOff x="197006" y="1071461"/>
              <a:chExt cx="2408548" cy="2702960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F03D3E08-A255-40C8-9096-9D894C11D560}"/>
                  </a:ext>
                </a:extLst>
              </p:cNvPr>
              <p:cNvGrpSpPr/>
              <p:nvPr/>
            </p:nvGrpSpPr>
            <p:grpSpPr>
              <a:xfrm>
                <a:off x="2057400" y="1681675"/>
                <a:ext cx="363747" cy="360182"/>
                <a:chOff x="4752536" y="4112194"/>
                <a:chExt cx="363747" cy="360182"/>
              </a:xfrm>
            </p:grpSpPr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C4784A53-0C37-43D6-ACA8-F82EF1599B49}"/>
                    </a:ext>
                  </a:extLst>
                </p:cNvPr>
                <p:cNvSpPr/>
                <p:nvPr/>
              </p:nvSpPr>
              <p:spPr bwMode="auto">
                <a:xfrm>
                  <a:off x="4784933" y="4140330"/>
                  <a:ext cx="304799" cy="304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Arial" charset="0"/>
                      <a:ea typeface="微软雅黑" pitchFamily="34" charset="-122"/>
                    </a:rPr>
                    <a:t>4</a:t>
                  </a:r>
                  <a:endParaRPr lang="zh-CN" altLang="en-US" dirty="0">
                    <a:latin typeface="Arial" charset="0"/>
                    <a:ea typeface="微软雅黑" pitchFamily="34" charset="-122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E9573233-4CDC-456C-9C99-C762FA7E1E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536" y="4112194"/>
                  <a:ext cx="363747" cy="360182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latin typeface="Arial" charset="0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28E69E5-0E41-4706-AB6B-500F6BDFFC75}"/>
                  </a:ext>
                </a:extLst>
              </p:cNvPr>
              <p:cNvSpPr/>
              <p:nvPr/>
            </p:nvSpPr>
            <p:spPr bwMode="auto">
              <a:xfrm>
                <a:off x="547468" y="2399997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0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6AFBEE48-2FE4-48D5-90F7-512FC6D4E043}"/>
                  </a:ext>
                </a:extLst>
              </p:cNvPr>
              <p:cNvSpPr/>
              <p:nvPr/>
            </p:nvSpPr>
            <p:spPr bwMode="auto">
              <a:xfrm>
                <a:off x="1219200" y="1709366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3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CE4D8704-F5F2-4096-8E43-B34010CC03AE}"/>
                  </a:ext>
                </a:extLst>
              </p:cNvPr>
              <p:cNvSpPr/>
              <p:nvPr/>
            </p:nvSpPr>
            <p:spPr bwMode="auto">
              <a:xfrm>
                <a:off x="1219200" y="2920644"/>
                <a:ext cx="304800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1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FBC1C4F8-CCCF-47D6-AD2A-97839B736E79}"/>
                  </a:ext>
                </a:extLst>
              </p:cNvPr>
              <p:cNvGrpSpPr/>
              <p:nvPr/>
            </p:nvGrpSpPr>
            <p:grpSpPr>
              <a:xfrm>
                <a:off x="1998453" y="2892953"/>
                <a:ext cx="363747" cy="360182"/>
                <a:chOff x="4752536" y="4112194"/>
                <a:chExt cx="363747" cy="360182"/>
              </a:xfrm>
            </p:grpSpPr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B9E282C4-57E2-4910-AE28-B339710FB3DB}"/>
                    </a:ext>
                  </a:extLst>
                </p:cNvPr>
                <p:cNvSpPr/>
                <p:nvPr/>
              </p:nvSpPr>
              <p:spPr bwMode="auto">
                <a:xfrm>
                  <a:off x="4784933" y="4140330"/>
                  <a:ext cx="304799" cy="304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dirty="0">
                      <a:latin typeface="Arial" charset="0"/>
                      <a:ea typeface="微软雅黑" pitchFamily="34" charset="-122"/>
                    </a:rPr>
                    <a:t>2</a:t>
                  </a:r>
                  <a:endParaRPr lang="zh-CN" altLang="en-US" dirty="0">
                    <a:latin typeface="Arial" charset="0"/>
                    <a:ea typeface="微软雅黑" pitchFamily="34" charset="-122"/>
                  </a:endParaRPr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E78FF70A-C423-4DE8-87B5-83A6D94FBB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536" y="4112194"/>
                  <a:ext cx="363747" cy="360182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latin typeface="Arial" charset="0"/>
                    <a:ea typeface="微软雅黑" pitchFamily="34" charset="-122"/>
                  </a:endParaRPr>
                </a:p>
              </p:txBody>
            </p:sp>
          </p:grpSp>
          <p:cxnSp>
            <p:nvCxnSpPr>
              <p:cNvPr id="39" name="连接符: 曲线 38">
                <a:extLst>
                  <a:ext uri="{FF2B5EF4-FFF2-40B4-BE49-F238E27FC236}">
                    <a16:creationId xmlns:a16="http://schemas.microsoft.com/office/drawing/2014/main" id="{2A2247B1-781C-4C1F-9B70-DC4FB108CF14}"/>
                  </a:ext>
                </a:extLst>
              </p:cNvPr>
              <p:cNvCxnSpPr>
                <a:stCxn id="35" idx="2"/>
                <a:endCxn id="35" idx="0"/>
              </p:cNvCxnSpPr>
              <p:nvPr/>
            </p:nvCxnSpPr>
            <p:spPr bwMode="auto">
              <a:xfrm rot="10800000" flipH="1">
                <a:off x="547468" y="2399997"/>
                <a:ext cx="152400" cy="152400"/>
              </a:xfrm>
              <a:prstGeom prst="curvedConnector4">
                <a:avLst>
                  <a:gd name="adj1" fmla="val -150000"/>
                  <a:gd name="adj2" fmla="val 250000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940F00B-50DB-41AD-B13A-E5127B1DA034}"/>
                  </a:ext>
                </a:extLst>
              </p:cNvPr>
              <p:cNvSpPr txBox="1"/>
              <p:nvPr/>
            </p:nvSpPr>
            <p:spPr>
              <a:xfrm>
                <a:off x="197006" y="1829500"/>
                <a:ext cx="500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a|b</a:t>
                </a:r>
                <a:endParaRPr lang="zh-CN" altLang="en-US" dirty="0"/>
              </a:p>
            </p:txBody>
          </p: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13A39F90-DFA8-4320-97D3-1D536694D224}"/>
                  </a:ext>
                </a:extLst>
              </p:cNvPr>
              <p:cNvCxnSpPr>
                <a:stCxn id="35" idx="7"/>
                <a:endCxn id="36" idx="3"/>
              </p:cNvCxnSpPr>
              <p:nvPr/>
            </p:nvCxnSpPr>
            <p:spPr bwMode="auto">
              <a:xfrm flipV="1">
                <a:off x="807631" y="1969529"/>
                <a:ext cx="456206" cy="475105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585BCB16-5277-4F0F-8F0E-68EF07D200C9}"/>
                  </a:ext>
                </a:extLst>
              </p:cNvPr>
              <p:cNvCxnSpPr>
                <a:stCxn id="36" idx="6"/>
                <a:endCxn id="56" idx="2"/>
              </p:cNvCxnSpPr>
              <p:nvPr/>
            </p:nvCxnSpPr>
            <p:spPr bwMode="auto">
              <a:xfrm>
                <a:off x="1524000" y="1861766"/>
                <a:ext cx="533400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20975EA3-B51E-4AC0-974F-060580E79330}"/>
                  </a:ext>
                </a:extLst>
              </p:cNvPr>
              <p:cNvCxnSpPr>
                <a:stCxn id="35" idx="5"/>
                <a:endCxn id="37" idx="1"/>
              </p:cNvCxnSpPr>
              <p:nvPr/>
            </p:nvCxnSpPr>
            <p:spPr bwMode="auto">
              <a:xfrm>
                <a:off x="807631" y="2660160"/>
                <a:ext cx="456206" cy="30512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F34F4C55-05FF-49D3-866B-0A90038234B6}"/>
                  </a:ext>
                </a:extLst>
              </p:cNvPr>
              <p:cNvCxnSpPr>
                <a:stCxn id="37" idx="6"/>
                <a:endCxn id="54" idx="2"/>
              </p:cNvCxnSpPr>
              <p:nvPr/>
            </p:nvCxnSpPr>
            <p:spPr bwMode="auto">
              <a:xfrm>
                <a:off x="1524000" y="3073044"/>
                <a:ext cx="474453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049CA3D-8210-42BF-8E70-C1ADDC7162E9}"/>
                  </a:ext>
                </a:extLst>
              </p:cNvPr>
              <p:cNvSpPr txBox="1"/>
              <p:nvPr/>
            </p:nvSpPr>
            <p:spPr>
              <a:xfrm>
                <a:off x="2105097" y="1071461"/>
                <a:ext cx="500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a|b</a:t>
                </a:r>
                <a:endParaRPr lang="zh-CN" altLang="en-US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D18FB6A-8410-405D-A821-4AD00AEC2A51}"/>
                  </a:ext>
                </a:extLst>
              </p:cNvPr>
              <p:cNvSpPr txBox="1"/>
              <p:nvPr/>
            </p:nvSpPr>
            <p:spPr>
              <a:xfrm>
                <a:off x="2054127" y="3405089"/>
                <a:ext cx="500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a|b</a:t>
                </a:r>
                <a:endParaRPr lang="zh-CN" altLang="en-US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3DCD4AD-A1E5-474D-81DB-9C48F5632E04}"/>
                  </a:ext>
                </a:extLst>
              </p:cNvPr>
              <p:cNvSpPr txBox="1"/>
              <p:nvPr/>
            </p:nvSpPr>
            <p:spPr>
              <a:xfrm>
                <a:off x="803578" y="193008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55282AA-49E3-421E-A7FD-6494BE605049}"/>
                  </a:ext>
                </a:extLst>
              </p:cNvPr>
              <p:cNvSpPr txBox="1"/>
              <p:nvPr/>
            </p:nvSpPr>
            <p:spPr>
              <a:xfrm>
                <a:off x="1629369" y="153890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BDD19AB4-A404-43E7-89ED-02CAAFFADCC1}"/>
                  </a:ext>
                </a:extLst>
              </p:cNvPr>
              <p:cNvSpPr txBox="1"/>
              <p:nvPr/>
            </p:nvSpPr>
            <p:spPr>
              <a:xfrm>
                <a:off x="1621306" y="276241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4380817-06DE-461C-B8B2-40AE453C2C0D}"/>
                  </a:ext>
                </a:extLst>
              </p:cNvPr>
              <p:cNvSpPr txBox="1"/>
              <p:nvPr/>
            </p:nvSpPr>
            <p:spPr>
              <a:xfrm>
                <a:off x="776753" y="276241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cxnSp>
            <p:nvCxnSpPr>
              <p:cNvPr id="51" name="连接符: 曲线 50">
                <a:extLst>
                  <a:ext uri="{FF2B5EF4-FFF2-40B4-BE49-F238E27FC236}">
                    <a16:creationId xmlns:a16="http://schemas.microsoft.com/office/drawing/2014/main" id="{0C98CA41-2566-495C-B1A9-4CE58582D7C8}"/>
                  </a:ext>
                </a:extLst>
              </p:cNvPr>
              <p:cNvCxnSpPr>
                <a:stCxn id="56" idx="1"/>
                <a:endCxn id="56" idx="6"/>
              </p:cNvCxnSpPr>
              <p:nvPr/>
            </p:nvCxnSpPr>
            <p:spPr bwMode="auto">
              <a:xfrm rot="16200000" flipH="1">
                <a:off x="2202236" y="1642856"/>
                <a:ext cx="127344" cy="310477"/>
              </a:xfrm>
              <a:prstGeom prst="curvedConnector4">
                <a:avLst>
                  <a:gd name="adj1" fmla="val -220935"/>
                  <a:gd name="adj2" fmla="val 173629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连接符: 曲线 51">
                <a:extLst>
                  <a:ext uri="{FF2B5EF4-FFF2-40B4-BE49-F238E27FC236}">
                    <a16:creationId xmlns:a16="http://schemas.microsoft.com/office/drawing/2014/main" id="{D4D1A0C7-5CDF-43EC-8E96-DD4D44D44611}"/>
                  </a:ext>
                </a:extLst>
              </p:cNvPr>
              <p:cNvCxnSpPr>
                <a:stCxn id="54" idx="3"/>
                <a:endCxn id="54" idx="6"/>
              </p:cNvCxnSpPr>
              <p:nvPr/>
            </p:nvCxnSpPr>
            <p:spPr bwMode="auto">
              <a:xfrm rot="5400000" flipH="1" flipV="1">
                <a:off x="2143289" y="2981477"/>
                <a:ext cx="127344" cy="310477"/>
              </a:xfrm>
              <a:prstGeom prst="curvedConnector4">
                <a:avLst>
                  <a:gd name="adj1" fmla="val -220935"/>
                  <a:gd name="adj2" fmla="val 173629"/>
                </a:avLst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C0661186-FC4F-4820-9B8B-B2384D51A957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 bwMode="auto">
            <a:xfrm flipV="1">
              <a:off x="6743008" y="2950329"/>
              <a:ext cx="464181" cy="13156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E52B286C-5932-444B-8CED-30EC9518D6F3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 bwMode="auto">
            <a:xfrm>
              <a:off x="9027598" y="2387042"/>
              <a:ext cx="759782" cy="435943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70EFC595-F946-4128-9A3F-08FF6349425D}"/>
                </a:ext>
              </a:extLst>
            </p:cNvPr>
            <p:cNvCxnSpPr>
              <a:cxnSpLocks/>
              <a:stCxn id="54" idx="7"/>
              <a:endCxn id="64" idx="3"/>
            </p:cNvCxnSpPr>
            <p:nvPr/>
          </p:nvCxnSpPr>
          <p:spPr bwMode="auto">
            <a:xfrm flipV="1">
              <a:off x="8968651" y="3077673"/>
              <a:ext cx="818729" cy="265959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BEB462EA-D065-43E2-AEF2-0B82662E79B8}"/>
                </a:ext>
              </a:extLst>
            </p:cNvPr>
            <p:cNvSpPr txBox="1"/>
            <p:nvPr/>
          </p:nvSpPr>
          <p:spPr>
            <a:xfrm>
              <a:off x="9309971" y="234535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endParaRPr lang="zh-CN" altLang="en-US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50E7C56-850E-4237-9B3F-D98592D752C4}"/>
                </a:ext>
              </a:extLst>
            </p:cNvPr>
            <p:cNvSpPr txBox="1"/>
            <p:nvPr/>
          </p:nvSpPr>
          <p:spPr>
            <a:xfrm>
              <a:off x="9227974" y="3129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endParaRPr lang="zh-CN" altLang="en-US" dirty="0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A2C93C21-8576-4066-9CF7-F53387A882D8}"/>
                </a:ext>
              </a:extLst>
            </p:cNvPr>
            <p:cNvGrpSpPr/>
            <p:nvPr/>
          </p:nvGrpSpPr>
          <p:grpSpPr>
            <a:xfrm>
              <a:off x="9734110" y="2770238"/>
              <a:ext cx="363747" cy="360182"/>
              <a:chOff x="4752536" y="4112194"/>
              <a:chExt cx="363747" cy="360182"/>
            </a:xfrm>
            <a:noFill/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EEB1372-F123-4F9C-BEEA-B40550F5979C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Y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D7B43B4-3AF3-49F7-AD29-4F4B6235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FC4F87A7-65BA-4888-A427-62EECA010780}"/>
                </a:ext>
              </a:extLst>
            </p:cNvPr>
            <p:cNvSpPr txBox="1"/>
            <p:nvPr/>
          </p:nvSpPr>
          <p:spPr>
            <a:xfrm>
              <a:off x="6005438" y="2697347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3A0DC915-3778-4F33-A6A8-1B47FF9668E5}"/>
              </a:ext>
            </a:extLst>
          </p:cNvPr>
          <p:cNvSpPr txBox="1"/>
          <p:nvPr/>
        </p:nvSpPr>
        <p:spPr>
          <a:xfrm>
            <a:off x="5175390" y="5977205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3.11 P55</a:t>
            </a:r>
            <a:endParaRPr lang="zh-CN" altLang="en-US" dirty="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7DBBAFB-60F3-45BE-86ED-5BADB079D176}"/>
              </a:ext>
            </a:extLst>
          </p:cNvPr>
          <p:cNvGrpSpPr/>
          <p:nvPr/>
        </p:nvGrpSpPr>
        <p:grpSpPr>
          <a:xfrm>
            <a:off x="1337421" y="4501169"/>
            <a:ext cx="4011283" cy="1556648"/>
            <a:chOff x="1337421" y="4501169"/>
            <a:chExt cx="4011283" cy="1556648"/>
          </a:xfrm>
        </p:grpSpPr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99AE1F27-FF25-4012-94D0-381581F2152A}"/>
                </a:ext>
              </a:extLst>
            </p:cNvPr>
            <p:cNvSpPr/>
            <p:nvPr/>
          </p:nvSpPr>
          <p:spPr bwMode="auto">
            <a:xfrm>
              <a:off x="1789534" y="5099886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C4CBAF3-467A-448D-A66A-B2C34057171C}"/>
                </a:ext>
              </a:extLst>
            </p:cNvPr>
            <p:cNvSpPr txBox="1"/>
            <p:nvPr/>
          </p:nvSpPr>
          <p:spPr>
            <a:xfrm>
              <a:off x="2068086" y="497117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Ɛ</a:t>
              </a:r>
              <a:endParaRPr lang="zh-CN" altLang="en-US" dirty="0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2AAAE33-399C-4598-AF87-B7B8CB6A26EC}"/>
                </a:ext>
              </a:extLst>
            </p:cNvPr>
            <p:cNvSpPr/>
            <p:nvPr/>
          </p:nvSpPr>
          <p:spPr bwMode="auto">
            <a:xfrm>
              <a:off x="2558515" y="508673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0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9" name="连接符: 曲线 68">
              <a:extLst>
                <a:ext uri="{FF2B5EF4-FFF2-40B4-BE49-F238E27FC236}">
                  <a16:creationId xmlns:a16="http://schemas.microsoft.com/office/drawing/2014/main" id="{321A2857-2D9F-4D2D-B02F-234B6DA5AA15}"/>
                </a:ext>
              </a:extLst>
            </p:cNvPr>
            <p:cNvCxnSpPr>
              <a:stCxn id="68" idx="2"/>
              <a:endCxn id="68" idx="0"/>
            </p:cNvCxnSpPr>
            <p:nvPr/>
          </p:nvCxnSpPr>
          <p:spPr bwMode="auto">
            <a:xfrm rot="10800000" flipH="1">
              <a:off x="2558515" y="5086730"/>
              <a:ext cx="152400" cy="152400"/>
            </a:xfrm>
            <a:prstGeom prst="curvedConnector4">
              <a:avLst>
                <a:gd name="adj1" fmla="val -150000"/>
                <a:gd name="adj2" fmla="val 25000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35DA8FA-ECF3-452F-9AF2-9D940CE98D79}"/>
                </a:ext>
              </a:extLst>
            </p:cNvPr>
            <p:cNvSpPr txBox="1"/>
            <p:nvPr/>
          </p:nvSpPr>
          <p:spPr>
            <a:xfrm>
              <a:off x="2208054" y="4516233"/>
              <a:ext cx="500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a|b</a:t>
              </a:r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4D89D3B-4DA9-47DF-8661-6D2D65B2FE65}"/>
                </a:ext>
              </a:extLst>
            </p:cNvPr>
            <p:cNvSpPr txBox="1"/>
            <p:nvPr/>
          </p:nvSpPr>
          <p:spPr>
            <a:xfrm>
              <a:off x="3466806" y="450116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aa(</a:t>
              </a:r>
              <a:r>
                <a:rPr lang="en-US" altLang="zh-CN" dirty="0" err="1"/>
                <a:t>a|b</a:t>
              </a:r>
              <a:r>
                <a:rPr lang="en-US" altLang="zh-CN" dirty="0"/>
                <a:t>)</a:t>
              </a:r>
              <a:r>
                <a:rPr lang="en-US" altLang="zh-CN" baseline="30000" dirty="0"/>
                <a:t>*</a:t>
              </a:r>
              <a:endParaRPr lang="zh-CN" altLang="en-US" baseline="30000" dirty="0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5377A5B1-A62E-46AB-BED1-43C2FA621B2F}"/>
                </a:ext>
              </a:extLst>
            </p:cNvPr>
            <p:cNvCxnSpPr>
              <a:stCxn id="66" idx="6"/>
              <a:endCxn id="68" idx="2"/>
            </p:cNvCxnSpPr>
            <p:nvPr/>
          </p:nvCxnSpPr>
          <p:spPr bwMode="auto">
            <a:xfrm flipV="1">
              <a:off x="2094335" y="5239130"/>
              <a:ext cx="464181" cy="13156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连接符: 曲线 72">
              <a:extLst>
                <a:ext uri="{FF2B5EF4-FFF2-40B4-BE49-F238E27FC236}">
                  <a16:creationId xmlns:a16="http://schemas.microsoft.com/office/drawing/2014/main" id="{03242291-21B9-4DDD-BD16-8B75453E2969}"/>
                </a:ext>
              </a:extLst>
            </p:cNvPr>
            <p:cNvCxnSpPr>
              <a:cxnSpLocks/>
              <a:stCxn id="68" idx="7"/>
              <a:endCxn id="79" idx="1"/>
            </p:cNvCxnSpPr>
            <p:nvPr/>
          </p:nvCxnSpPr>
          <p:spPr bwMode="auto">
            <a:xfrm rot="16200000" flipH="1">
              <a:off x="3917819" y="4032226"/>
              <a:ext cx="21266" cy="2219548"/>
            </a:xfrm>
            <a:prstGeom prst="curvedConnector3">
              <a:avLst>
                <a:gd name="adj1" fmla="val -1284854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连接符: 曲线 73">
              <a:extLst>
                <a:ext uri="{FF2B5EF4-FFF2-40B4-BE49-F238E27FC236}">
                  <a16:creationId xmlns:a16="http://schemas.microsoft.com/office/drawing/2014/main" id="{7FB1C4AE-95F6-4F53-A94C-9015BBBF07B8}"/>
                </a:ext>
              </a:extLst>
            </p:cNvPr>
            <p:cNvCxnSpPr>
              <a:cxnSpLocks/>
              <a:stCxn id="68" idx="5"/>
              <a:endCxn id="79" idx="3"/>
            </p:cNvCxnSpPr>
            <p:nvPr/>
          </p:nvCxnSpPr>
          <p:spPr bwMode="auto">
            <a:xfrm rot="16200000" flipH="1">
              <a:off x="3898238" y="4267333"/>
              <a:ext cx="60428" cy="2219548"/>
            </a:xfrm>
            <a:prstGeom prst="curvedConnector3">
              <a:avLst>
                <a:gd name="adj1" fmla="val 565590"/>
              </a:avLst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2111137-93DA-4EED-A9A2-373B733AC5C3}"/>
                </a:ext>
              </a:extLst>
            </p:cNvPr>
            <p:cNvSpPr txBox="1"/>
            <p:nvPr/>
          </p:nvSpPr>
          <p:spPr>
            <a:xfrm>
              <a:off x="3420198" y="5688485"/>
              <a:ext cx="970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bb(</a:t>
              </a:r>
              <a:r>
                <a:rPr lang="en-US" altLang="zh-CN" dirty="0" err="1"/>
                <a:t>a|b</a:t>
              </a:r>
              <a:r>
                <a:rPr lang="en-US" altLang="zh-CN" dirty="0"/>
                <a:t>)</a:t>
              </a:r>
              <a:r>
                <a:rPr lang="en-US" altLang="zh-CN" baseline="30000" dirty="0"/>
                <a:t>*</a:t>
              </a:r>
              <a:endParaRPr lang="zh-CN" altLang="en-US" baseline="30000" dirty="0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FDA393B2-4D05-4283-8603-4D1A7AED057C}"/>
                </a:ext>
              </a:extLst>
            </p:cNvPr>
            <p:cNvGrpSpPr/>
            <p:nvPr/>
          </p:nvGrpSpPr>
          <p:grpSpPr>
            <a:xfrm>
              <a:off x="4984957" y="5099886"/>
              <a:ext cx="363747" cy="360182"/>
              <a:chOff x="4752536" y="4112194"/>
              <a:chExt cx="363747" cy="360182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B7A44FBD-D867-46C0-A645-23103C16CE8A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Y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609B16FD-DB3B-43B4-99A1-F0B31930E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4EF41D28-2E0D-40B4-AA6F-12DD64D8D2F1}"/>
                </a:ext>
              </a:extLst>
            </p:cNvPr>
            <p:cNvSpPr txBox="1"/>
            <p:nvPr/>
          </p:nvSpPr>
          <p:spPr>
            <a:xfrm>
              <a:off x="1337421" y="4992465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800C276-06EC-4D0E-B7BA-A2ABDE86437B}"/>
              </a:ext>
            </a:extLst>
          </p:cNvPr>
          <p:cNvGrpSpPr/>
          <p:nvPr/>
        </p:nvGrpSpPr>
        <p:grpSpPr>
          <a:xfrm>
            <a:off x="6590608" y="4931953"/>
            <a:ext cx="3324740" cy="613039"/>
            <a:chOff x="6590608" y="4931953"/>
            <a:chExt cx="3324740" cy="613039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9EB3D8E-E32F-4C09-8819-93B04087D5DF}"/>
                </a:ext>
              </a:extLst>
            </p:cNvPr>
            <p:cNvSpPr/>
            <p:nvPr/>
          </p:nvSpPr>
          <p:spPr bwMode="auto">
            <a:xfrm>
              <a:off x="7028420" y="5174635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D2FE817-6E60-46EF-B517-E3C110C33918}"/>
                </a:ext>
              </a:extLst>
            </p:cNvPr>
            <p:cNvGrpSpPr/>
            <p:nvPr/>
          </p:nvGrpSpPr>
          <p:grpSpPr>
            <a:xfrm>
              <a:off x="9551601" y="5121194"/>
              <a:ext cx="363747" cy="360182"/>
              <a:chOff x="4752536" y="4112194"/>
              <a:chExt cx="363747" cy="360182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C82B4ECB-BD1D-4162-8599-03AEC0FD4B15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Y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1EB7DA69-96CE-4177-A04F-290B65E37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FFFB5696-6AF7-4603-AC75-C152324FD620}"/>
                </a:ext>
              </a:extLst>
            </p:cNvPr>
            <p:cNvCxnSpPr>
              <a:stCxn id="76" idx="6"/>
              <a:endCxn id="82" idx="2"/>
            </p:cNvCxnSpPr>
            <p:nvPr/>
          </p:nvCxnSpPr>
          <p:spPr bwMode="auto">
            <a:xfrm flipV="1">
              <a:off x="7333220" y="5301285"/>
              <a:ext cx="2218380" cy="2575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B3626342-78B7-42AA-A674-CC712FCC538B}"/>
                </a:ext>
              </a:extLst>
            </p:cNvPr>
            <p:cNvSpPr txBox="1"/>
            <p:nvPr/>
          </p:nvSpPr>
          <p:spPr>
            <a:xfrm>
              <a:off x="7481475" y="4931953"/>
              <a:ext cx="2012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(</a:t>
              </a:r>
              <a:r>
                <a:rPr lang="en-US" altLang="zh-CN" dirty="0" err="1">
                  <a:solidFill>
                    <a:srgbClr val="0000FF"/>
                  </a:solidFill>
                </a:rPr>
                <a:t>a|b</a:t>
              </a:r>
              <a:r>
                <a:rPr lang="en-US" altLang="zh-CN" dirty="0">
                  <a:solidFill>
                    <a:srgbClr val="0000FF"/>
                  </a:solidFill>
                </a:rPr>
                <a:t>)</a:t>
              </a:r>
              <a:r>
                <a:rPr lang="en-US" altLang="zh-CN" baseline="30000" dirty="0">
                  <a:solidFill>
                    <a:srgbClr val="0000FF"/>
                  </a:solidFill>
                </a:rPr>
                <a:t>* </a:t>
              </a:r>
              <a:r>
                <a:rPr lang="en-US" altLang="zh-CN" dirty="0">
                  <a:solidFill>
                    <a:srgbClr val="0000FF"/>
                  </a:solidFill>
                </a:rPr>
                <a:t>(</a:t>
              </a:r>
              <a:r>
                <a:rPr lang="en-US" altLang="zh-CN" dirty="0" err="1">
                  <a:solidFill>
                    <a:srgbClr val="0000FF"/>
                  </a:solidFill>
                </a:rPr>
                <a:t>aa|bb</a:t>
              </a:r>
              <a:r>
                <a:rPr lang="en-US" altLang="zh-CN" dirty="0">
                  <a:solidFill>
                    <a:srgbClr val="0000FF"/>
                  </a:solidFill>
                </a:rPr>
                <a:t>)(</a:t>
              </a:r>
              <a:r>
                <a:rPr lang="en-US" altLang="zh-CN" dirty="0" err="1">
                  <a:solidFill>
                    <a:srgbClr val="0000FF"/>
                  </a:solidFill>
                </a:rPr>
                <a:t>a|b</a:t>
              </a:r>
              <a:r>
                <a:rPr lang="en-US" altLang="zh-CN" dirty="0">
                  <a:solidFill>
                    <a:srgbClr val="0000FF"/>
                  </a:solidFill>
                </a:rPr>
                <a:t>)</a:t>
              </a:r>
              <a:r>
                <a:rPr lang="en-US" altLang="zh-CN" baseline="30000" dirty="0">
                  <a:solidFill>
                    <a:srgbClr val="0000FF"/>
                  </a:solidFill>
                </a:rPr>
                <a:t>*</a:t>
              </a:r>
              <a:endParaRPr lang="zh-CN" altLang="en-US" baseline="30000" dirty="0">
                <a:solidFill>
                  <a:srgbClr val="0000FF"/>
                </a:solidFill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8F3914BE-CA3C-4ADF-B042-6E5D1D03F8CB}"/>
                </a:ext>
              </a:extLst>
            </p:cNvPr>
            <p:cNvSpPr txBox="1"/>
            <p:nvPr/>
          </p:nvSpPr>
          <p:spPr>
            <a:xfrm>
              <a:off x="6590608" y="5083327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8" name="箭头: 右 87">
            <a:extLst>
              <a:ext uri="{FF2B5EF4-FFF2-40B4-BE49-F238E27FC236}">
                <a16:creationId xmlns:a16="http://schemas.microsoft.com/office/drawing/2014/main" id="{046A337A-EC30-4327-84EC-AFB4352CC7B2}"/>
              </a:ext>
            </a:extLst>
          </p:cNvPr>
          <p:cNvSpPr/>
          <p:nvPr/>
        </p:nvSpPr>
        <p:spPr>
          <a:xfrm>
            <a:off x="4995847" y="2852489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78E485D6-8D2E-426E-B2B4-6F7C22E571D4}"/>
              </a:ext>
            </a:extLst>
          </p:cNvPr>
          <p:cNvSpPr/>
          <p:nvPr/>
        </p:nvSpPr>
        <p:spPr>
          <a:xfrm>
            <a:off x="667581" y="5083327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4EC700D6-F8C1-4AE1-B281-AA7CD858B7E2}"/>
              </a:ext>
            </a:extLst>
          </p:cNvPr>
          <p:cNvSpPr/>
          <p:nvPr/>
        </p:nvSpPr>
        <p:spPr>
          <a:xfrm>
            <a:off x="5974027" y="5173512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0" grpId="0" animBg="1"/>
      <p:bldP spid="9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BB3ACC-AE35-41F7-AABF-C1032B11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456D40-EC80-4A08-A918-956B6586B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46279"/>
          </a:xfrm>
        </p:spPr>
        <p:txBody>
          <a:bodyPr/>
          <a:lstStyle/>
          <a:p>
            <a:r>
              <a:rPr lang="zh-CN" altLang="en-US" sz="2800" dirty="0"/>
              <a:t>思考：等价的正则式</a:t>
            </a:r>
            <a:r>
              <a:rPr lang="en-US" altLang="zh-CN" sz="2800" dirty="0"/>
              <a:t>r?</a:t>
            </a:r>
            <a:endParaRPr lang="zh-CN" altLang="en-US" sz="2800" dirty="0"/>
          </a:p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6B8578-F285-4657-8D23-58008CE9370F}"/>
              </a:ext>
            </a:extLst>
          </p:cNvPr>
          <p:cNvGrpSpPr/>
          <p:nvPr/>
        </p:nvGrpSpPr>
        <p:grpSpPr>
          <a:xfrm>
            <a:off x="3377628" y="2363159"/>
            <a:ext cx="3834300" cy="2329258"/>
            <a:chOff x="837286" y="2985056"/>
            <a:chExt cx="3834300" cy="2329258"/>
          </a:xfrm>
          <a:noFill/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8728F61A-C445-401B-8C97-077FCE233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516" y="3980029"/>
              <a:ext cx="445622" cy="436988"/>
            </a:xfrm>
            <a:prstGeom prst="ellipse">
              <a:avLst/>
            </a:prstGeom>
            <a:grp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68F6F12-8388-4DCB-A6FD-4F34B9086005}"/>
                </a:ext>
              </a:extLst>
            </p:cNvPr>
            <p:cNvSpPr/>
            <p:nvPr/>
          </p:nvSpPr>
          <p:spPr bwMode="auto">
            <a:xfrm>
              <a:off x="1189307" y="3980029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7D551AA-C14B-4DFC-BC99-0701C0E951E0}"/>
                </a:ext>
              </a:extLst>
            </p:cNvPr>
            <p:cNvSpPr/>
            <p:nvPr/>
          </p:nvSpPr>
          <p:spPr bwMode="auto">
            <a:xfrm>
              <a:off x="2426588" y="2985056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BDADF8A-6F52-4BE6-B7E8-2D0BBFE3A52A}"/>
                </a:ext>
              </a:extLst>
            </p:cNvPr>
            <p:cNvSpPr/>
            <p:nvPr/>
          </p:nvSpPr>
          <p:spPr bwMode="auto">
            <a:xfrm>
              <a:off x="2359526" y="4868692"/>
              <a:ext cx="445622" cy="445622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D95C27D-BD7F-4DC5-AD74-62FA6F46A742}"/>
                </a:ext>
              </a:extLst>
            </p:cNvPr>
            <p:cNvSpPr txBox="1"/>
            <p:nvPr/>
          </p:nvSpPr>
          <p:spPr>
            <a:xfrm>
              <a:off x="1329032" y="4783123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72FE0A27-CA4F-44E3-9043-7601DF4D110A}"/>
                </a:ext>
              </a:extLst>
            </p:cNvPr>
            <p:cNvCxnSpPr>
              <a:stCxn id="9" idx="0"/>
              <a:endCxn id="10" idx="2"/>
            </p:cNvCxnSpPr>
            <p:nvPr/>
          </p:nvCxnSpPr>
          <p:spPr>
            <a:xfrm rot="5400000" flipH="1" flipV="1">
              <a:off x="1533272" y="3086713"/>
              <a:ext cx="772162" cy="1014470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129B923C-BB5A-44E4-8F73-56AF32AD35B6}"/>
                </a:ext>
              </a:extLst>
            </p:cNvPr>
            <p:cNvCxnSpPr>
              <a:cxnSpLocks/>
              <a:stCxn id="9" idx="4"/>
              <a:endCxn id="11" idx="2"/>
            </p:cNvCxnSpPr>
            <p:nvPr/>
          </p:nvCxnSpPr>
          <p:spPr>
            <a:xfrm rot="16200000" flipH="1">
              <a:off x="1552896" y="4284873"/>
              <a:ext cx="665852" cy="947408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17AAB29C-DB7E-4AFD-9903-8A5598FA5343}"/>
                </a:ext>
              </a:extLst>
            </p:cNvPr>
            <p:cNvCxnSpPr>
              <a:cxnSpLocks/>
              <a:stCxn id="11" idx="6"/>
              <a:endCxn id="8" idx="4"/>
            </p:cNvCxnSpPr>
            <p:nvPr/>
          </p:nvCxnSpPr>
          <p:spPr>
            <a:xfrm flipV="1">
              <a:off x="2805148" y="4417017"/>
              <a:ext cx="1059179" cy="674486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9C82E46E-3F55-48D0-9A65-7BEB987AF8BE}"/>
                </a:ext>
              </a:extLst>
            </p:cNvPr>
            <p:cNvCxnSpPr>
              <a:cxnSpLocks/>
              <a:stCxn id="10" idx="6"/>
              <a:endCxn id="8" idx="0"/>
            </p:cNvCxnSpPr>
            <p:nvPr/>
          </p:nvCxnSpPr>
          <p:spPr>
            <a:xfrm>
              <a:off x="2872210" y="3207867"/>
              <a:ext cx="992117" cy="772162"/>
            </a:xfrm>
            <a:prstGeom prst="curvedConnector2">
              <a:avLst/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CF670CE0-0533-4484-8341-A58C99F590EC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rot="5400000">
              <a:off x="1674050" y="4116154"/>
              <a:ext cx="1568534" cy="67062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72AA8D48-BAC5-491C-902F-46A41A517FAE}"/>
                </a:ext>
              </a:extLst>
            </p:cNvPr>
            <p:cNvCxnSpPr>
              <a:cxnSpLocks/>
              <a:stCxn id="11" idx="7"/>
              <a:endCxn id="10" idx="5"/>
            </p:cNvCxnSpPr>
            <p:nvPr/>
          </p:nvCxnSpPr>
          <p:spPr>
            <a:xfrm rot="5400000" flipH="1" flipV="1">
              <a:off x="1989152" y="4116154"/>
              <a:ext cx="1568534" cy="67062"/>
            </a:xfrm>
            <a:prstGeom prst="curvedConnector3">
              <a:avLst>
                <a:gd name="adj1" fmla="val 50000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9EC786-D30E-48BD-AB26-5C421DC45505}"/>
                </a:ext>
              </a:extLst>
            </p:cNvPr>
            <p:cNvSpPr txBox="1"/>
            <p:nvPr/>
          </p:nvSpPr>
          <p:spPr>
            <a:xfrm>
              <a:off x="1432669" y="3078854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9FB863A-8DE2-4881-A91C-4D665E02C537}"/>
                </a:ext>
              </a:extLst>
            </p:cNvPr>
            <p:cNvSpPr txBox="1"/>
            <p:nvPr/>
          </p:nvSpPr>
          <p:spPr>
            <a:xfrm>
              <a:off x="3453309" y="3091101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E3051CF-D283-4CD6-89F1-543BAFD9F96A}"/>
                </a:ext>
              </a:extLst>
            </p:cNvPr>
            <p:cNvSpPr txBox="1"/>
            <p:nvPr/>
          </p:nvSpPr>
          <p:spPr>
            <a:xfrm>
              <a:off x="2798823" y="3957495"/>
              <a:ext cx="3129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连接符: 曲线 21">
              <a:extLst>
                <a:ext uri="{FF2B5EF4-FFF2-40B4-BE49-F238E27FC236}">
                  <a16:creationId xmlns:a16="http://schemas.microsoft.com/office/drawing/2014/main" id="{B2FA903A-1B31-44E3-83E7-044AE42DF869}"/>
                </a:ext>
              </a:extLst>
            </p:cNvPr>
            <p:cNvCxnSpPr>
              <a:cxnSpLocks/>
              <a:stCxn id="8" idx="7"/>
              <a:endCxn id="8" idx="5"/>
            </p:cNvCxnSpPr>
            <p:nvPr/>
          </p:nvCxnSpPr>
          <p:spPr>
            <a:xfrm rot="16200000" flipH="1">
              <a:off x="3867379" y="4198523"/>
              <a:ext cx="308998" cy="12700"/>
            </a:xfrm>
            <a:prstGeom prst="curvedConnector5">
              <a:avLst>
                <a:gd name="adj1" fmla="val -73981"/>
                <a:gd name="adj2" fmla="val 4794976"/>
                <a:gd name="adj3" fmla="val 173981"/>
              </a:avLst>
            </a:prstGeom>
            <a:grpFill/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E5B3BFF-5D5F-4767-BAB5-1695C4C37DE1}"/>
                </a:ext>
              </a:extLst>
            </p:cNvPr>
            <p:cNvSpPr txBox="1"/>
            <p:nvPr/>
          </p:nvSpPr>
          <p:spPr>
            <a:xfrm>
              <a:off x="4153495" y="3460433"/>
              <a:ext cx="51809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a,b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F7556A-FBB8-4E5F-83FB-FED6F8C5E878}"/>
                </a:ext>
              </a:extLst>
            </p:cNvPr>
            <p:cNvSpPr txBox="1"/>
            <p:nvPr/>
          </p:nvSpPr>
          <p:spPr>
            <a:xfrm>
              <a:off x="3374068" y="4906837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61AAA0-17D2-4B3F-973B-8B030BD0266A}"/>
                </a:ext>
              </a:extLst>
            </p:cNvPr>
            <p:cNvSpPr txBox="1"/>
            <p:nvPr/>
          </p:nvSpPr>
          <p:spPr>
            <a:xfrm>
              <a:off x="2145906" y="3924376"/>
              <a:ext cx="32573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F815AB5-6A98-426C-A08C-D8E938DDF009}"/>
                </a:ext>
              </a:extLst>
            </p:cNvPr>
            <p:cNvSpPr txBox="1"/>
            <p:nvPr/>
          </p:nvSpPr>
          <p:spPr>
            <a:xfrm>
              <a:off x="837286" y="4018174"/>
              <a:ext cx="446738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824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B1E0F-7D57-4247-AA98-EBB4E00D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AA8DF7-9428-475B-ADAD-2032DE0F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77887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正规式</a:t>
            </a:r>
            <a:r>
              <a:rPr lang="en-US" altLang="zh-CN" sz="2800" dirty="0"/>
              <a:t>r → NFA M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首先把</a:t>
            </a:r>
            <a:r>
              <a:rPr lang="en-US" altLang="zh-CN" sz="2400" dirty="0">
                <a:solidFill>
                  <a:schemeClr val="tx1"/>
                </a:solidFill>
              </a:rPr>
              <a:t>r</a:t>
            </a:r>
            <a:r>
              <a:rPr lang="zh-CN" altLang="en-US" sz="2400" dirty="0">
                <a:solidFill>
                  <a:schemeClr val="tx1"/>
                </a:solidFill>
              </a:rPr>
              <a:t>表示成</a:t>
            </a:r>
            <a:r>
              <a:rPr lang="en-US" altLang="zh-CN" sz="24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按下面的规则对</a:t>
            </a:r>
            <a:r>
              <a:rPr lang="en-US" altLang="zh-CN" sz="2400" dirty="0">
                <a:solidFill>
                  <a:schemeClr val="tx1"/>
                </a:solidFill>
              </a:rPr>
              <a:t>r</a:t>
            </a:r>
            <a:r>
              <a:rPr lang="zh-CN" altLang="en-US" sz="2400" dirty="0">
                <a:solidFill>
                  <a:schemeClr val="tx1"/>
                </a:solidFill>
              </a:rPr>
              <a:t>进行分裂：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只到每条弧上只剩单个符号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∈</a:t>
            </a: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4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∪{ε}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为止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5E4A99C-353B-4807-9691-5E066EF78A6A}"/>
              </a:ext>
            </a:extLst>
          </p:cNvPr>
          <p:cNvGrpSpPr/>
          <p:nvPr/>
        </p:nvGrpSpPr>
        <p:grpSpPr>
          <a:xfrm>
            <a:off x="5193167" y="1294729"/>
            <a:ext cx="2131997" cy="676455"/>
            <a:chOff x="2742356" y="4197320"/>
            <a:chExt cx="2131997" cy="676455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EC7A19A-C4D8-4FD2-AC1B-1DDAB8BD6F9F}"/>
                </a:ext>
              </a:extLst>
            </p:cNvPr>
            <p:cNvSpPr/>
            <p:nvPr/>
          </p:nvSpPr>
          <p:spPr bwMode="auto">
            <a:xfrm>
              <a:off x="3189652" y="442815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8778988-3A74-4DF6-9AA8-A5BC46DA6A9B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3635274" y="4650964"/>
              <a:ext cx="793457" cy="4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2DD840BD-0A87-4E84-BCE6-8551AA5ED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731" y="44367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0BEFC6-60E1-408B-9DB6-69104CC7E099}"/>
                </a:ext>
              </a:extLst>
            </p:cNvPr>
            <p:cNvSpPr txBox="1"/>
            <p:nvPr/>
          </p:nvSpPr>
          <p:spPr>
            <a:xfrm>
              <a:off x="2742356" y="440389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730345F-3B03-4C74-B3E3-2ADCDA0F7046}"/>
                    </a:ext>
                  </a:extLst>
                </p:cNvPr>
                <p:cNvSpPr txBox="1"/>
                <p:nvPr/>
              </p:nvSpPr>
              <p:spPr>
                <a:xfrm>
                  <a:off x="3758413" y="4197320"/>
                  <a:ext cx="4618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6730345F-3B03-4C74-B3E3-2ADCDA0F7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413" y="4197320"/>
                  <a:ext cx="46185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58E9764-5FAD-4842-B400-566CA0503371}"/>
              </a:ext>
            </a:extLst>
          </p:cNvPr>
          <p:cNvSpPr txBox="1"/>
          <p:nvPr/>
        </p:nvSpPr>
        <p:spPr>
          <a:xfrm>
            <a:off x="1348999" y="270441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2C859D-92B8-4889-A679-31378B9DEEA0}"/>
              </a:ext>
            </a:extLst>
          </p:cNvPr>
          <p:cNvSpPr txBox="1"/>
          <p:nvPr/>
        </p:nvSpPr>
        <p:spPr>
          <a:xfrm>
            <a:off x="1376232" y="377896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8BB1F6-9806-4D5E-959F-E2BC01CD6E70}"/>
              </a:ext>
            </a:extLst>
          </p:cNvPr>
          <p:cNvSpPr txBox="1"/>
          <p:nvPr/>
        </p:nvSpPr>
        <p:spPr>
          <a:xfrm>
            <a:off x="1357798" y="5019408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规则</a:t>
            </a:r>
            <a:r>
              <a:rPr lang="en-US" altLang="zh-CN" sz="2400" dirty="0">
                <a:latin typeface="+mn-ea"/>
              </a:rPr>
              <a:t>3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092F9E-62C8-48CF-BD00-014F781B64EC}"/>
              </a:ext>
            </a:extLst>
          </p:cNvPr>
          <p:cNvGrpSpPr/>
          <p:nvPr/>
        </p:nvGrpSpPr>
        <p:grpSpPr>
          <a:xfrm>
            <a:off x="7039962" y="2454632"/>
            <a:ext cx="2799844" cy="651788"/>
            <a:chOff x="2624763" y="2830233"/>
            <a:chExt cx="2799844" cy="65178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0059925-536A-4078-B508-C968E5C5F274}"/>
                </a:ext>
              </a:extLst>
            </p:cNvPr>
            <p:cNvSpPr/>
            <p:nvPr/>
          </p:nvSpPr>
          <p:spPr bwMode="auto">
            <a:xfrm>
              <a:off x="3801874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C00000"/>
                  </a:solidFill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solidFill>
                  <a:srgbClr val="C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C1C34E0-B2AA-4F00-93E9-E288C112ED4E}"/>
                </a:ext>
              </a:extLst>
            </p:cNvPr>
            <p:cNvSpPr/>
            <p:nvPr/>
          </p:nvSpPr>
          <p:spPr bwMode="auto">
            <a:xfrm>
              <a:off x="2624763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C4A5BE6-63C9-440F-BBAC-E44B8C1195EE}"/>
                </a:ext>
              </a:extLst>
            </p:cNvPr>
            <p:cNvCxnSpPr>
              <a:cxnSpLocks/>
            </p:cNvCxnSpPr>
            <p:nvPr/>
          </p:nvCxnSpPr>
          <p:spPr>
            <a:xfrm>
              <a:off x="3070385" y="3259210"/>
              <a:ext cx="731489" cy="158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ECB7ABD-BCF3-400E-A36B-A52A5FDEE78A}"/>
                    </a:ext>
                  </a:extLst>
                </p:cNvPr>
                <p:cNvSpPr txBox="1"/>
                <p:nvPr/>
              </p:nvSpPr>
              <p:spPr>
                <a:xfrm>
                  <a:off x="3233695" y="2830233"/>
                  <a:ext cx="5171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ECB7ABD-BCF3-400E-A36B-A52A5FDEE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3695" y="2830233"/>
                  <a:ext cx="517193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E445ADB-DEDC-48DE-A3C6-2F20A461116D}"/>
                </a:ext>
              </a:extLst>
            </p:cNvPr>
            <p:cNvSpPr/>
            <p:nvPr/>
          </p:nvSpPr>
          <p:spPr bwMode="auto">
            <a:xfrm>
              <a:off x="497898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62601A2-472A-402B-BB9C-76CECD024E55}"/>
                </a:ext>
              </a:extLst>
            </p:cNvPr>
            <p:cNvCxnSpPr>
              <a:cxnSpLocks/>
            </p:cNvCxnSpPr>
            <p:nvPr/>
          </p:nvCxnSpPr>
          <p:spPr>
            <a:xfrm>
              <a:off x="4247496" y="3259210"/>
              <a:ext cx="731489" cy="158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FE7009A-B53A-449E-9823-E87616B022D9}"/>
                    </a:ext>
                  </a:extLst>
                </p:cNvPr>
                <p:cNvSpPr txBox="1"/>
                <p:nvPr/>
              </p:nvSpPr>
              <p:spPr>
                <a:xfrm>
                  <a:off x="4378966" y="2830233"/>
                  <a:ext cx="5243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FE7009A-B53A-449E-9823-E87616B02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966" y="2830233"/>
                  <a:ext cx="52431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箭头: 右 22">
            <a:extLst>
              <a:ext uri="{FF2B5EF4-FFF2-40B4-BE49-F238E27FC236}">
                <a16:creationId xmlns:a16="http://schemas.microsoft.com/office/drawing/2014/main" id="{3D28A83D-79EE-4242-92E0-913358F2F439}"/>
              </a:ext>
            </a:extLst>
          </p:cNvPr>
          <p:cNvSpPr/>
          <p:nvPr/>
        </p:nvSpPr>
        <p:spPr>
          <a:xfrm>
            <a:off x="5700090" y="2680782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09ACD9-A3F6-47C0-8247-776FD82886FA}"/>
              </a:ext>
            </a:extLst>
          </p:cNvPr>
          <p:cNvGrpSpPr/>
          <p:nvPr/>
        </p:nvGrpSpPr>
        <p:grpSpPr>
          <a:xfrm>
            <a:off x="7039202" y="3102852"/>
            <a:ext cx="2800604" cy="1721964"/>
            <a:chOff x="2606685" y="3446071"/>
            <a:chExt cx="2800604" cy="1721964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BCDF61E-0F02-4323-AD11-52FC3FF4339E}"/>
                </a:ext>
              </a:extLst>
            </p:cNvPr>
            <p:cNvSpPr/>
            <p:nvPr/>
          </p:nvSpPr>
          <p:spPr bwMode="auto">
            <a:xfrm>
              <a:off x="4961667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23D86DD-89C0-41D5-903E-A1151BD44F95}"/>
                </a:ext>
              </a:extLst>
            </p:cNvPr>
            <p:cNvSpPr/>
            <p:nvPr/>
          </p:nvSpPr>
          <p:spPr bwMode="auto">
            <a:xfrm>
              <a:off x="2606685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CC432B32-B8FA-4777-A44C-E505FC86AEAE}"/>
                </a:ext>
              </a:extLst>
            </p:cNvPr>
            <p:cNvCxnSpPr>
              <a:stCxn id="26" idx="7"/>
              <a:endCxn id="25" idx="1"/>
            </p:cNvCxnSpPr>
            <p:nvPr/>
          </p:nvCxnSpPr>
          <p:spPr>
            <a:xfrm rot="5400000" flipH="1" flipV="1">
              <a:off x="4006987" y="3156270"/>
              <a:ext cx="12700" cy="2039880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49BF3D6-1324-4DC4-8A8B-A050E8111259}"/>
                    </a:ext>
                  </a:extLst>
                </p:cNvPr>
                <p:cNvSpPr txBox="1"/>
                <p:nvPr/>
              </p:nvSpPr>
              <p:spPr>
                <a:xfrm>
                  <a:off x="3798847" y="3446071"/>
                  <a:ext cx="5171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49BF3D6-1324-4DC4-8A8B-A050E8111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847" y="3446071"/>
                  <a:ext cx="51719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F0792427-DD33-469E-B272-2549DF8F0E7B}"/>
                </a:ext>
              </a:extLst>
            </p:cNvPr>
            <p:cNvCxnSpPr>
              <a:cxnSpLocks/>
              <a:stCxn id="26" idx="5"/>
              <a:endCxn id="25" idx="3"/>
            </p:cNvCxnSpPr>
            <p:nvPr/>
          </p:nvCxnSpPr>
          <p:spPr>
            <a:xfrm rot="16200000" flipH="1">
              <a:off x="4006987" y="3471372"/>
              <a:ext cx="12700" cy="2039880"/>
            </a:xfrm>
            <a:prstGeom prst="curvedConnector3">
              <a:avLst>
                <a:gd name="adj1" fmla="val 2313858"/>
              </a:avLst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641D307-5B57-45D6-B232-F7A0E8818004}"/>
                    </a:ext>
                  </a:extLst>
                </p:cNvPr>
                <p:cNvSpPr txBox="1"/>
                <p:nvPr/>
              </p:nvSpPr>
              <p:spPr>
                <a:xfrm>
                  <a:off x="3772890" y="4706370"/>
                  <a:ext cx="5243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3641D307-5B57-45D6-B232-F7A0E8818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890" y="4706370"/>
                  <a:ext cx="52431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FB9842D-EB81-4C0F-9BD4-AFDFE4DAE9A8}"/>
              </a:ext>
            </a:extLst>
          </p:cNvPr>
          <p:cNvGrpSpPr/>
          <p:nvPr/>
        </p:nvGrpSpPr>
        <p:grpSpPr>
          <a:xfrm>
            <a:off x="3154196" y="3600456"/>
            <a:ext cx="1823447" cy="642905"/>
            <a:chOff x="6849743" y="3913667"/>
            <a:chExt cx="1823447" cy="64290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CCF1501-AFB3-42F1-9AB4-406651F2D180}"/>
                </a:ext>
              </a:extLst>
            </p:cNvPr>
            <p:cNvSpPr/>
            <p:nvPr/>
          </p:nvSpPr>
          <p:spPr bwMode="auto">
            <a:xfrm>
              <a:off x="6849743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7997D635-F5B5-4B0E-B27C-C4C0210AD8AA}"/>
                </a:ext>
              </a:extLst>
            </p:cNvPr>
            <p:cNvCxnSpPr>
              <a:cxnSpLocks/>
            </p:cNvCxnSpPr>
            <p:nvPr/>
          </p:nvCxnSpPr>
          <p:spPr>
            <a:xfrm>
              <a:off x="7295365" y="4333761"/>
              <a:ext cx="932203" cy="74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08C3F41A-27B2-4660-8202-33595A1162AF}"/>
                    </a:ext>
                  </a:extLst>
                </p:cNvPr>
                <p:cNvSpPr txBox="1"/>
                <p:nvPr/>
              </p:nvSpPr>
              <p:spPr>
                <a:xfrm>
                  <a:off x="7365911" y="3913667"/>
                  <a:ext cx="8696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08C3F41A-27B2-4660-8202-33595A116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911" y="3913667"/>
                  <a:ext cx="869661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6A440B4-1E53-4680-B3E2-CC64A40E4A89}"/>
                </a:ext>
              </a:extLst>
            </p:cNvPr>
            <p:cNvSpPr/>
            <p:nvPr/>
          </p:nvSpPr>
          <p:spPr bwMode="auto">
            <a:xfrm>
              <a:off x="8227568" y="411095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sp>
        <p:nvSpPr>
          <p:cNvPr id="36" name="箭头: 右 35">
            <a:extLst>
              <a:ext uri="{FF2B5EF4-FFF2-40B4-BE49-F238E27FC236}">
                <a16:creationId xmlns:a16="http://schemas.microsoft.com/office/drawing/2014/main" id="{8DAF49A2-B939-4E34-B3F1-CD85CFBDD00E}"/>
              </a:ext>
            </a:extLst>
          </p:cNvPr>
          <p:cNvSpPr/>
          <p:nvPr/>
        </p:nvSpPr>
        <p:spPr>
          <a:xfrm>
            <a:off x="5700090" y="3755333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2654F9A-9CE9-482A-8030-950F0666A644}"/>
              </a:ext>
            </a:extLst>
          </p:cNvPr>
          <p:cNvGrpSpPr/>
          <p:nvPr/>
        </p:nvGrpSpPr>
        <p:grpSpPr>
          <a:xfrm>
            <a:off x="7036644" y="4874664"/>
            <a:ext cx="2799844" cy="1268384"/>
            <a:chOff x="2591181" y="5293634"/>
            <a:chExt cx="2799844" cy="1268384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AFA77D7-804B-4831-AD94-AE617E0EC34A}"/>
                </a:ext>
              </a:extLst>
            </p:cNvPr>
            <p:cNvSpPr/>
            <p:nvPr/>
          </p:nvSpPr>
          <p:spPr bwMode="auto">
            <a:xfrm>
              <a:off x="3768292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C00000"/>
                  </a:solidFill>
                  <a:latin typeface="Arial" charset="0"/>
                  <a:ea typeface="微软雅黑" pitchFamily="34" charset="-122"/>
                </a:rPr>
                <a:t>j</a:t>
              </a:r>
              <a:endParaRPr lang="zh-CN" altLang="en-US" sz="2400" baseline="-25000" dirty="0">
                <a:solidFill>
                  <a:srgbClr val="C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71D114F-B89B-422F-A84C-C6B16E247B6A}"/>
                </a:ext>
              </a:extLst>
            </p:cNvPr>
            <p:cNvSpPr/>
            <p:nvPr/>
          </p:nvSpPr>
          <p:spPr bwMode="auto">
            <a:xfrm>
              <a:off x="2591181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318C4F49-9BDE-40E2-8712-6B4DACB859F8}"/>
                </a:ext>
              </a:extLst>
            </p:cNvPr>
            <p:cNvCxnSpPr>
              <a:cxnSpLocks/>
            </p:cNvCxnSpPr>
            <p:nvPr/>
          </p:nvCxnSpPr>
          <p:spPr>
            <a:xfrm>
              <a:off x="3036803" y="571310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9E4CDDE-1054-4EFC-8E4E-009D305DADA3}"/>
                    </a:ext>
                  </a:extLst>
                </p:cNvPr>
                <p:cNvSpPr txBox="1"/>
                <p:nvPr/>
              </p:nvSpPr>
              <p:spPr>
                <a:xfrm>
                  <a:off x="3200113" y="5293634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D9E4CDDE-1054-4EFC-8E4E-009D305DA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113" y="5293634"/>
                  <a:ext cx="418833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80CA943-3EB5-4718-9F73-099C90AA29F6}"/>
                </a:ext>
              </a:extLst>
            </p:cNvPr>
            <p:cNvSpPr/>
            <p:nvPr/>
          </p:nvSpPr>
          <p:spPr bwMode="auto">
            <a:xfrm>
              <a:off x="4945403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171D307-D227-45CE-9AC6-EB557B93DFFD}"/>
                </a:ext>
              </a:extLst>
            </p:cNvPr>
            <p:cNvCxnSpPr>
              <a:cxnSpLocks/>
            </p:cNvCxnSpPr>
            <p:nvPr/>
          </p:nvCxnSpPr>
          <p:spPr>
            <a:xfrm>
              <a:off x="4213914" y="5713108"/>
              <a:ext cx="731489" cy="80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1E0AE01-C0E8-47E2-AA0E-69CA7B8E71A4}"/>
                    </a:ext>
                  </a:extLst>
                </p:cNvPr>
                <p:cNvSpPr txBox="1"/>
                <p:nvPr/>
              </p:nvSpPr>
              <p:spPr>
                <a:xfrm>
                  <a:off x="4345384" y="5293634"/>
                  <a:ext cx="4204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71E0AE01-C0E8-47E2-AA0E-69CA7B8E7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5384" y="5293634"/>
                  <a:ext cx="420435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连接符: 曲线 44">
              <a:extLst>
                <a:ext uri="{FF2B5EF4-FFF2-40B4-BE49-F238E27FC236}">
                  <a16:creationId xmlns:a16="http://schemas.microsoft.com/office/drawing/2014/main" id="{1ABB1036-50A3-4E6D-9D5F-76A700477772}"/>
                </a:ext>
              </a:extLst>
            </p:cNvPr>
            <p:cNvCxnSpPr>
              <a:cxnSpLocks/>
              <a:stCxn id="38" idx="3"/>
              <a:endCxn id="38" idx="6"/>
            </p:cNvCxnSpPr>
            <p:nvPr/>
          </p:nvCxnSpPr>
          <p:spPr>
            <a:xfrm rot="5400000" flipH="1" flipV="1">
              <a:off x="3944957" y="5601703"/>
              <a:ext cx="157551" cy="380362"/>
            </a:xfrm>
            <a:prstGeom prst="curvedConnector4">
              <a:avLst>
                <a:gd name="adj1" fmla="val -186517"/>
                <a:gd name="adj2" fmla="val 160101"/>
              </a:avLst>
            </a:prstGeom>
            <a:ln w="254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28D79456-A67F-407A-B385-B325FA46F4DE}"/>
                    </a:ext>
                  </a:extLst>
                </p:cNvPr>
                <p:cNvSpPr txBox="1"/>
                <p:nvPr/>
              </p:nvSpPr>
              <p:spPr>
                <a:xfrm>
                  <a:off x="3709131" y="6100353"/>
                  <a:ext cx="5171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28D79456-A67F-407A-B385-B325FA46F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131" y="6100353"/>
                  <a:ext cx="517193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箭头: 右 46">
            <a:extLst>
              <a:ext uri="{FF2B5EF4-FFF2-40B4-BE49-F238E27FC236}">
                <a16:creationId xmlns:a16="http://schemas.microsoft.com/office/drawing/2014/main" id="{BD75FCEE-8BEC-4C39-A03A-5A2C35F18478}"/>
              </a:ext>
            </a:extLst>
          </p:cNvPr>
          <p:cNvSpPr/>
          <p:nvPr/>
        </p:nvSpPr>
        <p:spPr>
          <a:xfrm>
            <a:off x="5700090" y="5134680"/>
            <a:ext cx="445622" cy="3699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0B4DD04-2076-40BC-8F14-BDB3FD755C1A}"/>
              </a:ext>
            </a:extLst>
          </p:cNvPr>
          <p:cNvGrpSpPr/>
          <p:nvPr/>
        </p:nvGrpSpPr>
        <p:grpSpPr>
          <a:xfrm>
            <a:off x="3128258" y="4827960"/>
            <a:ext cx="1823447" cy="689398"/>
            <a:chOff x="6834243" y="5246521"/>
            <a:chExt cx="1823447" cy="68939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FCE13C4-29B4-4A57-9EDC-9DB03ADF1B00}"/>
                </a:ext>
              </a:extLst>
            </p:cNvPr>
            <p:cNvSpPr/>
            <p:nvPr/>
          </p:nvSpPr>
          <p:spPr bwMode="auto">
            <a:xfrm>
              <a:off x="6834243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E709DCED-F504-4728-975B-1BA4DAB09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9865" y="5713108"/>
              <a:ext cx="932203" cy="80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38B681B-25F6-4D43-8DDF-B3D57AF358E3}"/>
                    </a:ext>
                  </a:extLst>
                </p:cNvPr>
                <p:cNvSpPr txBox="1"/>
                <p:nvPr/>
              </p:nvSpPr>
              <p:spPr>
                <a:xfrm>
                  <a:off x="7458673" y="5246521"/>
                  <a:ext cx="6195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E38B681B-25F6-4D43-8DDF-B3D57AF35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673" y="5246521"/>
                  <a:ext cx="619592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35905D1-63E3-443A-9BE3-AEDBE71707EC}"/>
                </a:ext>
              </a:extLst>
            </p:cNvPr>
            <p:cNvSpPr/>
            <p:nvPr/>
          </p:nvSpPr>
          <p:spPr bwMode="auto">
            <a:xfrm>
              <a:off x="8212068" y="549029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7D8768B-53BA-4988-967C-CC0B39E9067E}"/>
              </a:ext>
            </a:extLst>
          </p:cNvPr>
          <p:cNvGrpSpPr/>
          <p:nvPr/>
        </p:nvGrpSpPr>
        <p:grpSpPr>
          <a:xfrm>
            <a:off x="3134302" y="2446540"/>
            <a:ext cx="1823447" cy="666153"/>
            <a:chOff x="6836825" y="2815868"/>
            <a:chExt cx="1823447" cy="666153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68B1CCA-E3F4-4DB5-A21D-DCD867B7E677}"/>
                </a:ext>
              </a:extLst>
            </p:cNvPr>
            <p:cNvSpPr/>
            <p:nvPr/>
          </p:nvSpPr>
          <p:spPr bwMode="auto">
            <a:xfrm>
              <a:off x="683682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72EF2AE5-7B7E-494C-8589-5C5640E07106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7282447" y="3259210"/>
              <a:ext cx="93220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62002EAF-0910-474C-868D-8DD88D320955}"/>
                    </a:ext>
                  </a:extLst>
                </p:cNvPr>
                <p:cNvSpPr txBox="1"/>
                <p:nvPr/>
              </p:nvSpPr>
              <p:spPr>
                <a:xfrm>
                  <a:off x="7445757" y="2815868"/>
                  <a:ext cx="7718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62002EAF-0910-474C-868D-8DD88D320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757" y="2815868"/>
                  <a:ext cx="771878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80CDFDF5-B8E4-4204-8348-E21EA7233EF2}"/>
                </a:ext>
              </a:extLst>
            </p:cNvPr>
            <p:cNvSpPr/>
            <p:nvPr/>
          </p:nvSpPr>
          <p:spPr bwMode="auto">
            <a:xfrm>
              <a:off x="8214650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3" grpId="0" animBg="1"/>
      <p:bldP spid="36" grpId="0" animBg="1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EF57B-6F4D-4D10-BEBC-D7B900C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　正规式和有穷自动机的等价性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E33D3-119B-437F-B177-0F9C98658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39938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从正规则式构造</a:t>
            </a:r>
            <a:r>
              <a:rPr lang="en-US" altLang="zh-CN" sz="2800" dirty="0"/>
              <a:t>NFA</a:t>
            </a:r>
            <a:r>
              <a:rPr lang="zh-CN" altLang="en-US" sz="2800" dirty="0"/>
              <a:t>举例：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构造</a:t>
            </a:r>
            <a:r>
              <a:rPr lang="en-US" altLang="zh-CN" sz="2800" dirty="0"/>
              <a:t>r=(</a:t>
            </a:r>
            <a:r>
              <a:rPr lang="en-US" altLang="zh-CN" sz="2800" dirty="0" err="1"/>
              <a:t>a|b</a:t>
            </a:r>
            <a:r>
              <a:rPr lang="en-US" altLang="zh-CN" sz="2800" dirty="0"/>
              <a:t>)*abb</a:t>
            </a:r>
            <a:r>
              <a:rPr lang="zh-CN" altLang="en-US" sz="2800" dirty="0"/>
              <a:t>的等价</a:t>
            </a:r>
            <a:r>
              <a:rPr lang="en-US" altLang="zh-CN" sz="2800" dirty="0"/>
              <a:t>NFA</a:t>
            </a:r>
          </a:p>
          <a:p>
            <a:endParaRPr lang="zh-CN" altLang="en-US" sz="28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F403D02-11ED-4B06-A992-A95C67534A78}"/>
              </a:ext>
            </a:extLst>
          </p:cNvPr>
          <p:cNvGrpSpPr/>
          <p:nvPr/>
        </p:nvGrpSpPr>
        <p:grpSpPr>
          <a:xfrm>
            <a:off x="6239928" y="1423066"/>
            <a:ext cx="3238895" cy="676455"/>
            <a:chOff x="2742356" y="4197320"/>
            <a:chExt cx="3238895" cy="67645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433F5E6-818A-44F3-B058-DDE48DD2D5D4}"/>
                </a:ext>
              </a:extLst>
            </p:cNvPr>
            <p:cNvSpPr/>
            <p:nvPr/>
          </p:nvSpPr>
          <p:spPr bwMode="auto">
            <a:xfrm>
              <a:off x="3189652" y="442815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A9D6D99-D1AF-4191-A4B6-1F01F1A436C0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>
              <a:off x="3635274" y="4650964"/>
              <a:ext cx="1900355" cy="43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38BF5C08-93AB-4FC6-B9A1-BB65872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29" y="44367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1B83C3C-F91D-4284-8E09-B80809237E30}"/>
                </a:ext>
              </a:extLst>
            </p:cNvPr>
            <p:cNvSpPr txBox="1"/>
            <p:nvPr/>
          </p:nvSpPr>
          <p:spPr>
            <a:xfrm>
              <a:off x="2742356" y="440389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409CF85-64AF-40D8-88E7-7EB8B32BF479}"/>
                </a:ext>
              </a:extLst>
            </p:cNvPr>
            <p:cNvSpPr txBox="1"/>
            <p:nvPr/>
          </p:nvSpPr>
          <p:spPr>
            <a:xfrm>
              <a:off x="3758413" y="4197320"/>
              <a:ext cx="16385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(</a:t>
              </a:r>
              <a:r>
                <a:rPr lang="en-US" altLang="zh-CN" sz="2800" dirty="0" err="1"/>
                <a:t>a|b</a:t>
              </a:r>
              <a:r>
                <a:rPr lang="en-US" altLang="zh-CN" sz="2800" dirty="0"/>
                <a:t>)*abb</a:t>
              </a:r>
              <a:endParaRPr lang="zh-CN" altLang="en-US" sz="2800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A55B0A0-CBDB-4A36-BFEB-2882810ABB7B}"/>
              </a:ext>
            </a:extLst>
          </p:cNvPr>
          <p:cNvGrpSpPr/>
          <p:nvPr/>
        </p:nvGrpSpPr>
        <p:grpSpPr>
          <a:xfrm>
            <a:off x="992192" y="2571577"/>
            <a:ext cx="3463184" cy="690755"/>
            <a:chOff x="992192" y="2571577"/>
            <a:chExt cx="3463184" cy="6907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CCFB2F7-17D6-4959-8F78-52890637115E}"/>
                </a:ext>
              </a:extLst>
            </p:cNvPr>
            <p:cNvSpPr/>
            <p:nvPr/>
          </p:nvSpPr>
          <p:spPr bwMode="auto">
            <a:xfrm>
              <a:off x="1439488" y="280241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F31B14C-22AD-4E41-8703-0279B3C320E1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1885110" y="3025221"/>
              <a:ext cx="899955" cy="14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E51F74E4-421A-42AB-AB93-098BD32E4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9754" y="2811044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0D62B4-1B64-4F45-98F2-0BC104F8A29B}"/>
                </a:ext>
              </a:extLst>
            </p:cNvPr>
            <p:cNvSpPr txBox="1"/>
            <p:nvPr/>
          </p:nvSpPr>
          <p:spPr>
            <a:xfrm>
              <a:off x="992192" y="2778153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82409A8-61C9-4D8D-BCD8-49145473841C}"/>
                </a:ext>
              </a:extLst>
            </p:cNvPr>
            <p:cNvSpPr txBox="1"/>
            <p:nvPr/>
          </p:nvSpPr>
          <p:spPr>
            <a:xfrm>
              <a:off x="1904731" y="2571577"/>
              <a:ext cx="10326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(</a:t>
              </a:r>
              <a:r>
                <a:rPr lang="en-US" altLang="zh-CN" sz="2800" dirty="0" err="1"/>
                <a:t>a|b</a:t>
              </a:r>
              <a:r>
                <a:rPr lang="en-US" altLang="zh-CN" sz="2800" dirty="0"/>
                <a:t>)*</a:t>
              </a:r>
              <a:endParaRPr lang="zh-CN" altLang="en-US" sz="28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E08B4F4-9795-4A46-8A6D-5DCAC4B861F5}"/>
                </a:ext>
              </a:extLst>
            </p:cNvPr>
            <p:cNvSpPr/>
            <p:nvPr/>
          </p:nvSpPr>
          <p:spPr bwMode="auto">
            <a:xfrm>
              <a:off x="2785065" y="2816710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19B5ACF-5890-4E92-92C3-2B6EE326336E}"/>
                </a:ext>
              </a:extLst>
            </p:cNvPr>
            <p:cNvSpPr txBox="1"/>
            <p:nvPr/>
          </p:nvSpPr>
          <p:spPr>
            <a:xfrm>
              <a:off x="3239298" y="2571577"/>
              <a:ext cx="790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abb</a:t>
              </a:r>
              <a:endParaRPr lang="zh-CN" altLang="en-US" sz="2800" dirty="0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20F9B0E-5770-4212-AD77-3110A2A8B861}"/>
                </a:ext>
              </a:extLst>
            </p:cNvPr>
            <p:cNvCxnSpPr>
              <a:cxnSpLocks/>
              <a:stCxn id="17" idx="6"/>
              <a:endCxn id="14" idx="2"/>
            </p:cNvCxnSpPr>
            <p:nvPr/>
          </p:nvCxnSpPr>
          <p:spPr>
            <a:xfrm flipV="1">
              <a:off x="3230687" y="3029538"/>
              <a:ext cx="779067" cy="9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3FF0A25-9250-41F3-9391-1F3DFF5BA82D}"/>
              </a:ext>
            </a:extLst>
          </p:cNvPr>
          <p:cNvGrpSpPr/>
          <p:nvPr/>
        </p:nvGrpSpPr>
        <p:grpSpPr>
          <a:xfrm>
            <a:off x="5720942" y="2533020"/>
            <a:ext cx="4239561" cy="1383591"/>
            <a:chOff x="5720942" y="2533020"/>
            <a:chExt cx="4239561" cy="138359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2E06E7C-09F6-40D3-8B82-6AC6B86CE670}"/>
                </a:ext>
              </a:extLst>
            </p:cNvPr>
            <p:cNvSpPr txBox="1"/>
            <p:nvPr/>
          </p:nvSpPr>
          <p:spPr>
            <a:xfrm>
              <a:off x="8744425" y="2533020"/>
              <a:ext cx="790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abb</a:t>
              </a:r>
              <a:endParaRPr lang="zh-CN" altLang="en-US" sz="2800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FD827A2-E2FD-43AA-A4CB-5B79412D1B07}"/>
                </a:ext>
              </a:extLst>
            </p:cNvPr>
            <p:cNvSpPr/>
            <p:nvPr/>
          </p:nvSpPr>
          <p:spPr bwMode="auto">
            <a:xfrm>
              <a:off x="6168238" y="276385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B7B6376-9713-475E-B45F-1144368644C7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>
              <a:off x="6613860" y="2986664"/>
              <a:ext cx="572185" cy="11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1C94AE1A-836B-40D4-87E3-4410A38E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4881" y="27724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4C5EA54-4806-4C19-95B7-815AD495A4AD}"/>
                </a:ext>
              </a:extLst>
            </p:cNvPr>
            <p:cNvSpPr txBox="1"/>
            <p:nvPr/>
          </p:nvSpPr>
          <p:spPr>
            <a:xfrm>
              <a:off x="5720942" y="2739596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B7CA90E-1C03-44FD-8BF1-643029787D51}"/>
                </a:ext>
              </a:extLst>
            </p:cNvPr>
            <p:cNvSpPr txBox="1"/>
            <p:nvPr/>
          </p:nvSpPr>
          <p:spPr>
            <a:xfrm>
              <a:off x="7354512" y="3393391"/>
              <a:ext cx="665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err="1"/>
                <a:t>a|b</a:t>
              </a:r>
              <a:endParaRPr lang="zh-CN" altLang="en-US" sz="2800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F32806C-C5D6-4741-8B9F-EBB130368788}"/>
                </a:ext>
              </a:extLst>
            </p:cNvPr>
            <p:cNvSpPr/>
            <p:nvPr/>
          </p:nvSpPr>
          <p:spPr bwMode="auto">
            <a:xfrm>
              <a:off x="8290192" y="277815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534ACFB-40EA-42E4-AB0C-6F0F2E40BC4F}"/>
                </a:ext>
              </a:extLst>
            </p:cNvPr>
            <p:cNvCxnSpPr>
              <a:cxnSpLocks/>
              <a:stCxn id="28" idx="6"/>
              <a:endCxn id="25" idx="2"/>
            </p:cNvCxnSpPr>
            <p:nvPr/>
          </p:nvCxnSpPr>
          <p:spPr>
            <a:xfrm flipV="1">
              <a:off x="8735814" y="2990981"/>
              <a:ext cx="779067" cy="9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AC6EA20-AF71-4D37-B3E1-60F834EAA331}"/>
                </a:ext>
              </a:extLst>
            </p:cNvPr>
            <p:cNvSpPr/>
            <p:nvPr/>
          </p:nvSpPr>
          <p:spPr bwMode="auto">
            <a:xfrm>
              <a:off x="7186045" y="2775763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5013868-05F2-4E41-A097-93920F0DAC0D}"/>
                </a:ext>
              </a:extLst>
            </p:cNvPr>
            <p:cNvCxnSpPr>
              <a:cxnSpLocks/>
              <a:stCxn id="31" idx="6"/>
              <a:endCxn id="28" idx="2"/>
            </p:cNvCxnSpPr>
            <p:nvPr/>
          </p:nvCxnSpPr>
          <p:spPr>
            <a:xfrm>
              <a:off x="7631667" y="2998574"/>
              <a:ext cx="658525" cy="23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75E1D1E-71F4-4EC2-A3B5-E8BEEF964A50}"/>
                    </a:ext>
                  </a:extLst>
                </p:cNvPr>
                <p:cNvSpPr txBox="1"/>
                <p:nvPr/>
              </p:nvSpPr>
              <p:spPr>
                <a:xfrm>
                  <a:off x="6680181" y="2570706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75E1D1E-71F4-4EC2-A3B5-E8BEEF964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0181" y="2570706"/>
                  <a:ext cx="418833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4F9C9EBB-A999-4BC7-B4C8-D1250A79FA0E}"/>
                    </a:ext>
                  </a:extLst>
                </p:cNvPr>
                <p:cNvSpPr txBox="1"/>
                <p:nvPr/>
              </p:nvSpPr>
              <p:spPr>
                <a:xfrm>
                  <a:off x="7718698" y="2602186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4F9C9EBB-A999-4BC7-B4C8-D1250A79F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8698" y="2602186"/>
                  <a:ext cx="41883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连接符: 曲线 38">
              <a:extLst>
                <a:ext uri="{FF2B5EF4-FFF2-40B4-BE49-F238E27FC236}">
                  <a16:creationId xmlns:a16="http://schemas.microsoft.com/office/drawing/2014/main" id="{F45FB30F-F6E9-499A-9FDC-FC37C056E6A2}"/>
                </a:ext>
              </a:extLst>
            </p:cNvPr>
            <p:cNvCxnSpPr>
              <a:stCxn id="31" idx="6"/>
              <a:endCxn id="31" idx="3"/>
            </p:cNvCxnSpPr>
            <p:nvPr/>
          </p:nvCxnSpPr>
          <p:spPr>
            <a:xfrm flipH="1">
              <a:off x="7251305" y="2998574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6DBBF30-F48F-4439-8B6F-8F4926843EB8}"/>
              </a:ext>
            </a:extLst>
          </p:cNvPr>
          <p:cNvGrpSpPr/>
          <p:nvPr/>
        </p:nvGrpSpPr>
        <p:grpSpPr>
          <a:xfrm>
            <a:off x="835852" y="3972924"/>
            <a:ext cx="4239561" cy="1821619"/>
            <a:chOff x="904531" y="3679376"/>
            <a:chExt cx="4239561" cy="1821619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7C6CC4B-3878-4586-8857-20A2E8CA7B7E}"/>
                </a:ext>
              </a:extLst>
            </p:cNvPr>
            <p:cNvSpPr/>
            <p:nvPr/>
          </p:nvSpPr>
          <p:spPr bwMode="auto">
            <a:xfrm>
              <a:off x="1351827" y="43482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D350DA8-F9E8-4704-90CC-14BAA2627272}"/>
                </a:ext>
              </a:extLst>
            </p:cNvPr>
            <p:cNvCxnSpPr>
              <a:cxnSpLocks/>
              <a:stCxn id="40" idx="6"/>
              <a:endCxn id="47" idx="2"/>
            </p:cNvCxnSpPr>
            <p:nvPr/>
          </p:nvCxnSpPr>
          <p:spPr>
            <a:xfrm>
              <a:off x="1797449" y="4571048"/>
              <a:ext cx="572185" cy="11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FAEC6259-55B9-4F8F-9C75-397935856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470" y="4356871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494D40F-5631-424E-9FCD-6FE8388229A7}"/>
                </a:ext>
              </a:extLst>
            </p:cNvPr>
            <p:cNvSpPr txBox="1"/>
            <p:nvPr/>
          </p:nvSpPr>
          <p:spPr>
            <a:xfrm>
              <a:off x="904531" y="4323980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53CDD1D-E6FA-489A-841F-ADA831DC1E55}"/>
                </a:ext>
              </a:extLst>
            </p:cNvPr>
            <p:cNvSpPr txBox="1"/>
            <p:nvPr/>
          </p:nvSpPr>
          <p:spPr>
            <a:xfrm>
              <a:off x="2538101" y="4977775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b</a:t>
              </a:r>
              <a:endParaRPr lang="zh-CN" altLang="en-US" sz="2800" dirty="0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93B6B7D-6D80-4C82-8B45-D2B6F4CC6A14}"/>
                </a:ext>
              </a:extLst>
            </p:cNvPr>
            <p:cNvSpPr/>
            <p:nvPr/>
          </p:nvSpPr>
          <p:spPr bwMode="auto">
            <a:xfrm>
              <a:off x="3473781" y="436253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5D4D4D48-F483-415F-BC40-F19F32A41E82}"/>
                </a:ext>
              </a:extLst>
            </p:cNvPr>
            <p:cNvCxnSpPr>
              <a:cxnSpLocks/>
              <a:stCxn id="45" idx="6"/>
              <a:endCxn id="42" idx="2"/>
            </p:cNvCxnSpPr>
            <p:nvPr/>
          </p:nvCxnSpPr>
          <p:spPr>
            <a:xfrm flipV="1">
              <a:off x="3919403" y="4575365"/>
              <a:ext cx="779067" cy="99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0E6025B-5480-4D8C-B0BC-E41D82C680C4}"/>
                </a:ext>
              </a:extLst>
            </p:cNvPr>
            <p:cNvSpPr/>
            <p:nvPr/>
          </p:nvSpPr>
          <p:spPr bwMode="auto">
            <a:xfrm>
              <a:off x="2369634" y="436014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6D10C784-9683-44E1-AAC1-4DBA86ECE987}"/>
                </a:ext>
              </a:extLst>
            </p:cNvPr>
            <p:cNvCxnSpPr>
              <a:cxnSpLocks/>
              <a:stCxn id="47" idx="6"/>
              <a:endCxn id="45" idx="2"/>
            </p:cNvCxnSpPr>
            <p:nvPr/>
          </p:nvCxnSpPr>
          <p:spPr>
            <a:xfrm>
              <a:off x="2815256" y="4582958"/>
              <a:ext cx="658525" cy="23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EE824F7-BC73-460B-B15D-0395D78F9DA1}"/>
                    </a:ext>
                  </a:extLst>
                </p:cNvPr>
                <p:cNvSpPr txBox="1"/>
                <p:nvPr/>
              </p:nvSpPr>
              <p:spPr>
                <a:xfrm>
                  <a:off x="1863770" y="4155090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EE824F7-BC73-460B-B15D-0395D78F9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3770" y="4155090"/>
                  <a:ext cx="41883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A3DFE17-8589-4D0F-80CB-838FE5CD4A65}"/>
                    </a:ext>
                  </a:extLst>
                </p:cNvPr>
                <p:cNvSpPr txBox="1"/>
                <p:nvPr/>
              </p:nvSpPr>
              <p:spPr>
                <a:xfrm>
                  <a:off x="3023707" y="4167792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0A3DFE17-8589-4D0F-80CB-838FE5CD4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707" y="4167792"/>
                  <a:ext cx="41883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连接符: 曲线 50">
              <a:extLst>
                <a:ext uri="{FF2B5EF4-FFF2-40B4-BE49-F238E27FC236}">
                  <a16:creationId xmlns:a16="http://schemas.microsoft.com/office/drawing/2014/main" id="{ADA439DF-A7FF-4442-A23F-DFE866E58C0E}"/>
                </a:ext>
              </a:extLst>
            </p:cNvPr>
            <p:cNvCxnSpPr>
              <a:stCxn id="47" idx="6"/>
              <a:endCxn id="47" idx="3"/>
            </p:cNvCxnSpPr>
            <p:nvPr/>
          </p:nvCxnSpPr>
          <p:spPr>
            <a:xfrm flipH="1">
              <a:off x="2434894" y="4582958"/>
              <a:ext cx="380362" cy="157551"/>
            </a:xfrm>
            <a:prstGeom prst="curvedConnector4">
              <a:avLst>
                <a:gd name="adj1" fmla="val -41957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A07ED21-64D3-4800-8743-9CD1D2227DD6}"/>
                </a:ext>
              </a:extLst>
            </p:cNvPr>
            <p:cNvSpPr txBox="1"/>
            <p:nvPr/>
          </p:nvSpPr>
          <p:spPr>
            <a:xfrm>
              <a:off x="3927694" y="4124312"/>
              <a:ext cx="790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abb</a:t>
              </a:r>
              <a:endParaRPr lang="zh-CN" altLang="en-US" sz="2800" dirty="0"/>
            </a:p>
          </p:txBody>
        </p:sp>
        <p:cxnSp>
          <p:nvCxnSpPr>
            <p:cNvPr id="53" name="连接符: 曲线 52">
              <a:extLst>
                <a:ext uri="{FF2B5EF4-FFF2-40B4-BE49-F238E27FC236}">
                  <a16:creationId xmlns:a16="http://schemas.microsoft.com/office/drawing/2014/main" id="{FBF3765F-9201-4042-AA04-29CDEA95FCFC}"/>
                </a:ext>
              </a:extLst>
            </p:cNvPr>
            <p:cNvCxnSpPr>
              <a:cxnSpLocks/>
              <a:stCxn id="47" idx="6"/>
              <a:endCxn id="47" idx="1"/>
            </p:cNvCxnSpPr>
            <p:nvPr/>
          </p:nvCxnSpPr>
          <p:spPr>
            <a:xfrm flipH="1" flipV="1">
              <a:off x="2434894" y="4425407"/>
              <a:ext cx="380362" cy="157551"/>
            </a:xfrm>
            <a:prstGeom prst="curvedConnector4">
              <a:avLst>
                <a:gd name="adj1" fmla="val -37421"/>
                <a:gd name="adj2" fmla="val 29746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3BD7213-63B5-40E9-81FC-7F678EF78669}"/>
                </a:ext>
              </a:extLst>
            </p:cNvPr>
            <p:cNvSpPr txBox="1"/>
            <p:nvPr/>
          </p:nvSpPr>
          <p:spPr>
            <a:xfrm>
              <a:off x="2569978" y="367937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A22C510-356A-4B8A-8E0F-E85A8D247D7A}"/>
              </a:ext>
            </a:extLst>
          </p:cNvPr>
          <p:cNvGrpSpPr/>
          <p:nvPr/>
        </p:nvGrpSpPr>
        <p:grpSpPr>
          <a:xfrm>
            <a:off x="5639924" y="4008298"/>
            <a:ext cx="5706051" cy="1821619"/>
            <a:chOff x="5639924" y="4008298"/>
            <a:chExt cx="5706051" cy="1821619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421DFF7-F378-46B3-88EB-F1AA538BDBBA}"/>
                </a:ext>
              </a:extLst>
            </p:cNvPr>
            <p:cNvSpPr/>
            <p:nvPr/>
          </p:nvSpPr>
          <p:spPr bwMode="auto">
            <a:xfrm>
              <a:off x="6087220" y="467715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X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D681EF8D-7C30-4712-B249-546147699730}"/>
                </a:ext>
              </a:extLst>
            </p:cNvPr>
            <p:cNvCxnSpPr>
              <a:cxnSpLocks/>
              <a:stCxn id="64" idx="6"/>
              <a:endCxn id="71" idx="2"/>
            </p:cNvCxnSpPr>
            <p:nvPr/>
          </p:nvCxnSpPr>
          <p:spPr>
            <a:xfrm>
              <a:off x="6532842" y="4899970"/>
              <a:ext cx="572185" cy="119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4">
              <a:extLst>
                <a:ext uri="{FF2B5EF4-FFF2-40B4-BE49-F238E27FC236}">
                  <a16:creationId xmlns:a16="http://schemas.microsoft.com/office/drawing/2014/main" id="{EC1B8967-6395-4E07-AEAD-FB6E5EE04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0353" y="4685793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kumimoji="0" lang="en-GB" altLang="zh-CN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FB30B-9FCF-4369-983C-E3CE27FF42DD}"/>
                </a:ext>
              </a:extLst>
            </p:cNvPr>
            <p:cNvSpPr txBox="1"/>
            <p:nvPr/>
          </p:nvSpPr>
          <p:spPr>
            <a:xfrm>
              <a:off x="5639924" y="4652902"/>
              <a:ext cx="4467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8C65588-838F-495E-B270-E37D220E1CCD}"/>
                </a:ext>
              </a:extLst>
            </p:cNvPr>
            <p:cNvSpPr txBox="1"/>
            <p:nvPr/>
          </p:nvSpPr>
          <p:spPr>
            <a:xfrm>
              <a:off x="7273494" y="5306697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b</a:t>
              </a:r>
              <a:endParaRPr lang="zh-CN" altLang="en-US" sz="2800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779FF8E7-C6B9-44FE-9ACF-EBD84D4F0606}"/>
                </a:ext>
              </a:extLst>
            </p:cNvPr>
            <p:cNvSpPr/>
            <p:nvPr/>
          </p:nvSpPr>
          <p:spPr bwMode="auto">
            <a:xfrm>
              <a:off x="8209174" y="469145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j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44288462-D3AC-4A17-AEB2-1D4F77C2B73D}"/>
                </a:ext>
              </a:extLst>
            </p:cNvPr>
            <p:cNvCxnSpPr>
              <a:cxnSpLocks/>
              <a:stCxn id="69" idx="6"/>
              <a:endCxn id="79" idx="2"/>
            </p:cNvCxnSpPr>
            <p:nvPr/>
          </p:nvCxnSpPr>
          <p:spPr>
            <a:xfrm flipV="1">
              <a:off x="8654796" y="4910088"/>
              <a:ext cx="464068" cy="41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910574C4-8843-4FF5-B585-A080C7CA3DDA}"/>
                </a:ext>
              </a:extLst>
            </p:cNvPr>
            <p:cNvSpPr/>
            <p:nvPr/>
          </p:nvSpPr>
          <p:spPr bwMode="auto">
            <a:xfrm>
              <a:off x="7105027" y="468906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 err="1">
                  <a:latin typeface="Arial" charset="0"/>
                  <a:ea typeface="微软雅黑" pitchFamily="34" charset="-122"/>
                </a:rPr>
                <a:t>i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6FF31B87-2946-499B-B0B8-37CB038A78E5}"/>
                </a:ext>
              </a:extLst>
            </p:cNvPr>
            <p:cNvCxnSpPr>
              <a:cxnSpLocks/>
              <a:stCxn id="71" idx="6"/>
              <a:endCxn id="69" idx="2"/>
            </p:cNvCxnSpPr>
            <p:nvPr/>
          </p:nvCxnSpPr>
          <p:spPr>
            <a:xfrm>
              <a:off x="7550649" y="4911880"/>
              <a:ext cx="658525" cy="23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AD5F6412-BCF6-4134-8C07-28C1C443400E}"/>
                    </a:ext>
                  </a:extLst>
                </p:cNvPr>
                <p:cNvSpPr txBox="1"/>
                <p:nvPr/>
              </p:nvSpPr>
              <p:spPr>
                <a:xfrm>
                  <a:off x="6599163" y="4484012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AD5F6412-BCF6-4134-8C07-28C1C4434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163" y="4484012"/>
                  <a:ext cx="418833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A5345F8C-1AB0-4956-8BA9-152E9EA72D5A}"/>
                    </a:ext>
                  </a:extLst>
                </p:cNvPr>
                <p:cNvSpPr txBox="1"/>
                <p:nvPr/>
              </p:nvSpPr>
              <p:spPr>
                <a:xfrm>
                  <a:off x="7759100" y="4496714"/>
                  <a:ext cx="4188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A5345F8C-1AB0-4956-8BA9-152E9EA72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9100" y="4496714"/>
                  <a:ext cx="41883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连接符: 曲线 74">
              <a:extLst>
                <a:ext uri="{FF2B5EF4-FFF2-40B4-BE49-F238E27FC236}">
                  <a16:creationId xmlns:a16="http://schemas.microsoft.com/office/drawing/2014/main" id="{EE220C01-5C78-4A69-B0E4-73C42B5C6239}"/>
                </a:ext>
              </a:extLst>
            </p:cNvPr>
            <p:cNvCxnSpPr>
              <a:stCxn id="71" idx="6"/>
              <a:endCxn id="71" idx="3"/>
            </p:cNvCxnSpPr>
            <p:nvPr/>
          </p:nvCxnSpPr>
          <p:spPr>
            <a:xfrm flipH="1">
              <a:off x="7170287" y="4911880"/>
              <a:ext cx="380362" cy="157551"/>
            </a:xfrm>
            <a:prstGeom prst="curvedConnector4">
              <a:avLst>
                <a:gd name="adj1" fmla="val -41957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3E7B5AF4-502B-422D-BD70-AE69C0D0BF16}"/>
                </a:ext>
              </a:extLst>
            </p:cNvPr>
            <p:cNvSpPr txBox="1"/>
            <p:nvPr/>
          </p:nvSpPr>
          <p:spPr>
            <a:xfrm>
              <a:off x="8663087" y="4453234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  <p:cxnSp>
          <p:nvCxnSpPr>
            <p:cNvPr id="77" name="连接符: 曲线 76">
              <a:extLst>
                <a:ext uri="{FF2B5EF4-FFF2-40B4-BE49-F238E27FC236}">
                  <a16:creationId xmlns:a16="http://schemas.microsoft.com/office/drawing/2014/main" id="{C8EF368C-79DA-4D20-88A5-22B0799DBDFE}"/>
                </a:ext>
              </a:extLst>
            </p:cNvPr>
            <p:cNvCxnSpPr>
              <a:cxnSpLocks/>
              <a:stCxn id="71" idx="6"/>
              <a:endCxn id="71" idx="1"/>
            </p:cNvCxnSpPr>
            <p:nvPr/>
          </p:nvCxnSpPr>
          <p:spPr>
            <a:xfrm flipH="1" flipV="1">
              <a:off x="7170287" y="4754329"/>
              <a:ext cx="380362" cy="157551"/>
            </a:xfrm>
            <a:prstGeom prst="curvedConnector4">
              <a:avLst>
                <a:gd name="adj1" fmla="val -37421"/>
                <a:gd name="adj2" fmla="val 29746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825BD15-E147-4E20-B1E3-0014D5F7C3A0}"/>
                </a:ext>
              </a:extLst>
            </p:cNvPr>
            <p:cNvSpPr txBox="1"/>
            <p:nvPr/>
          </p:nvSpPr>
          <p:spPr>
            <a:xfrm>
              <a:off x="7305371" y="400829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0C3EE634-9264-4A4B-816C-BB8A92BDCD4D}"/>
                </a:ext>
              </a:extLst>
            </p:cNvPr>
            <p:cNvSpPr/>
            <p:nvPr/>
          </p:nvSpPr>
          <p:spPr bwMode="auto">
            <a:xfrm>
              <a:off x="9118864" y="468727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k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AE877F5-FE6D-40A0-95AD-43CDD9910010}"/>
                </a:ext>
              </a:extLst>
            </p:cNvPr>
            <p:cNvSpPr/>
            <p:nvPr/>
          </p:nvSpPr>
          <p:spPr bwMode="auto">
            <a:xfrm>
              <a:off x="9979941" y="468727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l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E0FB1180-E6D4-4BD2-BEC5-D5CE666BD201}"/>
                </a:ext>
              </a:extLst>
            </p:cNvPr>
            <p:cNvCxnSpPr>
              <a:cxnSpLocks/>
              <a:stCxn id="79" idx="6"/>
              <a:endCxn id="80" idx="2"/>
            </p:cNvCxnSpPr>
            <p:nvPr/>
          </p:nvCxnSpPr>
          <p:spPr>
            <a:xfrm>
              <a:off x="9564486" y="4910088"/>
              <a:ext cx="415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>
              <a:extLst>
                <a:ext uri="{FF2B5EF4-FFF2-40B4-BE49-F238E27FC236}">
                  <a16:creationId xmlns:a16="http://schemas.microsoft.com/office/drawing/2014/main" id="{82DC4059-5071-4028-AA7A-30723ED47053}"/>
                </a:ext>
              </a:extLst>
            </p:cNvPr>
            <p:cNvCxnSpPr>
              <a:cxnSpLocks/>
              <a:stCxn id="80" idx="6"/>
              <a:endCxn id="66" idx="2"/>
            </p:cNvCxnSpPr>
            <p:nvPr/>
          </p:nvCxnSpPr>
          <p:spPr>
            <a:xfrm flipV="1">
              <a:off x="10425563" y="4904287"/>
              <a:ext cx="474790" cy="58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C266DCD-0C32-4F5B-983E-D6775AEEA03C}"/>
                </a:ext>
              </a:extLst>
            </p:cNvPr>
            <p:cNvSpPr txBox="1"/>
            <p:nvPr/>
          </p:nvSpPr>
          <p:spPr>
            <a:xfrm>
              <a:off x="9528829" y="4461340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b</a:t>
              </a:r>
              <a:endParaRPr lang="zh-CN" altLang="en-US" sz="2800" dirty="0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4C32141-FE8A-4A90-B351-A9D6DB8BFFBD}"/>
                </a:ext>
              </a:extLst>
            </p:cNvPr>
            <p:cNvSpPr txBox="1"/>
            <p:nvPr/>
          </p:nvSpPr>
          <p:spPr>
            <a:xfrm>
              <a:off x="10420041" y="4432008"/>
              <a:ext cx="396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b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747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3.5</a:t>
            </a:r>
            <a:r>
              <a:rPr lang="zh-CN" altLang="en-US" b="1" u="sng" dirty="0">
                <a:solidFill>
                  <a:srgbClr val="C00000"/>
                </a:solidFill>
              </a:rPr>
              <a:t>　正规文法和有穷自动机的转换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3.6</a:t>
            </a:r>
            <a:r>
              <a:rPr lang="zh-CN" altLang="en-US" b="1" dirty="0"/>
              <a:t>　词法分析程序的自动构造工具</a:t>
            </a:r>
          </a:p>
        </p:txBody>
      </p:sp>
    </p:spTree>
    <p:extLst>
      <p:ext uri="{BB962C8B-B14F-4D97-AF65-F5344CB8AC3E}">
        <p14:creationId xmlns:p14="http://schemas.microsoft.com/office/powerpoint/2010/main" val="2311902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C47C9-4949-45D2-A623-F23FF495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A0600D-358B-4E21-8D1C-71D1EC4AA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283000" cy="131829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规文法</a:t>
                </a:r>
                <a:r>
                  <a:rPr lang="en-US" altLang="zh-CN" dirty="0">
                    <a:latin typeface="+mn-ea"/>
                    <a:ea typeface="+mn-ea"/>
                  </a:rPr>
                  <a:t>G,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𝑁𝐹𝐴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,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使得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𝐺</m:t>
                        </m:r>
                      </m:e>
                    </m:d>
                  </m:oMath>
                </a14:m>
                <a:endParaRPr lang="en-US" altLang="zh-CN" dirty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𝑁𝐹𝐴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  <m:r>
                      <m:rPr>
                        <m:nor/>
                      </m:rPr>
                      <a:rPr lang="en-US" altLang="zh-CN" dirty="0">
                        <a:latin typeface="+mn-ea"/>
                        <a:ea typeface="+mn-ea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+mn-ea"/>
                      </a:rPr>
                      <m:t> 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∃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  <m:r>
                      <m:rPr>
                        <m:nor/>
                      </m:rPr>
                      <a:rPr lang="zh-CN" altLang="en-US" dirty="0">
                        <a:latin typeface="+mn-ea"/>
                        <a:ea typeface="+mn-ea"/>
                      </a:rPr>
                      <m:t>规文法</m:t>
                    </m:r>
                    <m:r>
                      <m:rPr>
                        <m:nor/>
                      </m:rPr>
                      <a:rPr lang="en-US" altLang="zh-CN" dirty="0">
                        <a:latin typeface="+mn-ea"/>
                        <a:ea typeface="+mn-ea"/>
                      </a:rPr>
                      <m:t>G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, 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+mn-ea"/>
                      </a:rPr>
                      <m:t>使得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𝐺</m:t>
                        </m:r>
                      </m:e>
                    </m:d>
                  </m:oMath>
                </a14:m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A0600D-358B-4E21-8D1C-71D1EC4AA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283000" cy="13182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9">
            <a:extLst>
              <a:ext uri="{FF2B5EF4-FFF2-40B4-BE49-F238E27FC236}">
                <a16:creationId xmlns:a16="http://schemas.microsoft.com/office/drawing/2014/main" id="{089FE5CF-8C9A-4114-98AE-508B0562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979" y="2329956"/>
            <a:ext cx="2417330" cy="111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zh-CN" altLang="en-US" sz="2400" dirty="0">
                <a:solidFill>
                  <a:srgbClr val="0000FF"/>
                </a:solidFill>
                <a:latin typeface="Times New Roman" pitchFamily="18" charset="0"/>
              </a:rPr>
              <a:t>正规文法</a:t>
            </a:r>
            <a:endParaRPr lang="en-US" altLang="zh-CN" sz="2400" dirty="0">
              <a:solidFill>
                <a:srgbClr val="0000FF"/>
              </a:solidFill>
              <a:latin typeface="Times New Roman" pitchFamily="18" charset="0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en-US" altLang="zh-CN" sz="2400" b="1" dirty="0">
                <a:latin typeface="Times New Roman" pitchFamily="18" charset="0"/>
              </a:rPr>
              <a:t>G</a:t>
            </a:r>
            <a:r>
              <a:rPr lang="zh-CN" altLang="en-US" sz="2400" b="1" dirty="0">
                <a:latin typeface="Times New Roman" pitchFamily="18" charset="0"/>
              </a:rPr>
              <a:t>＝</a:t>
            </a:r>
            <a:r>
              <a:rPr lang="en-US" altLang="zh-CN" sz="2400" b="1" dirty="0">
                <a:latin typeface="Times New Roman" pitchFamily="18" charset="0"/>
              </a:rPr>
              <a:t>(V</a:t>
            </a:r>
            <a:r>
              <a:rPr lang="en-US" altLang="zh-CN" sz="2400" b="1" baseline="-30000" dirty="0">
                <a:latin typeface="Times New Roman" pitchFamily="18" charset="0"/>
              </a:rPr>
              <a:t>N</a:t>
            </a:r>
            <a:r>
              <a:rPr lang="en-US" altLang="zh-CN" sz="2400" b="1" dirty="0">
                <a:latin typeface="Times New Roman" pitchFamily="18" charset="0"/>
              </a:rPr>
              <a:t>,V</a:t>
            </a:r>
            <a:r>
              <a:rPr lang="en-US" altLang="zh-CN" sz="2400" b="1" baseline="-30000" dirty="0">
                <a:latin typeface="Times New Roman" pitchFamily="18" charset="0"/>
              </a:rPr>
              <a:t>T</a:t>
            </a:r>
            <a:r>
              <a:rPr lang="en-US" altLang="zh-CN" sz="2400" b="1" dirty="0">
                <a:latin typeface="Times New Roman" pitchFamily="18" charset="0"/>
              </a:rPr>
              <a:t>, </a:t>
            </a:r>
            <a:r>
              <a:rPr lang="en-US" altLang="zh-CN" sz="2400" b="1" dirty="0">
                <a:solidFill>
                  <a:srgbClr val="00B050"/>
                </a:solidFill>
                <a:latin typeface="Times New Roman" pitchFamily="18" charset="0"/>
              </a:rPr>
              <a:t>P</a:t>
            </a:r>
            <a:r>
              <a:rPr lang="en-US" altLang="zh-CN" sz="2400" b="1" dirty="0">
                <a:latin typeface="Times New Roman" pitchFamily="18" charset="0"/>
              </a:rPr>
              <a:t>, S)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7AEE80-62C5-48CC-A6A1-815880A9E8AC}"/>
              </a:ext>
            </a:extLst>
          </p:cNvPr>
          <p:cNvSpPr txBox="1"/>
          <p:nvPr/>
        </p:nvSpPr>
        <p:spPr>
          <a:xfrm>
            <a:off x="811979" y="3883880"/>
            <a:ext cx="2894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G[S]: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S → 0U | 1V</a:t>
            </a:r>
          </a:p>
          <a:p>
            <a:pPr algn="l"/>
            <a:r>
              <a:rPr lang="en-US" altLang="zh-CN" sz="2400" dirty="0">
                <a:solidFill>
                  <a:srgbClr val="D9149C"/>
                </a:solidFill>
              </a:rPr>
              <a:t>U → 1S | 1</a:t>
            </a:r>
          </a:p>
          <a:p>
            <a:pPr algn="l"/>
            <a:r>
              <a:rPr lang="en-US" altLang="zh-CN" sz="2400" dirty="0">
                <a:solidFill>
                  <a:srgbClr val="60A6D8"/>
                </a:solidFill>
              </a:rPr>
              <a:t>V → 0S | 0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6417AED-B71E-403F-B676-25D4C1F1AC89}"/>
              </a:ext>
            </a:extLst>
          </p:cNvPr>
          <p:cNvGrpSpPr/>
          <p:nvPr/>
        </p:nvGrpSpPr>
        <p:grpSpPr>
          <a:xfrm>
            <a:off x="5121398" y="3912658"/>
            <a:ext cx="3186359" cy="1669240"/>
            <a:chOff x="5185566" y="3928700"/>
            <a:chExt cx="3186359" cy="166924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3DE1CC6-8A6C-4A74-BAED-54A7EFECF9CB}"/>
                </a:ext>
              </a:extLst>
            </p:cNvPr>
            <p:cNvSpPr/>
            <p:nvPr/>
          </p:nvSpPr>
          <p:spPr bwMode="auto">
            <a:xfrm>
              <a:off x="5517737" y="4663946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23187D1-DAAB-4C16-881E-E51D17AA7B0D}"/>
                </a:ext>
              </a:extLst>
            </p:cNvPr>
            <p:cNvSpPr txBox="1"/>
            <p:nvPr/>
          </p:nvSpPr>
          <p:spPr>
            <a:xfrm>
              <a:off x="5185566" y="4612193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  <a:p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8B3EE11-3255-4EEE-9D8B-B962495AEE4A}"/>
                </a:ext>
              </a:extLst>
            </p:cNvPr>
            <p:cNvSpPr/>
            <p:nvPr/>
          </p:nvSpPr>
          <p:spPr bwMode="auto">
            <a:xfrm>
              <a:off x="6723234" y="3986606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U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E523DB6-701E-45E9-8DCB-735ED53ADD6A}"/>
                </a:ext>
              </a:extLst>
            </p:cNvPr>
            <p:cNvSpPr/>
            <p:nvPr/>
          </p:nvSpPr>
          <p:spPr bwMode="auto">
            <a:xfrm>
              <a:off x="6705522" y="5181153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V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BC20FFB-BEF1-49E4-B2C5-3851CD92FF51}"/>
                </a:ext>
              </a:extLst>
            </p:cNvPr>
            <p:cNvGrpSpPr/>
            <p:nvPr/>
          </p:nvGrpSpPr>
          <p:grpSpPr>
            <a:xfrm>
              <a:off x="8008178" y="4636255"/>
              <a:ext cx="363747" cy="360182"/>
              <a:chOff x="4752536" y="4112194"/>
              <a:chExt cx="363747" cy="36018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15F50043-714D-4447-BE3F-AD0B983FC8BC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Z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CCFC0236-7DEB-404A-AC22-ED02B4043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30CF8F10-27F8-445D-B74B-7D253C3C6B43}"/>
                </a:ext>
              </a:extLst>
            </p:cNvPr>
            <p:cNvCxnSpPr>
              <a:stCxn id="8" idx="0"/>
              <a:endCxn id="10" idx="2"/>
            </p:cNvCxnSpPr>
            <p:nvPr/>
          </p:nvCxnSpPr>
          <p:spPr bwMode="auto">
            <a:xfrm rot="5400000" flipH="1" flipV="1">
              <a:off x="5934215" y="3874929"/>
              <a:ext cx="524940" cy="105309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36694E1E-B998-46C1-B580-B19CD86C73EF}"/>
                </a:ext>
              </a:extLst>
            </p:cNvPr>
            <p:cNvCxnSpPr>
              <a:stCxn id="8" idx="4"/>
              <a:endCxn id="11" idx="2"/>
            </p:cNvCxnSpPr>
            <p:nvPr/>
          </p:nvCxnSpPr>
          <p:spPr bwMode="auto">
            <a:xfrm rot="16200000" flipH="1">
              <a:off x="6005427" y="4633457"/>
              <a:ext cx="364807" cy="1035385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4A0E931A-205C-41F3-91C6-77BA7C58B0F5}"/>
                </a:ext>
              </a:extLst>
            </p:cNvPr>
            <p:cNvCxnSpPr>
              <a:stCxn id="10" idx="4"/>
              <a:endCxn id="8" idx="6"/>
            </p:cNvCxnSpPr>
            <p:nvPr/>
          </p:nvCxnSpPr>
          <p:spPr bwMode="auto">
            <a:xfrm rot="5400000">
              <a:off x="6086616" y="4027329"/>
              <a:ext cx="524940" cy="105309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D60093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84EE933E-FEF1-4DF3-965C-DAF4FC15CB58}"/>
                </a:ext>
              </a:extLst>
            </p:cNvPr>
            <p:cNvCxnSpPr>
              <a:stCxn id="10" idx="6"/>
              <a:endCxn id="26" idx="1"/>
            </p:cNvCxnSpPr>
            <p:nvPr/>
          </p:nvCxnSpPr>
          <p:spPr bwMode="auto">
            <a:xfrm>
              <a:off x="7028035" y="4139006"/>
              <a:ext cx="1033413" cy="549996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D60093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879AB4CD-E43C-4F99-A1E6-D4A6CD4AB9E2}"/>
                </a:ext>
              </a:extLst>
            </p:cNvPr>
            <p:cNvCxnSpPr>
              <a:stCxn id="11" idx="0"/>
              <a:endCxn id="8" idx="5"/>
            </p:cNvCxnSpPr>
            <p:nvPr/>
          </p:nvCxnSpPr>
          <p:spPr bwMode="auto">
            <a:xfrm rot="16200000" flipV="1">
              <a:off x="6189389" y="4512620"/>
              <a:ext cx="257044" cy="1080022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A6ABAACB-DB8E-4022-9CAB-311D411C97DA}"/>
                </a:ext>
              </a:extLst>
            </p:cNvPr>
            <p:cNvCxnSpPr>
              <a:stCxn id="11" idx="6"/>
              <a:endCxn id="26" idx="3"/>
            </p:cNvCxnSpPr>
            <p:nvPr/>
          </p:nvCxnSpPr>
          <p:spPr bwMode="auto">
            <a:xfrm flipV="1">
              <a:off x="7010323" y="4943691"/>
              <a:ext cx="1051125" cy="389863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50EC034-A4D3-49DA-8B76-6595B93DAF88}"/>
                </a:ext>
              </a:extLst>
            </p:cNvPr>
            <p:cNvSpPr txBox="1"/>
            <p:nvPr/>
          </p:nvSpPr>
          <p:spPr>
            <a:xfrm>
              <a:off x="5832188" y="396936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09ABCB5-DDE1-443F-9AE3-2028803BE0CE}"/>
                </a:ext>
              </a:extLst>
            </p:cNvPr>
            <p:cNvSpPr txBox="1"/>
            <p:nvPr/>
          </p:nvSpPr>
          <p:spPr>
            <a:xfrm>
              <a:off x="6490812" y="477815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921EF73-67B5-4F8F-AB5C-E09802B15ED4}"/>
                </a:ext>
              </a:extLst>
            </p:cNvPr>
            <p:cNvSpPr txBox="1"/>
            <p:nvPr/>
          </p:nvSpPr>
          <p:spPr>
            <a:xfrm>
              <a:off x="7476691" y="522860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DC50D94-99A6-4BA6-A69D-E2BBC42B1E9B}"/>
                </a:ext>
              </a:extLst>
            </p:cNvPr>
            <p:cNvSpPr txBox="1"/>
            <p:nvPr/>
          </p:nvSpPr>
          <p:spPr>
            <a:xfrm>
              <a:off x="6187830" y="435907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996E55B-62D6-46EE-903E-51B0A53A8813}"/>
                </a:ext>
              </a:extLst>
            </p:cNvPr>
            <p:cNvSpPr txBox="1"/>
            <p:nvPr/>
          </p:nvSpPr>
          <p:spPr>
            <a:xfrm>
              <a:off x="5893970" y="521000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804A906-3EE1-42EC-9019-506BA7D59920}"/>
                </a:ext>
              </a:extLst>
            </p:cNvPr>
            <p:cNvSpPr txBox="1"/>
            <p:nvPr/>
          </p:nvSpPr>
          <p:spPr>
            <a:xfrm>
              <a:off x="7560305" y="392870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27" name="Text Box 9">
            <a:extLst>
              <a:ext uri="{FF2B5EF4-FFF2-40B4-BE49-F238E27FC236}">
                <a16:creationId xmlns:a16="http://schemas.microsoft.com/office/drawing/2014/main" id="{8EEBA712-01FE-4552-A2EC-49C68B076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804" y="2240990"/>
            <a:ext cx="4301987" cy="111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en-US" altLang="zh-CN" sz="2400" dirty="0">
                <a:solidFill>
                  <a:srgbClr val="0000FF"/>
                </a:solidFill>
                <a:latin typeface="Abadi" panose="020B0604020202020204" pitchFamily="34" charset="0"/>
                <a:ea typeface="等线" panose="02010600030101010101" pitchFamily="2" charset="-122"/>
              </a:rPr>
              <a:t>NFA</a:t>
            </a:r>
          </a:p>
          <a:p>
            <a:pPr>
              <a:lnSpc>
                <a:spcPct val="130000"/>
              </a:lnSpc>
              <a:spcBef>
                <a:spcPct val="30000"/>
              </a:spcBef>
              <a:tabLst>
                <a:tab pos="2760663" algn="l"/>
              </a:tabLst>
            </a:pPr>
            <a:r>
              <a:rPr lang="en-US" altLang="zh-CN" sz="2400" b="1" dirty="0">
                <a:latin typeface="Times New Roman" pitchFamily="18" charset="0"/>
              </a:rPr>
              <a:t>M</a:t>
            </a:r>
            <a:r>
              <a:rPr lang="zh-CN" altLang="en-US" sz="2400" b="1" dirty="0">
                <a:latin typeface="Times New Roman" pitchFamily="18" charset="0"/>
              </a:rPr>
              <a:t>＝</a:t>
            </a:r>
            <a:r>
              <a:rPr lang="en-US" altLang="zh-CN" sz="2400" b="1" dirty="0">
                <a:latin typeface="Times New Roman" pitchFamily="18" charset="0"/>
              </a:rPr>
              <a:t>(V</a:t>
            </a:r>
            <a:r>
              <a:rPr lang="en-US" altLang="zh-CN" sz="2400" b="1" baseline="-30000" dirty="0">
                <a:latin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∪Z</a:t>
            </a:r>
            <a:r>
              <a:rPr lang="en-US" altLang="zh-CN" sz="2400" b="1" dirty="0">
                <a:latin typeface="Times New Roman" pitchFamily="18" charset="0"/>
              </a:rPr>
              <a:t>, V</a:t>
            </a:r>
            <a:r>
              <a:rPr lang="en-US" altLang="zh-CN" sz="2400" b="1" baseline="-30000" dirty="0">
                <a:latin typeface="Times New Roman" pitchFamily="18" charset="0"/>
              </a:rPr>
              <a:t>T</a:t>
            </a:r>
            <a:r>
              <a:rPr lang="en-US" altLang="zh-CN" sz="2400" b="1" dirty="0">
                <a:latin typeface="Times New Roman" pitchFamily="18" charset="0"/>
              </a:rPr>
              <a:t>,  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itchFamily="18" charset="0"/>
              </a:rPr>
              <a:t>f</a:t>
            </a:r>
            <a:r>
              <a:rPr lang="en-US" altLang="zh-CN" sz="2400" b="1" dirty="0">
                <a:latin typeface="Times New Roman" pitchFamily="18" charset="0"/>
              </a:rPr>
              <a:t>,  S,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Z</a:t>
            </a:r>
            <a:r>
              <a:rPr lang="en-US" altLang="zh-CN" sz="2400" b="1" dirty="0">
                <a:latin typeface="Times New Roman" pitchFamily="18" charset="0"/>
              </a:rPr>
              <a:t>)</a:t>
            </a:r>
            <a:endParaRPr lang="zh-CN" altLang="en-US" sz="24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40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EE7E74-F5B1-4109-9A2A-E33FAF2B1C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sz="2800" dirty="0">
                    <a:latin typeface="+mn-ea"/>
                    <a:ea typeface="+mn-ea"/>
                  </a:rPr>
                  <a:t>规文法</a:t>
                </a:r>
                <a:r>
                  <a:rPr lang="en-US" altLang="zh-CN" sz="2800" b="1" dirty="0">
                    <a:latin typeface="Times New Roman" pitchFamily="18" charset="0"/>
                  </a:rPr>
                  <a:t>G</a:t>
                </a:r>
                <a:r>
                  <a:rPr lang="zh-CN" altLang="en-US" sz="2800" b="1" dirty="0">
                    <a:latin typeface="Times New Roman" pitchFamily="18" charset="0"/>
                  </a:rPr>
                  <a:t>＝</a:t>
                </a:r>
                <a:r>
                  <a:rPr lang="en-US" altLang="zh-CN" sz="2800" b="1" dirty="0">
                    <a:latin typeface="Times New Roman" pitchFamily="18" charset="0"/>
                  </a:rPr>
                  <a:t>(V</a:t>
                </a:r>
                <a:r>
                  <a:rPr lang="en-US" altLang="zh-CN" sz="2800" b="1" baseline="-30000" dirty="0">
                    <a:latin typeface="Times New Roman" pitchFamily="18" charset="0"/>
                  </a:rPr>
                  <a:t>N</a:t>
                </a:r>
                <a:r>
                  <a:rPr lang="en-US" altLang="zh-CN" sz="2800" b="1" dirty="0">
                    <a:latin typeface="Times New Roman" pitchFamily="18" charset="0"/>
                  </a:rPr>
                  <a:t>,V</a:t>
                </a:r>
                <a:r>
                  <a:rPr lang="en-US" altLang="zh-CN" sz="2800" b="1" baseline="-30000" dirty="0">
                    <a:latin typeface="Times New Roman" pitchFamily="18" charset="0"/>
                  </a:rPr>
                  <a:t>T</a:t>
                </a:r>
                <a:r>
                  <a:rPr lang="en-US" altLang="zh-CN" sz="2800" b="1" dirty="0">
                    <a:latin typeface="Times New Roman" pitchFamily="18" charset="0"/>
                  </a:rPr>
                  <a:t>, P, S)  </a:t>
                </a:r>
                <a:r>
                  <a:rPr lang="en-US" altLang="zh-CN" sz="2800" dirty="0"/>
                  <a:t>→ NFA M</a:t>
                </a:r>
              </a:p>
              <a:p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字母表</a:t>
                </a:r>
                <a:r>
                  <a:rPr lang="zh-CN" altLang="en-US" sz="2800" dirty="0">
                    <a:latin typeface="Times New Roman" pitchFamily="18" charset="0"/>
                  </a:rPr>
                  <a:t> </a:t>
                </a:r>
                <a:r>
                  <a:rPr lang="en-US" altLang="zh-CN" sz="2800" dirty="0">
                    <a:latin typeface="Times New Roman" pitchFamily="18" charset="0"/>
                  </a:rPr>
                  <a:t>= G</a:t>
                </a:r>
                <a:r>
                  <a:rPr lang="zh-CN" altLang="en-US" sz="2800" dirty="0">
                    <a:latin typeface="Times New Roman" pitchFamily="18" charset="0"/>
                  </a:rPr>
                  <a:t>的终结符</a:t>
                </a:r>
                <a:r>
                  <a:rPr lang="en-US" altLang="zh-CN" sz="2800" b="1" dirty="0">
                    <a:latin typeface="Times New Roman" pitchFamily="18" charset="0"/>
                  </a:rPr>
                  <a:t>V</a:t>
                </a:r>
                <a:r>
                  <a:rPr lang="en-US" altLang="zh-CN" sz="2800" b="1" baseline="-30000" dirty="0">
                    <a:latin typeface="Times New Roman" pitchFamily="18" charset="0"/>
                  </a:rPr>
                  <a:t>T</a:t>
                </a:r>
              </a:p>
              <a:p>
                <a:r>
                  <a:rPr lang="en-US" altLang="zh-CN" sz="2800" dirty="0">
                    <a:latin typeface="Times New Roman" pitchFamily="18" charset="0"/>
                  </a:rPr>
                  <a:t>G</a:t>
                </a:r>
                <a:r>
                  <a:rPr lang="zh-CN" altLang="en-US" sz="2800" dirty="0">
                    <a:latin typeface="Times New Roman" pitchFamily="18" charset="0"/>
                  </a:rPr>
                  <a:t>的每个非终结符是</a:t>
                </a:r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的一个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状态</a:t>
                </a:r>
                <a:endParaRPr lang="en-US" altLang="zh-CN" sz="2800" dirty="0">
                  <a:solidFill>
                    <a:srgbClr val="C00000"/>
                  </a:solidFill>
                  <a:latin typeface="Times New Roman" pitchFamily="18" charset="0"/>
                </a:endParaRPr>
              </a:p>
              <a:p>
                <a:r>
                  <a:rPr lang="en-US" altLang="zh-CN" sz="2800" dirty="0">
                    <a:latin typeface="Times New Roman" pitchFamily="18" charset="0"/>
                  </a:rPr>
                  <a:t>G</a:t>
                </a:r>
                <a:r>
                  <a:rPr lang="zh-CN" altLang="en-US" sz="2800" dirty="0">
                    <a:latin typeface="Times New Roman" pitchFamily="18" charset="0"/>
                  </a:rPr>
                  <a:t>的开始符</a:t>
                </a:r>
                <a:r>
                  <a:rPr lang="en-US" altLang="zh-CN" sz="2800" dirty="0">
                    <a:latin typeface="Times New Roman" pitchFamily="18" charset="0"/>
                  </a:rPr>
                  <a:t>S</a:t>
                </a:r>
                <a:r>
                  <a:rPr lang="zh-CN" altLang="en-US" sz="2800" dirty="0">
                    <a:latin typeface="Times New Roman" pitchFamily="18" charset="0"/>
                  </a:rPr>
                  <a:t>是</a:t>
                </a:r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开始状态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Times New Roman" pitchFamily="18" charset="0"/>
                  </a:rPr>
                  <a:t>S</a:t>
                </a:r>
              </a:p>
              <a:p>
                <a:r>
                  <a:rPr lang="zh-CN" altLang="en-US" sz="2800">
                    <a:latin typeface="Times New Roman" pitchFamily="18" charset="0"/>
                  </a:rPr>
                  <a:t>增加新</a:t>
                </a:r>
                <a:r>
                  <a:rPr lang="zh-CN" altLang="en-US" sz="2800" dirty="0">
                    <a:latin typeface="Times New Roman" pitchFamily="18" charset="0"/>
                  </a:rPr>
                  <a:t>状态</a:t>
                </a:r>
                <a:r>
                  <a:rPr lang="en-US" altLang="zh-CN" sz="2800" dirty="0">
                    <a:latin typeface="Times New Roman" pitchFamily="18" charset="0"/>
                  </a:rPr>
                  <a:t>Z,</a:t>
                </a:r>
                <a:r>
                  <a:rPr lang="zh-CN" altLang="en-US" sz="2800" dirty="0">
                    <a:latin typeface="Times New Roman" pitchFamily="18" charset="0"/>
                  </a:rPr>
                  <a:t>作为</a:t>
                </a:r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终态</a:t>
                </a:r>
                <a:endParaRPr lang="en-US" altLang="zh-CN" sz="2800" dirty="0">
                  <a:solidFill>
                    <a:srgbClr val="C00000"/>
                  </a:solidFill>
                  <a:latin typeface="Times New Roman" pitchFamily="18" charset="0"/>
                </a:endParaRPr>
              </a:p>
              <a:p>
                <a:r>
                  <a:rPr lang="en-US" altLang="zh-CN" sz="2800" dirty="0">
                    <a:latin typeface="Times New Roman" pitchFamily="18" charset="0"/>
                  </a:rPr>
                  <a:t>M</a:t>
                </a:r>
                <a:r>
                  <a:rPr lang="zh-CN" altLang="en-US" sz="2800" dirty="0">
                    <a:latin typeface="Times New Roman" pitchFamily="18" charset="0"/>
                  </a:rPr>
                  <a:t>的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Times New Roman" pitchFamily="18" charset="0"/>
                  </a:rPr>
                  <a:t>状态转移函数</a:t>
                </a:r>
                <a:r>
                  <a:rPr lang="en-US" altLang="zh-CN" sz="2800" b="1" dirty="0">
                    <a:solidFill>
                      <a:srgbClr val="C00000"/>
                    </a:solidFill>
                    <a:latin typeface="Times New Roman" pitchFamily="18" charset="0"/>
                  </a:rPr>
                  <a:t>f</a:t>
                </a:r>
                <a:r>
                  <a:rPr lang="en-US" altLang="zh-CN" sz="2800" dirty="0">
                    <a:latin typeface="Times New Roman" pitchFamily="18" charset="0"/>
                  </a:rPr>
                  <a:t>:</a:t>
                </a:r>
              </a:p>
              <a:p>
                <a:pPr lvl="1">
                  <a:lnSpc>
                    <a:spcPct val="150000"/>
                  </a:lnSpc>
                  <a:spcBef>
                    <a:spcPct val="30000"/>
                  </a:spcBef>
                  <a:tabLst>
                    <a:tab pos="2760663" algn="l"/>
                  </a:tabLs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如果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A→ </a:t>
                </a:r>
                <a:r>
                  <a:rPr lang="en-US" altLang="zh-CN" sz="2400" dirty="0" err="1">
                    <a:solidFill>
                      <a:schemeClr val="tx1"/>
                    </a:solidFill>
                    <a:latin typeface="Times New Roman" pitchFamily="18" charset="0"/>
                  </a:rPr>
                  <a:t>a∈P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，  则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itchFamily="18" charset="0"/>
                  </a:rPr>
                  <a:t>f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(A, a) = Z</a:t>
                </a:r>
              </a:p>
              <a:p>
                <a:pPr lvl="1">
                  <a:lnSpc>
                    <a:spcPct val="150000"/>
                  </a:lnSpc>
                  <a:spcBef>
                    <a:spcPct val="30000"/>
                  </a:spcBef>
                  <a:tabLst>
                    <a:tab pos="2760663" algn="l"/>
                  </a:tabLs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如果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A→ ε ∈P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， 则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itchFamily="18" charset="0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 (A, ε) = Z</a:t>
                </a:r>
              </a:p>
              <a:p>
                <a:pPr lvl="1">
                  <a:lnSpc>
                    <a:spcPct val="150000"/>
                  </a:lnSpc>
                  <a:spcBef>
                    <a:spcPct val="30000"/>
                  </a:spcBef>
                  <a:tabLst>
                    <a:tab pos="2760663" algn="l"/>
                  </a:tabLst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如果</a:t>
                </a:r>
                <a:r>
                  <a:rPr lang="en-US" altLang="zh-CN" sz="2400" dirty="0" err="1">
                    <a:solidFill>
                      <a:schemeClr val="tx1"/>
                    </a:solidFill>
                    <a:latin typeface="Times New Roman" pitchFamily="18" charset="0"/>
                  </a:rPr>
                  <a:t>A→aB∈P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， 则 </a:t>
                </a:r>
                <a:r>
                  <a:rPr lang="en-US" altLang="zh-CN" sz="2400" i="1" dirty="0">
                    <a:solidFill>
                      <a:schemeClr val="tx1"/>
                    </a:solidFill>
                    <a:latin typeface="Times New Roman" pitchFamily="18" charset="0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 (A,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itchFamily="18" charset="0"/>
                  </a:rPr>
                  <a:t>a) = B</a:t>
                </a:r>
              </a:p>
              <a:p>
                <a:pPr marL="0" indent="0">
                  <a:buNone/>
                </a:pPr>
                <a:endParaRPr lang="en-US" altLang="zh-CN" sz="2800" dirty="0">
                  <a:latin typeface="Times New Roman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EE7E74-F5B1-4109-9A2A-E33FAF2B1C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D4912ACD-CBAD-4D72-8E17-9775BA09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0946F51-3DC9-456A-8AAE-209F852F4172}"/>
              </a:ext>
            </a:extLst>
          </p:cNvPr>
          <p:cNvGrpSpPr/>
          <p:nvPr/>
        </p:nvGrpSpPr>
        <p:grpSpPr>
          <a:xfrm>
            <a:off x="6404207" y="5635197"/>
            <a:ext cx="1743935" cy="666153"/>
            <a:chOff x="6836825" y="2815868"/>
            <a:chExt cx="1743935" cy="66615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4E3AF0-8303-4128-B09B-D1BD92B9AA5D}"/>
                </a:ext>
              </a:extLst>
            </p:cNvPr>
            <p:cNvSpPr/>
            <p:nvPr/>
          </p:nvSpPr>
          <p:spPr bwMode="auto">
            <a:xfrm>
              <a:off x="6836825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7B7A82A-C457-41E6-9615-E9CAFF5E155D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7282447" y="3259210"/>
              <a:ext cx="85269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5606B5C-EEE3-4384-80DA-AB97404E5029}"/>
                    </a:ext>
                  </a:extLst>
                </p:cNvPr>
                <p:cNvSpPr txBox="1"/>
                <p:nvPr/>
              </p:nvSpPr>
              <p:spPr>
                <a:xfrm>
                  <a:off x="7445757" y="2815868"/>
                  <a:ext cx="44864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45606B5C-EEE3-4384-80DA-AB97404E5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757" y="2815868"/>
                  <a:ext cx="44864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0ED629B-F4D2-49B5-8972-F5F5912E30DF}"/>
                </a:ext>
              </a:extLst>
            </p:cNvPr>
            <p:cNvSpPr/>
            <p:nvPr/>
          </p:nvSpPr>
          <p:spPr bwMode="auto">
            <a:xfrm>
              <a:off x="8135138" y="3036399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sz="2400" baseline="-25000" dirty="0">
                <a:latin typeface="Arial" charset="0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E930A6C-FD11-4099-9A95-7B9C33F9F7FD}"/>
              </a:ext>
            </a:extLst>
          </p:cNvPr>
          <p:cNvGrpSpPr/>
          <p:nvPr/>
        </p:nvGrpSpPr>
        <p:grpSpPr>
          <a:xfrm>
            <a:off x="6415554" y="4994260"/>
            <a:ext cx="1748381" cy="667441"/>
            <a:chOff x="6415554" y="4994260"/>
            <a:chExt cx="1748381" cy="667441"/>
          </a:xfrm>
        </p:grpSpPr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3DF2102D-7B0F-44D3-AF6E-54CB76B64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8313" y="5224713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kumimoji="0" lang="en-GB" altLang="zh-CN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C400E36-DD9E-468A-A359-A905EEB8CFE5}"/>
                </a:ext>
              </a:extLst>
            </p:cNvPr>
            <p:cNvSpPr/>
            <p:nvPr/>
          </p:nvSpPr>
          <p:spPr bwMode="auto">
            <a:xfrm>
              <a:off x="6415554" y="5214791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3428138-C13E-4F6C-9A66-CE9B318928C0}"/>
                </a:ext>
              </a:extLst>
            </p:cNvPr>
            <p:cNvCxnSpPr>
              <a:cxnSpLocks/>
              <a:stCxn id="12" idx="6"/>
              <a:endCxn id="10" idx="2"/>
            </p:cNvCxnSpPr>
            <p:nvPr/>
          </p:nvCxnSpPr>
          <p:spPr>
            <a:xfrm>
              <a:off x="6861176" y="5437602"/>
              <a:ext cx="857137" cy="56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5B4BC86-F357-4340-91BD-25BE5863C9A1}"/>
                    </a:ext>
                  </a:extLst>
                </p:cNvPr>
                <p:cNvSpPr txBox="1"/>
                <p:nvPr/>
              </p:nvSpPr>
              <p:spPr>
                <a:xfrm>
                  <a:off x="7024486" y="4994260"/>
                  <a:ext cx="3994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itchFamily="18" charset="0"/>
                          </a:rPr>
                          <m:t>ε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B5B4BC86-F357-4340-91BD-25BE5863C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486" y="4994260"/>
                  <a:ext cx="39946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9474B54-2DB4-48BE-AE4D-0693B2E44567}"/>
              </a:ext>
            </a:extLst>
          </p:cNvPr>
          <p:cNvGrpSpPr/>
          <p:nvPr/>
        </p:nvGrpSpPr>
        <p:grpSpPr>
          <a:xfrm>
            <a:off x="6408929" y="4364781"/>
            <a:ext cx="1748381" cy="667441"/>
            <a:chOff x="6415554" y="4994260"/>
            <a:chExt cx="1748381" cy="667441"/>
          </a:xfrm>
        </p:grpSpPr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098AB76E-2CF8-4D97-9519-7171BC786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8313" y="5224713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kumimoji="0" lang="en-GB" altLang="zh-CN" sz="24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ADB851F-5643-446B-B077-899514528A0E}"/>
                </a:ext>
              </a:extLst>
            </p:cNvPr>
            <p:cNvSpPr/>
            <p:nvPr/>
          </p:nvSpPr>
          <p:spPr bwMode="auto">
            <a:xfrm>
              <a:off x="6415554" y="5214791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sz="2400" dirty="0">
                <a:latin typeface="Arial" charset="0"/>
                <a:ea typeface="微软雅黑" pitchFamily="34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C97F0757-B3C8-4B44-B293-2F9F8BBCEB7C}"/>
                </a:ext>
              </a:extLst>
            </p:cNvPr>
            <p:cNvCxnSpPr>
              <a:cxnSpLocks/>
              <a:stCxn id="20" idx="6"/>
              <a:endCxn id="19" idx="2"/>
            </p:cNvCxnSpPr>
            <p:nvPr/>
          </p:nvCxnSpPr>
          <p:spPr>
            <a:xfrm>
              <a:off x="6861176" y="5437602"/>
              <a:ext cx="857137" cy="56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E403D86-3939-47B8-8384-7B53CBE5D5D3}"/>
                    </a:ext>
                  </a:extLst>
                </p:cNvPr>
                <p:cNvSpPr txBox="1"/>
                <p:nvPr/>
              </p:nvSpPr>
              <p:spPr>
                <a:xfrm>
                  <a:off x="7024486" y="4994260"/>
                  <a:ext cx="4058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Times New Roman" pitchFamily="18" charset="0"/>
                          </a:rPr>
                          <m:t>a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E403D86-3939-47B8-8384-7B53CBE5D5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486" y="4994260"/>
                  <a:ext cx="40588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52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6EED2-FC93-4BF8-BFFC-A16A1A44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从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sz="2800" dirty="0">
                    <a:latin typeface="+mn-ea"/>
                    <a:ea typeface="+mn-ea"/>
                  </a:rPr>
                  <a:t>规文法构造等价的有穷自动机举例：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  <a:blipFill>
                <a:blip r:embed="rId2"/>
                <a:stretch>
                  <a:fillRect b="-24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F2D811E-4A78-4173-AE14-8B114DFDCAC7}"/>
              </a:ext>
            </a:extLst>
          </p:cNvPr>
          <p:cNvSpPr txBox="1"/>
          <p:nvPr/>
        </p:nvSpPr>
        <p:spPr>
          <a:xfrm>
            <a:off x="1635701" y="1973834"/>
            <a:ext cx="18982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G[S]: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</a:t>
            </a:r>
            <a:r>
              <a:rPr lang="en-US" altLang="zh-CN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</a:t>
            </a:r>
            <a:r>
              <a:rPr lang="en-US" altLang="zh-CN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</a:t>
            </a:r>
            <a:r>
              <a:rPr lang="el-GR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DDB4AF-0959-49C8-9698-95693781B9FA}"/>
              </a:ext>
            </a:extLst>
          </p:cNvPr>
          <p:cNvGrpSpPr/>
          <p:nvPr/>
        </p:nvGrpSpPr>
        <p:grpSpPr>
          <a:xfrm>
            <a:off x="5555973" y="2535939"/>
            <a:ext cx="2815952" cy="2501527"/>
            <a:chOff x="3661048" y="1467586"/>
            <a:chExt cx="2815952" cy="250152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5CEA684-EB67-453D-A039-273E03791097}"/>
                </a:ext>
              </a:extLst>
            </p:cNvPr>
            <p:cNvSpPr/>
            <p:nvPr/>
          </p:nvSpPr>
          <p:spPr bwMode="auto">
            <a:xfrm>
              <a:off x="3993219" y="273474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S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26A32E-2A8E-4FB2-B120-C0CE3520B0AD}"/>
                </a:ext>
              </a:extLst>
            </p:cNvPr>
            <p:cNvSpPr txBox="1"/>
            <p:nvPr/>
          </p:nvSpPr>
          <p:spPr>
            <a:xfrm>
              <a:off x="3661048" y="2682986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77BD6B-59BE-4083-974D-78570B473DDF}"/>
                </a:ext>
              </a:extLst>
            </p:cNvPr>
            <p:cNvSpPr/>
            <p:nvPr/>
          </p:nvSpPr>
          <p:spPr bwMode="auto">
            <a:xfrm>
              <a:off x="5198716" y="205740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A96D85B-7670-4F58-8593-7A2792E8BC52}"/>
                </a:ext>
              </a:extLst>
            </p:cNvPr>
            <p:cNvGrpSpPr/>
            <p:nvPr/>
          </p:nvGrpSpPr>
          <p:grpSpPr>
            <a:xfrm>
              <a:off x="5095133" y="3608931"/>
              <a:ext cx="363747" cy="360182"/>
              <a:chOff x="4752536" y="4112194"/>
              <a:chExt cx="363747" cy="36018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6424662-9437-47A1-B45B-AD65EEE4C0D4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Z</a:t>
                </a:r>
                <a:endParaRPr lang="zh-CN" altLang="en-US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A8A4D56-BBA4-4EFE-82A5-8CA2433DF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9586C661-9C3F-418C-BE9A-6CD2BF447D88}"/>
                </a:ext>
              </a:extLst>
            </p:cNvPr>
            <p:cNvCxnSpPr>
              <a:stCxn id="7" idx="0"/>
              <a:endCxn id="9" idx="2"/>
            </p:cNvCxnSpPr>
            <p:nvPr/>
          </p:nvCxnSpPr>
          <p:spPr bwMode="auto">
            <a:xfrm rot="5400000" flipH="1" flipV="1">
              <a:off x="4409697" y="1945722"/>
              <a:ext cx="524940" cy="105309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8AEDD294-0CAE-4B02-A9C1-0A21D7FADA11}"/>
                </a:ext>
              </a:extLst>
            </p:cNvPr>
            <p:cNvCxnSpPr>
              <a:cxnSpLocks/>
              <a:stCxn id="7" idx="4"/>
              <a:endCxn id="29" idx="2"/>
            </p:cNvCxnSpPr>
            <p:nvPr/>
          </p:nvCxnSpPr>
          <p:spPr bwMode="auto">
            <a:xfrm rot="16200000" flipH="1">
              <a:off x="4245635" y="2939524"/>
              <a:ext cx="749482" cy="94951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B23DEB24-D317-4EAA-A906-E674F78FC93D}"/>
                </a:ext>
              </a:extLst>
            </p:cNvPr>
            <p:cNvCxnSpPr>
              <a:stCxn id="9" idx="1"/>
              <a:endCxn id="9" idx="7"/>
            </p:cNvCxnSpPr>
            <p:nvPr/>
          </p:nvCxnSpPr>
          <p:spPr bwMode="auto">
            <a:xfrm rot="5400000" flipH="1" flipV="1">
              <a:off x="5351116" y="1994274"/>
              <a:ext cx="12700" cy="215526"/>
            </a:xfrm>
            <a:prstGeom prst="curvedConnector3">
              <a:avLst>
                <a:gd name="adj1" fmla="val 215147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76C67AED-ECB7-4829-80FC-454458073555}"/>
                </a:ext>
              </a:extLst>
            </p:cNvPr>
            <p:cNvCxnSpPr>
              <a:stCxn id="9" idx="6"/>
              <a:endCxn id="22" idx="0"/>
            </p:cNvCxnSpPr>
            <p:nvPr/>
          </p:nvCxnSpPr>
          <p:spPr bwMode="auto">
            <a:xfrm>
              <a:off x="5503516" y="2209800"/>
              <a:ext cx="821084" cy="472699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98747602-4624-4C2B-A0A7-C09656874709}"/>
                </a:ext>
              </a:extLst>
            </p:cNvPr>
            <p:cNvCxnSpPr>
              <a:cxnSpLocks/>
              <a:stCxn id="22" idx="3"/>
              <a:endCxn id="7" idx="5"/>
            </p:cNvCxnSpPr>
            <p:nvPr/>
          </p:nvCxnSpPr>
          <p:spPr bwMode="auto">
            <a:xfrm rot="5400000">
              <a:off x="5208990" y="1987055"/>
              <a:ext cx="52241" cy="1963455"/>
            </a:xfrm>
            <a:prstGeom prst="curvedConnector3">
              <a:avLst>
                <a:gd name="adj1" fmla="val 62303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7377C9C-EB54-46F7-8B48-6B5FA1700C60}"/>
                </a:ext>
              </a:extLst>
            </p:cNvPr>
            <p:cNvSpPr txBox="1"/>
            <p:nvPr/>
          </p:nvSpPr>
          <p:spPr>
            <a:xfrm>
              <a:off x="4307669" y="2040162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4D85816-A4DF-4214-A83C-33246E37E0D0}"/>
                </a:ext>
              </a:extLst>
            </p:cNvPr>
            <p:cNvSpPr txBox="1"/>
            <p:nvPr/>
          </p:nvSpPr>
          <p:spPr>
            <a:xfrm>
              <a:off x="5044559" y="315957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90282A0-8B79-4AC7-8B53-B0ABBAA6EFF7}"/>
                </a:ext>
              </a:extLst>
            </p:cNvPr>
            <p:cNvSpPr txBox="1"/>
            <p:nvPr/>
          </p:nvSpPr>
          <p:spPr>
            <a:xfrm>
              <a:off x="5398507" y="237459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848C7B4-7667-4F67-AE46-D27EB296C25A}"/>
                </a:ext>
              </a:extLst>
            </p:cNvPr>
            <p:cNvSpPr txBox="1"/>
            <p:nvPr/>
          </p:nvSpPr>
          <p:spPr>
            <a:xfrm>
              <a:off x="5194661" y="14675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58A815B-571A-4BA8-A72F-C31FE41F95B7}"/>
                </a:ext>
              </a:extLst>
            </p:cNvPr>
            <p:cNvSpPr txBox="1"/>
            <p:nvPr/>
          </p:nvSpPr>
          <p:spPr>
            <a:xfrm>
              <a:off x="4382275" y="328079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ε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6D87CA8-6AD2-41BB-AFD5-87B6A9F92605}"/>
                </a:ext>
              </a:extLst>
            </p:cNvPr>
            <p:cNvSpPr txBox="1"/>
            <p:nvPr/>
          </p:nvSpPr>
          <p:spPr>
            <a:xfrm>
              <a:off x="6035786" y="199949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AC40A05-090D-4AB0-81DD-C296EA4704EC}"/>
                </a:ext>
              </a:extLst>
            </p:cNvPr>
            <p:cNvSpPr/>
            <p:nvPr/>
          </p:nvSpPr>
          <p:spPr bwMode="auto">
            <a:xfrm>
              <a:off x="6172200" y="2682499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E61DBC63-8C0A-4D14-9ACF-E193184A4BD7}"/>
                </a:ext>
              </a:extLst>
            </p:cNvPr>
            <p:cNvCxnSpPr>
              <a:stCxn id="22" idx="1"/>
              <a:endCxn id="9" idx="5"/>
            </p:cNvCxnSpPr>
            <p:nvPr/>
          </p:nvCxnSpPr>
          <p:spPr bwMode="auto">
            <a:xfrm rot="16200000" flipV="1">
              <a:off x="5633072" y="2143371"/>
              <a:ext cx="409573" cy="757958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D9853ED1-E7A0-4C69-9C05-AE384CA3EB33}"/>
                </a:ext>
              </a:extLst>
            </p:cNvPr>
            <p:cNvCxnSpPr>
              <a:stCxn id="22" idx="4"/>
              <a:endCxn id="29" idx="6"/>
            </p:cNvCxnSpPr>
            <p:nvPr/>
          </p:nvCxnSpPr>
          <p:spPr bwMode="auto">
            <a:xfrm rot="5400000">
              <a:off x="5490879" y="2955300"/>
              <a:ext cx="801723" cy="865720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9405039-FA36-4356-8B0F-FDBBD9AD5E83}"/>
                </a:ext>
              </a:extLst>
            </p:cNvPr>
            <p:cNvSpPr txBox="1"/>
            <p:nvPr/>
          </p:nvSpPr>
          <p:spPr>
            <a:xfrm>
              <a:off x="5829562" y="32898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ε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7D5585AC-9383-476E-890F-2595179AD36B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 bwMode="auto">
            <a:xfrm flipV="1">
              <a:off x="4298019" y="2834899"/>
              <a:ext cx="1874181" cy="52241"/>
            </a:xfrm>
            <a:prstGeom prst="curvedConnector3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624BF17-DC06-43AA-A47E-2B723B82855E}"/>
                </a:ext>
              </a:extLst>
            </p:cNvPr>
            <p:cNvSpPr txBox="1"/>
            <p:nvPr/>
          </p:nvSpPr>
          <p:spPr>
            <a:xfrm>
              <a:off x="4922202" y="255007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095945F-479B-4511-B1D2-1C73AE245EE8}"/>
              </a:ext>
            </a:extLst>
          </p:cNvPr>
          <p:cNvSpPr/>
          <p:nvPr/>
        </p:nvSpPr>
        <p:spPr bwMode="auto">
          <a:xfrm>
            <a:off x="4282869" y="3599838"/>
            <a:ext cx="504397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CBE074-EAEF-499F-B036-0601438395A0}"/>
              </a:ext>
            </a:extLst>
          </p:cNvPr>
          <p:cNvSpPr txBox="1"/>
          <p:nvPr/>
        </p:nvSpPr>
        <p:spPr>
          <a:xfrm>
            <a:off x="6654294" y="2060206"/>
            <a:ext cx="158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NFA  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4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Flex/Bison: .l -&gt; .h</a:t>
            </a:r>
          </a:p>
          <a:p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B93151-2C33-4638-9407-ADD948E50F3F}"/>
              </a:ext>
            </a:extLst>
          </p:cNvPr>
          <p:cNvSpPr txBox="1"/>
          <p:nvPr/>
        </p:nvSpPr>
        <p:spPr>
          <a:xfrm>
            <a:off x="321062" y="1580804"/>
            <a:ext cx="3375096" cy="4832092"/>
          </a:xfrm>
          <a:prstGeom prst="rect">
            <a:avLst/>
          </a:prstGeom>
          <a:solidFill>
            <a:schemeClr val="tx1"/>
          </a:solidFill>
          <a:effectLst>
            <a:outerShdw blurRad="50800" dist="50800" dir="2700000" algn="ctr" rotWithShape="0">
              <a:schemeClr val="accent6">
                <a:lumMod val="40000"/>
                <a:lumOff val="6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yytokentype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TOK_ERROR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TOK_ADD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TOK_SUB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TOK_MUL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TOK_DIV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TOK_LTE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TOK_GT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TOK_GTE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267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TOK_NEQ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TOK_ASSIN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TOK_SEMICOLON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TOK_COMMA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TOK_LPARENTHESE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TOK_RPARENTHESE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       TOK_LBRACKET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TOK_RBRACKET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1FC37-AEB8-4F58-B485-852DC5F007ED}"/>
              </a:ext>
            </a:extLst>
          </p:cNvPr>
          <p:cNvSpPr txBox="1"/>
          <p:nvPr/>
        </p:nvSpPr>
        <p:spPr>
          <a:xfrm>
            <a:off x="3850083" y="1567202"/>
            <a:ext cx="3341131" cy="5047536"/>
          </a:xfrm>
          <a:prstGeom prst="rect">
            <a:avLst/>
          </a:prstGeom>
          <a:solidFill>
            <a:schemeClr val="tx1"/>
          </a:solidFill>
          <a:effectLst>
            <a:outerShdw blurRad="50800" dist="50800" dir="2700000" algn="ctr" rotWithShape="0">
              <a:schemeClr val="accent6">
                <a:lumMod val="20000"/>
                <a:lumOff val="8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TOK_LBRACE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TOK_RBRACE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277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TOK_ELSE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TOK_IF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TOK_RETURN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TOK_WHILE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TOK_IDENTIFIER = 284,</a:t>
            </a:r>
          </a:p>
          <a:p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      TOK_NUMBER = 285,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TOK_ARRAY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TOK_LETTER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287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TOK_EOL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TOK_COMMENT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TOK_BLANK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TOK_CONST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TOK_BREAK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TOK_CONTINUE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TOK_NOT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TOK_AND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TOK_MOD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297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124D56-6F12-4DDC-B473-040890B23969}"/>
              </a:ext>
            </a:extLst>
          </p:cNvPr>
          <p:cNvSpPr txBox="1"/>
          <p:nvPr/>
        </p:nvSpPr>
        <p:spPr>
          <a:xfrm>
            <a:off x="7345139" y="982427"/>
            <a:ext cx="3070432" cy="5632311"/>
          </a:xfrm>
          <a:prstGeom prst="rect">
            <a:avLst/>
          </a:prstGeom>
          <a:solidFill>
            <a:schemeClr val="tx1"/>
          </a:solidFill>
          <a:effectLst>
            <a:outerShdw blurRad="50800" dist="50800" dir="2700000" algn="ctr" rotWithShape="0">
              <a:schemeClr val="accent6">
                <a:lumMod val="20000"/>
                <a:lumOff val="8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yytokentype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258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…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265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266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267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268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276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277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LPAR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RPAR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TYPE_INTEGER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TYPE_VOID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293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</p:txBody>
      </p:sp>
    </p:spTree>
    <p:extLst>
      <p:ext uri="{BB962C8B-B14F-4D97-AF65-F5344CB8AC3E}">
        <p14:creationId xmlns:p14="http://schemas.microsoft.com/office/powerpoint/2010/main" val="1246620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7FD80-ED3B-481B-B4D2-1159E5C6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09507-4883-431A-A5F5-8ACC18DF3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341871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有穷自动机</a:t>
            </a:r>
            <a:r>
              <a:rPr lang="en-US" altLang="zh-CN" sz="2800" dirty="0"/>
              <a:t>M=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(K,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en-US" altLang="zh-CN" sz="2800" b="1" dirty="0" err="1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f</a:t>
            </a:r>
            <a:r>
              <a:rPr lang="en-US" altLang="zh-CN" sz="2800" b="1" dirty="0" err="1">
                <a:latin typeface="宋体" pitchFamily="2" charset="-122"/>
                <a:ea typeface="宋体" pitchFamily="2" charset="-122"/>
              </a:rPr>
              <a:t>,S,Z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) </a:t>
            </a:r>
            <a:r>
              <a:rPr lang="en-US" altLang="zh-CN" sz="2800" dirty="0"/>
              <a:t>→ </a:t>
            </a:r>
            <a:r>
              <a:rPr lang="zh-CN" altLang="en-US" sz="2800" dirty="0"/>
              <a:t>正则文法</a:t>
            </a:r>
            <a:r>
              <a:rPr lang="en-US" altLang="zh-CN" sz="2800" dirty="0">
                <a:latin typeface="+mn-ea"/>
                <a:ea typeface="+mn-ea"/>
              </a:rPr>
              <a:t>G</a:t>
            </a:r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＝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(K,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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</a:t>
            </a:r>
            <a:r>
              <a:rPr lang="en-US" altLang="zh-CN" sz="2800" b="1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P</a:t>
            </a:r>
            <a:r>
              <a:rPr lang="en-US" altLang="zh-CN" sz="2800" b="1" dirty="0">
                <a:latin typeface="宋体" pitchFamily="2" charset="-122"/>
                <a:ea typeface="宋体" pitchFamily="2" charset="-122"/>
              </a:rPr>
              <a:t>,S)</a:t>
            </a:r>
          </a:p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必要时确定化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M(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如果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M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含</a:t>
            </a:r>
            <a:r>
              <a:rPr lang="el-GR" altLang="zh-CN" sz="2800" dirty="0">
                <a:solidFill>
                  <a:srgbClr val="C00000"/>
                </a:solidFill>
                <a:latin typeface="+mn-ea"/>
                <a:ea typeface="+mn-ea"/>
              </a:rPr>
              <a:t>ε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转移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zh-CN" sz="2800" dirty="0">
                <a:latin typeface="+mn-ea"/>
                <a:ea typeface="+mn-ea"/>
              </a:rPr>
              <a:t>G</a:t>
            </a:r>
            <a:r>
              <a:rPr lang="zh-CN" altLang="en-US" sz="2800" dirty="0">
                <a:latin typeface="+mn-ea"/>
                <a:ea typeface="+mn-ea"/>
              </a:rPr>
              <a:t>的产生式</a:t>
            </a:r>
            <a:r>
              <a:rPr lang="en-US" altLang="zh-CN" sz="2800" dirty="0">
                <a:latin typeface="+mn-ea"/>
                <a:ea typeface="+mn-ea"/>
              </a:rPr>
              <a:t>P</a:t>
            </a:r>
            <a:r>
              <a:rPr lang="zh-CN" altLang="en-US" sz="2800" dirty="0">
                <a:latin typeface="+mn-ea"/>
                <a:ea typeface="+mn-ea"/>
              </a:rPr>
              <a:t>由下列方法构造：</a:t>
            </a:r>
            <a:endParaRPr lang="en-US" altLang="zh-CN" sz="2800" dirty="0">
              <a:latin typeface="+mn-ea"/>
              <a:ea typeface="+mn-ea"/>
            </a:endParaRPr>
          </a:p>
          <a:p>
            <a:pPr lvl="1"/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如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f(B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 则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B→aC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lvl="1"/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对可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接受态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Z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,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增加产生式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Z→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如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f(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B,a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)=C,C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为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终态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且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非始态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又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无出边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可直接</a:t>
            </a: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B→a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lvl="1"/>
            <a:endParaRPr lang="en-US" altLang="zh-CN" sz="2200" dirty="0">
              <a:latin typeface="+mn-ea"/>
              <a:ea typeface="+mn-ea"/>
            </a:endParaRPr>
          </a:p>
          <a:p>
            <a:endParaRPr lang="en-US" altLang="zh-CN" dirty="0">
              <a:latin typeface="+mn-ea"/>
              <a:ea typeface="+mn-ea"/>
            </a:endParaRPr>
          </a:p>
          <a:p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2C89CB-1071-4FFA-BA08-15E9AAF5FDD3}"/>
              </a:ext>
            </a:extLst>
          </p:cNvPr>
          <p:cNvSpPr txBox="1"/>
          <p:nvPr/>
        </p:nvSpPr>
        <p:spPr>
          <a:xfrm>
            <a:off x="9286583" y="2526933"/>
            <a:ext cx="1898289" cy="3785652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G[A]: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A → </a:t>
            </a:r>
            <a:r>
              <a:rPr lang="en-US" altLang="zh-CN" sz="2400" dirty="0" err="1">
                <a:solidFill>
                  <a:srgbClr val="FF0000"/>
                </a:solidFill>
              </a:rPr>
              <a:t>aB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A → </a:t>
            </a:r>
            <a:r>
              <a:rPr lang="en-US" altLang="zh-CN" sz="2400" dirty="0" err="1">
                <a:solidFill>
                  <a:srgbClr val="FF0000"/>
                </a:solidFill>
              </a:rPr>
              <a:t>bD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l"/>
            <a:r>
              <a:rPr lang="en-US" altLang="zh-CN" sz="2400" dirty="0"/>
              <a:t>B → </a:t>
            </a:r>
            <a:r>
              <a:rPr lang="en-US" altLang="zh-CN" sz="2400" dirty="0" err="1"/>
              <a:t>bC</a:t>
            </a:r>
            <a:endParaRPr lang="en-US" altLang="zh-CN" sz="2400" dirty="0"/>
          </a:p>
          <a:p>
            <a:pPr algn="l"/>
            <a:r>
              <a:rPr lang="en-US" altLang="zh-CN" sz="2400" dirty="0">
                <a:solidFill>
                  <a:srgbClr val="00B050"/>
                </a:solidFill>
              </a:rPr>
              <a:t>C → </a:t>
            </a:r>
            <a:r>
              <a:rPr lang="en-US" altLang="zh-CN" sz="2400" dirty="0" err="1">
                <a:solidFill>
                  <a:srgbClr val="00B050"/>
                </a:solidFill>
              </a:rPr>
              <a:t>aA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</a:rPr>
              <a:t>C → </a:t>
            </a:r>
            <a:r>
              <a:rPr lang="en-US" altLang="zh-CN" sz="2400" dirty="0" err="1">
                <a:solidFill>
                  <a:srgbClr val="00B050"/>
                </a:solidFill>
              </a:rPr>
              <a:t>bD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algn="l"/>
            <a:r>
              <a:rPr lang="en-US" altLang="zh-CN" sz="2400" dirty="0">
                <a:solidFill>
                  <a:srgbClr val="0000FF"/>
                </a:solidFill>
              </a:rPr>
              <a:t>D → </a:t>
            </a:r>
            <a:r>
              <a:rPr lang="en-US" altLang="zh-CN" sz="2400" dirty="0" err="1">
                <a:solidFill>
                  <a:srgbClr val="0000FF"/>
                </a:solidFill>
              </a:rPr>
              <a:t>aB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en-US" altLang="zh-CN" sz="2400" dirty="0">
                <a:solidFill>
                  <a:srgbClr val="0000FF"/>
                </a:solidFill>
              </a:rPr>
              <a:t>D → </a:t>
            </a:r>
            <a:r>
              <a:rPr lang="en-US" altLang="zh-CN" sz="2400" dirty="0" err="1">
                <a:solidFill>
                  <a:srgbClr val="0000FF"/>
                </a:solidFill>
              </a:rPr>
              <a:t>bD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en-US" altLang="zh-CN" sz="2400" dirty="0">
                <a:solidFill>
                  <a:srgbClr val="D9149C"/>
                </a:solidFill>
              </a:rPr>
              <a:t>D →</a:t>
            </a:r>
            <a:r>
              <a:rPr lang="el-GR" altLang="zh-CN" sz="2400" dirty="0">
                <a:solidFill>
                  <a:srgbClr val="D9149C"/>
                </a:solidFill>
              </a:rPr>
              <a:t> ε</a:t>
            </a:r>
            <a:endParaRPr lang="en-US" altLang="zh-CN" sz="2400" dirty="0">
              <a:solidFill>
                <a:srgbClr val="D9149C"/>
              </a:solidFill>
            </a:endParaRPr>
          </a:p>
          <a:p>
            <a:r>
              <a:rPr lang="en-US" altLang="zh-CN" sz="2400" dirty="0">
                <a:solidFill>
                  <a:srgbClr val="D9149C"/>
                </a:solidFill>
              </a:rPr>
              <a:t>C →</a:t>
            </a:r>
            <a:r>
              <a:rPr lang="el-GR" altLang="zh-CN" sz="2400" dirty="0">
                <a:solidFill>
                  <a:srgbClr val="D9149C"/>
                </a:solidFill>
              </a:rPr>
              <a:t>ε</a:t>
            </a:r>
            <a:endParaRPr lang="en-US" altLang="zh-CN" sz="2400" dirty="0">
              <a:solidFill>
                <a:srgbClr val="D9149C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AF2311-2478-4507-AE21-40DCF73F1E49}"/>
              </a:ext>
            </a:extLst>
          </p:cNvPr>
          <p:cNvGrpSpPr/>
          <p:nvPr/>
        </p:nvGrpSpPr>
        <p:grpSpPr>
          <a:xfrm>
            <a:off x="3281284" y="4350147"/>
            <a:ext cx="2946089" cy="2563636"/>
            <a:chOff x="2746648" y="2422495"/>
            <a:chExt cx="2946089" cy="256363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C5D8502-BCCD-4C8C-AD50-405A16220EDE}"/>
                </a:ext>
              </a:extLst>
            </p:cNvPr>
            <p:cNvSpPr/>
            <p:nvPr/>
          </p:nvSpPr>
          <p:spPr bwMode="auto">
            <a:xfrm>
              <a:off x="3078819" y="3032827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AF1AACC-6A32-4533-AF57-8EB2C29447F5}"/>
                </a:ext>
              </a:extLst>
            </p:cNvPr>
            <p:cNvSpPr txBox="1"/>
            <p:nvPr/>
          </p:nvSpPr>
          <p:spPr>
            <a:xfrm>
              <a:off x="2746648" y="2981074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  <a:p>
              <a:endParaRPr lang="zh-CN" altLang="en-US" dirty="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5145C52-A7E9-47ED-B8A1-46B802D7DE26}"/>
                </a:ext>
              </a:extLst>
            </p:cNvPr>
            <p:cNvGrpSpPr/>
            <p:nvPr/>
          </p:nvGrpSpPr>
          <p:grpSpPr>
            <a:xfrm>
              <a:off x="4087455" y="4083848"/>
              <a:ext cx="363747" cy="360182"/>
              <a:chOff x="4752536" y="4112194"/>
              <a:chExt cx="363747" cy="36018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EF65DA2-BFD4-4A25-9459-0AACFB3423C0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D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D7E53CCB-66EE-479B-BBB1-901C6B980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10" name="连接符: 曲线 9">
              <a:extLst>
                <a:ext uri="{FF2B5EF4-FFF2-40B4-BE49-F238E27FC236}">
                  <a16:creationId xmlns:a16="http://schemas.microsoft.com/office/drawing/2014/main" id="{2BF65E5A-7F82-4202-A69B-B94A87EA262F}"/>
                </a:ext>
              </a:extLst>
            </p:cNvPr>
            <p:cNvCxnSpPr>
              <a:cxnSpLocks/>
              <a:stCxn id="7" idx="4"/>
              <a:endCxn id="29" idx="2"/>
            </p:cNvCxnSpPr>
            <p:nvPr/>
          </p:nvCxnSpPr>
          <p:spPr bwMode="auto">
            <a:xfrm rot="16200000" flipH="1">
              <a:off x="3196180" y="3372666"/>
              <a:ext cx="926312" cy="856235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7E5F750-C402-454C-9AC3-208AF122A51F}"/>
                </a:ext>
              </a:extLst>
            </p:cNvPr>
            <p:cNvSpPr txBox="1"/>
            <p:nvPr/>
          </p:nvSpPr>
          <p:spPr>
            <a:xfrm>
              <a:off x="4214587" y="242249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31CE34A-6831-4DC2-BDE4-C0CCF6F16A6E}"/>
                </a:ext>
              </a:extLst>
            </p:cNvPr>
            <p:cNvSpPr txBox="1"/>
            <p:nvPr/>
          </p:nvSpPr>
          <p:spPr>
            <a:xfrm>
              <a:off x="4260685" y="3504209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EEE1B97-AAD9-49BB-90B9-8EB99BABF475}"/>
                </a:ext>
              </a:extLst>
            </p:cNvPr>
            <p:cNvSpPr txBox="1"/>
            <p:nvPr/>
          </p:nvSpPr>
          <p:spPr>
            <a:xfrm>
              <a:off x="4524601" y="288977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3E805E-85A7-44EE-959E-FC714FE34441}"/>
                </a:ext>
              </a:extLst>
            </p:cNvPr>
            <p:cNvSpPr txBox="1"/>
            <p:nvPr/>
          </p:nvSpPr>
          <p:spPr>
            <a:xfrm>
              <a:off x="3455051" y="35788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4AB6818-E21D-4306-99C9-FBB0C7D7547F}"/>
                </a:ext>
              </a:extLst>
            </p:cNvPr>
            <p:cNvSpPr txBox="1"/>
            <p:nvPr/>
          </p:nvSpPr>
          <p:spPr>
            <a:xfrm>
              <a:off x="4104230" y="461679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16" name="连接符: 曲线 15">
              <a:extLst>
                <a:ext uri="{FF2B5EF4-FFF2-40B4-BE49-F238E27FC236}">
                  <a16:creationId xmlns:a16="http://schemas.microsoft.com/office/drawing/2014/main" id="{FB68EEE9-785D-4240-90C3-14CC5E12731F}"/>
                </a:ext>
              </a:extLst>
            </p:cNvPr>
            <p:cNvCxnSpPr>
              <a:cxnSpLocks/>
              <a:stCxn id="27" idx="0"/>
              <a:endCxn id="7" idx="0"/>
            </p:cNvCxnSpPr>
            <p:nvPr/>
          </p:nvCxnSpPr>
          <p:spPr bwMode="auto">
            <a:xfrm rot="16200000" flipH="1" flipV="1">
              <a:off x="4356953" y="1878916"/>
              <a:ext cx="28177" cy="2279644"/>
            </a:xfrm>
            <a:prstGeom prst="curvedConnector3">
              <a:avLst>
                <a:gd name="adj1" fmla="val -8113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连接符: 曲线 16">
              <a:extLst>
                <a:ext uri="{FF2B5EF4-FFF2-40B4-BE49-F238E27FC236}">
                  <a16:creationId xmlns:a16="http://schemas.microsoft.com/office/drawing/2014/main" id="{232EB5BD-7B96-456D-8991-6DF5F8C3BF08}"/>
                </a:ext>
              </a:extLst>
            </p:cNvPr>
            <p:cNvCxnSpPr>
              <a:cxnSpLocks/>
              <a:stCxn id="27" idx="4"/>
              <a:endCxn id="29" idx="6"/>
            </p:cNvCxnSpPr>
            <p:nvPr/>
          </p:nvCxnSpPr>
          <p:spPr bwMode="auto">
            <a:xfrm rot="5400000">
              <a:off x="4531480" y="3284554"/>
              <a:ext cx="899107" cy="1059662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F4AAA4-467A-4DB3-B284-B17F642383C4}"/>
                </a:ext>
              </a:extLst>
            </p:cNvPr>
            <p:cNvSpPr txBox="1"/>
            <p:nvPr/>
          </p:nvSpPr>
          <p:spPr>
            <a:xfrm>
              <a:off x="4898301" y="368680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D9C0BFD6-6B3E-47FE-BDBF-3091DA4BCD14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 bwMode="auto">
            <a:xfrm>
              <a:off x="3383620" y="3185228"/>
              <a:ext cx="731181" cy="2963"/>
            </a:xfrm>
            <a:prstGeom prst="curvedConnector3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A8AC10F-6CC0-45A7-BD79-21554D84D459}"/>
                </a:ext>
              </a:extLst>
            </p:cNvPr>
            <p:cNvSpPr txBox="1"/>
            <p:nvPr/>
          </p:nvSpPr>
          <p:spPr>
            <a:xfrm>
              <a:off x="3521842" y="2859981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752CFDB-DBE6-470A-8EBA-5602EFA22BDB}"/>
                </a:ext>
              </a:extLst>
            </p:cNvPr>
            <p:cNvSpPr/>
            <p:nvPr/>
          </p:nvSpPr>
          <p:spPr bwMode="auto">
            <a:xfrm>
              <a:off x="4114800" y="303579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29F2D84-1C1B-435F-B35A-EE6CF54B6F4A}"/>
                </a:ext>
              </a:extLst>
            </p:cNvPr>
            <p:cNvGrpSpPr/>
            <p:nvPr/>
          </p:nvGrpSpPr>
          <p:grpSpPr>
            <a:xfrm>
              <a:off x="5328990" y="3004650"/>
              <a:ext cx="363747" cy="360182"/>
              <a:chOff x="4752536" y="4112194"/>
              <a:chExt cx="363747" cy="360182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70D69637-707B-4458-A5DF-CB8F10D2A785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7EDD9CC-2886-41E6-8A78-DE2CF02E4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F6B9885-83B8-42DC-99B6-2DC9F1154CBC}"/>
                </a:ext>
              </a:extLst>
            </p:cNvPr>
            <p:cNvCxnSpPr>
              <a:stCxn id="21" idx="6"/>
              <a:endCxn id="27" idx="2"/>
            </p:cNvCxnSpPr>
            <p:nvPr/>
          </p:nvCxnSpPr>
          <p:spPr bwMode="auto">
            <a:xfrm flipV="1">
              <a:off x="4419601" y="3184742"/>
              <a:ext cx="909389" cy="3449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7416AED-EACC-4C36-9113-5FE254D0D018}"/>
                </a:ext>
              </a:extLst>
            </p:cNvPr>
            <p:cNvCxnSpPr>
              <a:stCxn id="29" idx="0"/>
              <a:endCxn id="21" idx="4"/>
            </p:cNvCxnSpPr>
            <p:nvPr/>
          </p:nvCxnSpPr>
          <p:spPr bwMode="auto">
            <a:xfrm flipH="1" flipV="1">
              <a:off x="4267200" y="3340590"/>
              <a:ext cx="2128" cy="743258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连接符: 曲线 24">
              <a:extLst>
                <a:ext uri="{FF2B5EF4-FFF2-40B4-BE49-F238E27FC236}">
                  <a16:creationId xmlns:a16="http://schemas.microsoft.com/office/drawing/2014/main" id="{0A3DDD70-94A7-4A1F-A725-5B85F5A098B2}"/>
                </a:ext>
              </a:extLst>
            </p:cNvPr>
            <p:cNvCxnSpPr>
              <a:stCxn id="29" idx="3"/>
              <a:endCxn id="29" idx="5"/>
            </p:cNvCxnSpPr>
            <p:nvPr/>
          </p:nvCxnSpPr>
          <p:spPr bwMode="auto">
            <a:xfrm rot="16200000" flipH="1">
              <a:off x="4269327" y="4262680"/>
              <a:ext cx="12700" cy="257207"/>
            </a:xfrm>
            <a:prstGeom prst="curvedConnector3">
              <a:avLst>
                <a:gd name="adj1" fmla="val 2215331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DE6979C-36B6-43DD-9B40-568D5A99B9E4}"/>
              </a:ext>
            </a:extLst>
          </p:cNvPr>
          <p:cNvSpPr/>
          <p:nvPr/>
        </p:nvSpPr>
        <p:spPr bwMode="auto">
          <a:xfrm>
            <a:off x="6866822" y="4817426"/>
            <a:ext cx="554458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6700CF-EF09-4D86-92D0-BFF053009469}"/>
              </a:ext>
            </a:extLst>
          </p:cNvPr>
          <p:cNvSpPr txBox="1"/>
          <p:nvPr/>
        </p:nvSpPr>
        <p:spPr>
          <a:xfrm>
            <a:off x="2520223" y="5518558"/>
            <a:ext cx="78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DFA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92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6EED2-FC93-4BF8-BFFC-A16A1A44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从</m:t>
                    </m:r>
                    <m:r>
                      <m:rPr>
                        <m:nor/>
                      </m:rPr>
                      <a:rPr lang="zh-CN" altLang="en-US" sz="2800" dirty="0">
                        <a:latin typeface="+mn-ea"/>
                      </a:rPr>
                      <m:t>有穷自动机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到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sz="2800" dirty="0">
                    <a:latin typeface="+mn-ea"/>
                    <a:ea typeface="+mn-ea"/>
                  </a:rPr>
                  <a:t>规文法举例：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  <a:blipFill>
                <a:blip r:embed="rId2"/>
                <a:stretch>
                  <a:fillRect b="-25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F2D811E-4A78-4173-AE14-8B114DFDCAC7}"/>
              </a:ext>
            </a:extLst>
          </p:cNvPr>
          <p:cNvSpPr txBox="1"/>
          <p:nvPr/>
        </p:nvSpPr>
        <p:spPr>
          <a:xfrm>
            <a:off x="8946066" y="1744909"/>
            <a:ext cx="13120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G[S]: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n-US" altLang="zh-CN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</a:t>
            </a:r>
            <a:endParaRPr lang="en-US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→ 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</a:t>
            </a:r>
            <a:r>
              <a:rPr lang="en-US" altLang="zh-CN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</a:t>
            </a:r>
            <a:r>
              <a:rPr lang="en-US" altLang="zh-CN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</a:t>
            </a:r>
            <a:r>
              <a:rPr lang="el-GR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endParaRPr lang="en-US" altLang="zh-CN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DDB4AF-0959-49C8-9698-95693781B9FA}"/>
              </a:ext>
            </a:extLst>
          </p:cNvPr>
          <p:cNvGrpSpPr/>
          <p:nvPr/>
        </p:nvGrpSpPr>
        <p:grpSpPr>
          <a:xfrm>
            <a:off x="136075" y="2435145"/>
            <a:ext cx="2815952" cy="2501527"/>
            <a:chOff x="3661048" y="1467586"/>
            <a:chExt cx="2815952" cy="250152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5CEA684-EB67-453D-A039-273E03791097}"/>
                </a:ext>
              </a:extLst>
            </p:cNvPr>
            <p:cNvSpPr/>
            <p:nvPr/>
          </p:nvSpPr>
          <p:spPr bwMode="auto">
            <a:xfrm>
              <a:off x="3993219" y="273474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S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26A32E-2A8E-4FB2-B120-C0CE3520B0AD}"/>
                </a:ext>
              </a:extLst>
            </p:cNvPr>
            <p:cNvSpPr txBox="1"/>
            <p:nvPr/>
          </p:nvSpPr>
          <p:spPr>
            <a:xfrm>
              <a:off x="3661048" y="2682986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77BD6B-59BE-4083-974D-78570B473DDF}"/>
                </a:ext>
              </a:extLst>
            </p:cNvPr>
            <p:cNvSpPr/>
            <p:nvPr/>
          </p:nvSpPr>
          <p:spPr bwMode="auto">
            <a:xfrm>
              <a:off x="5198716" y="2057400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A96D85B-7670-4F58-8593-7A2792E8BC52}"/>
                </a:ext>
              </a:extLst>
            </p:cNvPr>
            <p:cNvGrpSpPr/>
            <p:nvPr/>
          </p:nvGrpSpPr>
          <p:grpSpPr>
            <a:xfrm>
              <a:off x="5095133" y="3608931"/>
              <a:ext cx="363747" cy="360182"/>
              <a:chOff x="4752536" y="4112194"/>
              <a:chExt cx="363747" cy="36018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6424662-9437-47A1-B45B-AD65EEE4C0D4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latin typeface="Arial" panose="020B0604020202020204" pitchFamily="34" charset="0"/>
                    <a:ea typeface="微软雅黑" pitchFamily="34" charset="-122"/>
                    <a:cs typeface="Arial" panose="020B0604020202020204" pitchFamily="34" charset="0"/>
                  </a:rPr>
                  <a:t>Z</a:t>
                </a:r>
                <a:endParaRPr lang="zh-CN" altLang="en-US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A8A4D56-BBA4-4EFE-82A5-8CA2433DF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9586C661-9C3F-418C-BE9A-6CD2BF447D88}"/>
                </a:ext>
              </a:extLst>
            </p:cNvPr>
            <p:cNvCxnSpPr>
              <a:stCxn id="7" idx="0"/>
              <a:endCxn id="9" idx="2"/>
            </p:cNvCxnSpPr>
            <p:nvPr/>
          </p:nvCxnSpPr>
          <p:spPr bwMode="auto">
            <a:xfrm rot="5400000" flipH="1" flipV="1">
              <a:off x="4409697" y="1945722"/>
              <a:ext cx="524940" cy="105309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8AEDD294-0CAE-4B02-A9C1-0A21D7FADA11}"/>
                </a:ext>
              </a:extLst>
            </p:cNvPr>
            <p:cNvCxnSpPr>
              <a:cxnSpLocks/>
              <a:stCxn id="7" idx="4"/>
              <a:endCxn id="29" idx="2"/>
            </p:cNvCxnSpPr>
            <p:nvPr/>
          </p:nvCxnSpPr>
          <p:spPr bwMode="auto">
            <a:xfrm rot="16200000" flipH="1">
              <a:off x="4245635" y="2939524"/>
              <a:ext cx="749482" cy="94951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B23DEB24-D317-4EAA-A906-E674F78FC93D}"/>
                </a:ext>
              </a:extLst>
            </p:cNvPr>
            <p:cNvCxnSpPr>
              <a:stCxn id="9" idx="1"/>
              <a:endCxn id="9" idx="7"/>
            </p:cNvCxnSpPr>
            <p:nvPr/>
          </p:nvCxnSpPr>
          <p:spPr bwMode="auto">
            <a:xfrm rot="5400000" flipH="1" flipV="1">
              <a:off x="5351116" y="1994274"/>
              <a:ext cx="12700" cy="215526"/>
            </a:xfrm>
            <a:prstGeom prst="curvedConnector3">
              <a:avLst>
                <a:gd name="adj1" fmla="val 215147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连接符: 曲线 13">
              <a:extLst>
                <a:ext uri="{FF2B5EF4-FFF2-40B4-BE49-F238E27FC236}">
                  <a16:creationId xmlns:a16="http://schemas.microsoft.com/office/drawing/2014/main" id="{76C67AED-ECB7-4829-80FC-454458073555}"/>
                </a:ext>
              </a:extLst>
            </p:cNvPr>
            <p:cNvCxnSpPr>
              <a:stCxn id="9" idx="6"/>
              <a:endCxn id="22" idx="0"/>
            </p:cNvCxnSpPr>
            <p:nvPr/>
          </p:nvCxnSpPr>
          <p:spPr bwMode="auto">
            <a:xfrm>
              <a:off x="5503516" y="2209800"/>
              <a:ext cx="821084" cy="472699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连接符: 曲线 14">
              <a:extLst>
                <a:ext uri="{FF2B5EF4-FFF2-40B4-BE49-F238E27FC236}">
                  <a16:creationId xmlns:a16="http://schemas.microsoft.com/office/drawing/2014/main" id="{98747602-4624-4C2B-A0A7-C09656874709}"/>
                </a:ext>
              </a:extLst>
            </p:cNvPr>
            <p:cNvCxnSpPr>
              <a:cxnSpLocks/>
              <a:stCxn id="22" idx="3"/>
              <a:endCxn id="7" idx="5"/>
            </p:cNvCxnSpPr>
            <p:nvPr/>
          </p:nvCxnSpPr>
          <p:spPr bwMode="auto">
            <a:xfrm rot="5400000">
              <a:off x="5208990" y="1987055"/>
              <a:ext cx="52241" cy="1963455"/>
            </a:xfrm>
            <a:prstGeom prst="curvedConnector3">
              <a:avLst>
                <a:gd name="adj1" fmla="val 62303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7377C9C-EB54-46F7-8B48-6B5FA1700C60}"/>
                </a:ext>
              </a:extLst>
            </p:cNvPr>
            <p:cNvSpPr txBox="1"/>
            <p:nvPr/>
          </p:nvSpPr>
          <p:spPr>
            <a:xfrm>
              <a:off x="4307669" y="2040162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4D85816-A4DF-4214-A83C-33246E37E0D0}"/>
                </a:ext>
              </a:extLst>
            </p:cNvPr>
            <p:cNvSpPr txBox="1"/>
            <p:nvPr/>
          </p:nvSpPr>
          <p:spPr>
            <a:xfrm>
              <a:off x="5044559" y="315957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90282A0-8B79-4AC7-8B53-B0ABBAA6EFF7}"/>
                </a:ext>
              </a:extLst>
            </p:cNvPr>
            <p:cNvSpPr txBox="1"/>
            <p:nvPr/>
          </p:nvSpPr>
          <p:spPr>
            <a:xfrm>
              <a:off x="5398507" y="237459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848C7B4-7667-4F67-AE46-D27EB296C25A}"/>
                </a:ext>
              </a:extLst>
            </p:cNvPr>
            <p:cNvSpPr txBox="1"/>
            <p:nvPr/>
          </p:nvSpPr>
          <p:spPr>
            <a:xfrm>
              <a:off x="5194661" y="146758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58A815B-571A-4BA8-A72F-C31FE41F95B7}"/>
                </a:ext>
              </a:extLst>
            </p:cNvPr>
            <p:cNvSpPr txBox="1"/>
            <p:nvPr/>
          </p:nvSpPr>
          <p:spPr>
            <a:xfrm>
              <a:off x="4382275" y="328079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ε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6D87CA8-6AD2-41BB-AFD5-87B6A9F92605}"/>
                </a:ext>
              </a:extLst>
            </p:cNvPr>
            <p:cNvSpPr txBox="1"/>
            <p:nvPr/>
          </p:nvSpPr>
          <p:spPr>
            <a:xfrm>
              <a:off x="6035786" y="1999494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AC40A05-090D-4AB0-81DD-C296EA4704EC}"/>
                </a:ext>
              </a:extLst>
            </p:cNvPr>
            <p:cNvSpPr/>
            <p:nvPr/>
          </p:nvSpPr>
          <p:spPr bwMode="auto">
            <a:xfrm>
              <a:off x="6172200" y="2682499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E61DBC63-8C0A-4D14-9ACF-E193184A4BD7}"/>
                </a:ext>
              </a:extLst>
            </p:cNvPr>
            <p:cNvCxnSpPr>
              <a:stCxn id="22" idx="1"/>
              <a:endCxn id="9" idx="5"/>
            </p:cNvCxnSpPr>
            <p:nvPr/>
          </p:nvCxnSpPr>
          <p:spPr bwMode="auto">
            <a:xfrm rot="16200000" flipV="1">
              <a:off x="5633072" y="2143371"/>
              <a:ext cx="409573" cy="757958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连接符: 曲线 23">
              <a:extLst>
                <a:ext uri="{FF2B5EF4-FFF2-40B4-BE49-F238E27FC236}">
                  <a16:creationId xmlns:a16="http://schemas.microsoft.com/office/drawing/2014/main" id="{D9853ED1-E7A0-4C69-9C05-AE384CA3EB33}"/>
                </a:ext>
              </a:extLst>
            </p:cNvPr>
            <p:cNvCxnSpPr>
              <a:stCxn id="22" idx="4"/>
              <a:endCxn id="29" idx="6"/>
            </p:cNvCxnSpPr>
            <p:nvPr/>
          </p:nvCxnSpPr>
          <p:spPr bwMode="auto">
            <a:xfrm rot="5400000">
              <a:off x="5490879" y="2955300"/>
              <a:ext cx="801723" cy="865720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9405039-FA36-4356-8B0F-FDBBD9AD5E83}"/>
                </a:ext>
              </a:extLst>
            </p:cNvPr>
            <p:cNvSpPr txBox="1"/>
            <p:nvPr/>
          </p:nvSpPr>
          <p:spPr>
            <a:xfrm>
              <a:off x="5829562" y="32898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ε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连接符: 曲线 25">
              <a:extLst>
                <a:ext uri="{FF2B5EF4-FFF2-40B4-BE49-F238E27FC236}">
                  <a16:creationId xmlns:a16="http://schemas.microsoft.com/office/drawing/2014/main" id="{7D5585AC-9383-476E-890F-2595179AD36B}"/>
                </a:ext>
              </a:extLst>
            </p:cNvPr>
            <p:cNvCxnSpPr>
              <a:stCxn id="7" idx="6"/>
              <a:endCxn id="22" idx="2"/>
            </p:cNvCxnSpPr>
            <p:nvPr/>
          </p:nvCxnSpPr>
          <p:spPr bwMode="auto">
            <a:xfrm flipV="1">
              <a:off x="4298019" y="2834899"/>
              <a:ext cx="1874181" cy="52241"/>
            </a:xfrm>
            <a:prstGeom prst="curvedConnector3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624BF17-DC06-43AA-A47E-2B723B82855E}"/>
                </a:ext>
              </a:extLst>
            </p:cNvPr>
            <p:cNvSpPr txBox="1"/>
            <p:nvPr/>
          </p:nvSpPr>
          <p:spPr>
            <a:xfrm>
              <a:off x="4922202" y="255007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095945F-479B-4511-B1D2-1C73AE245EE8}"/>
              </a:ext>
            </a:extLst>
          </p:cNvPr>
          <p:cNvSpPr/>
          <p:nvPr/>
        </p:nvSpPr>
        <p:spPr bwMode="auto">
          <a:xfrm>
            <a:off x="3387377" y="3566968"/>
            <a:ext cx="504397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CBE074-EAEF-499F-B036-0601438395A0}"/>
              </a:ext>
            </a:extLst>
          </p:cNvPr>
          <p:cNvSpPr txBox="1"/>
          <p:nvPr/>
        </p:nvSpPr>
        <p:spPr>
          <a:xfrm>
            <a:off x="5169902" y="1825090"/>
            <a:ext cx="158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DFA  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A1E7C96-E58F-4242-860F-EAF2E87E8C94}"/>
              </a:ext>
            </a:extLst>
          </p:cNvPr>
          <p:cNvGrpSpPr/>
          <p:nvPr/>
        </p:nvGrpSpPr>
        <p:grpSpPr>
          <a:xfrm>
            <a:off x="4238651" y="2454327"/>
            <a:ext cx="2973545" cy="2159385"/>
            <a:chOff x="4238651" y="2454327"/>
            <a:chExt cx="2973545" cy="2159385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48B6346-49AC-4C86-976E-1F5FAFD068F6}"/>
                </a:ext>
              </a:extLst>
            </p:cNvPr>
            <p:cNvSpPr txBox="1"/>
            <p:nvPr/>
          </p:nvSpPr>
          <p:spPr>
            <a:xfrm>
              <a:off x="4238651" y="3703114"/>
              <a:ext cx="412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</a:t>
              </a:r>
              <a:endParaRPr lang="en-US" altLang="zh-CN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6BC73D37-7F84-4869-A95C-6B2D11CA1D77}"/>
                </a:ext>
              </a:extLst>
            </p:cNvPr>
            <p:cNvSpPr/>
            <p:nvPr/>
          </p:nvSpPr>
          <p:spPr bwMode="auto">
            <a:xfrm>
              <a:off x="5976893" y="3044141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7" name="连接符: 曲线 36">
              <a:extLst>
                <a:ext uri="{FF2B5EF4-FFF2-40B4-BE49-F238E27FC236}">
                  <a16:creationId xmlns:a16="http://schemas.microsoft.com/office/drawing/2014/main" id="{94D009F3-90AD-401C-ACB6-70A31648EA3D}"/>
                </a:ext>
              </a:extLst>
            </p:cNvPr>
            <p:cNvCxnSpPr>
              <a:cxnSpLocks/>
              <a:stCxn id="56" idx="0"/>
              <a:endCxn id="35" idx="2"/>
            </p:cNvCxnSpPr>
            <p:nvPr/>
          </p:nvCxnSpPr>
          <p:spPr bwMode="auto">
            <a:xfrm rot="5400000" flipH="1" flipV="1">
              <a:off x="5174588" y="2915563"/>
              <a:ext cx="521327" cy="108328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连接符: 曲线 38">
              <a:extLst>
                <a:ext uri="{FF2B5EF4-FFF2-40B4-BE49-F238E27FC236}">
                  <a16:creationId xmlns:a16="http://schemas.microsoft.com/office/drawing/2014/main" id="{CE431E96-BFE8-4F77-9188-40677473737F}"/>
                </a:ext>
              </a:extLst>
            </p:cNvPr>
            <p:cNvCxnSpPr>
              <a:stCxn id="35" idx="1"/>
              <a:endCxn id="35" idx="7"/>
            </p:cNvCxnSpPr>
            <p:nvPr/>
          </p:nvCxnSpPr>
          <p:spPr bwMode="auto">
            <a:xfrm rot="5400000" flipH="1" flipV="1">
              <a:off x="6129293" y="2981015"/>
              <a:ext cx="12700" cy="215526"/>
            </a:xfrm>
            <a:prstGeom prst="curvedConnector3">
              <a:avLst>
                <a:gd name="adj1" fmla="val 2151472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连接符: 曲线 39">
              <a:extLst>
                <a:ext uri="{FF2B5EF4-FFF2-40B4-BE49-F238E27FC236}">
                  <a16:creationId xmlns:a16="http://schemas.microsoft.com/office/drawing/2014/main" id="{335332AF-7B06-4A8A-A67C-468C4301AAF0}"/>
                </a:ext>
              </a:extLst>
            </p:cNvPr>
            <p:cNvCxnSpPr>
              <a:cxnSpLocks/>
              <a:stCxn id="35" idx="6"/>
              <a:endCxn id="57" idx="0"/>
            </p:cNvCxnSpPr>
            <p:nvPr/>
          </p:nvCxnSpPr>
          <p:spPr bwMode="auto">
            <a:xfrm>
              <a:off x="6281693" y="3196541"/>
              <a:ext cx="753828" cy="51305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连接符: 曲线 40">
              <a:extLst>
                <a:ext uri="{FF2B5EF4-FFF2-40B4-BE49-F238E27FC236}">
                  <a16:creationId xmlns:a16="http://schemas.microsoft.com/office/drawing/2014/main" id="{D5671C6D-6166-43DA-BFB0-EE1D07D31785}"/>
                </a:ext>
              </a:extLst>
            </p:cNvPr>
            <p:cNvCxnSpPr>
              <a:cxnSpLocks/>
              <a:stCxn id="57" idx="4"/>
              <a:endCxn id="56" idx="4"/>
            </p:cNvCxnSpPr>
            <p:nvPr/>
          </p:nvCxnSpPr>
          <p:spPr bwMode="auto">
            <a:xfrm rot="5400000">
              <a:off x="5960430" y="2989281"/>
              <a:ext cx="8270" cy="2141912"/>
            </a:xfrm>
            <a:prstGeom prst="curvedConnector3">
              <a:avLst>
                <a:gd name="adj1" fmla="val 2864208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F606441-8921-4C1B-80B0-05FB634933CD}"/>
                </a:ext>
              </a:extLst>
            </p:cNvPr>
            <p:cNvSpPr txBox="1"/>
            <p:nvPr/>
          </p:nvSpPr>
          <p:spPr>
            <a:xfrm>
              <a:off x="5085846" y="302690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C388D31-BAFA-4C7A-B2F6-730C83BECCB7}"/>
                </a:ext>
              </a:extLst>
            </p:cNvPr>
            <p:cNvSpPr txBox="1"/>
            <p:nvPr/>
          </p:nvSpPr>
          <p:spPr>
            <a:xfrm>
              <a:off x="5808111" y="4244380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4DBF77B-F794-4FC7-9A8E-6635574D2737}"/>
                </a:ext>
              </a:extLst>
            </p:cNvPr>
            <p:cNvSpPr txBox="1"/>
            <p:nvPr/>
          </p:nvSpPr>
          <p:spPr>
            <a:xfrm>
              <a:off x="6176684" y="336133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B282CCD-3DFC-475D-B359-9990BA4E9062}"/>
                </a:ext>
              </a:extLst>
            </p:cNvPr>
            <p:cNvSpPr txBox="1"/>
            <p:nvPr/>
          </p:nvSpPr>
          <p:spPr>
            <a:xfrm>
              <a:off x="5972838" y="245432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5A202F1-0755-4A16-9C72-A4C4D584D9C1}"/>
                </a:ext>
              </a:extLst>
            </p:cNvPr>
            <p:cNvSpPr txBox="1"/>
            <p:nvPr/>
          </p:nvSpPr>
          <p:spPr>
            <a:xfrm>
              <a:off x="6813963" y="2986235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9" name="连接符: 曲线 48">
              <a:extLst>
                <a:ext uri="{FF2B5EF4-FFF2-40B4-BE49-F238E27FC236}">
                  <a16:creationId xmlns:a16="http://schemas.microsoft.com/office/drawing/2014/main" id="{E80EB1BF-F34C-4D1D-8704-323860450A1F}"/>
                </a:ext>
              </a:extLst>
            </p:cNvPr>
            <p:cNvCxnSpPr>
              <a:cxnSpLocks/>
              <a:stCxn id="57" idx="1"/>
              <a:endCxn id="35" idx="5"/>
            </p:cNvCxnSpPr>
            <p:nvPr/>
          </p:nvCxnSpPr>
          <p:spPr bwMode="auto">
            <a:xfrm rot="16200000" flipV="1">
              <a:off x="6345806" y="3195554"/>
              <a:ext cx="456038" cy="673537"/>
            </a:xfrm>
            <a:prstGeom prst="curvedConnector3">
              <a:avLst>
                <a:gd name="adj1" fmla="val 50000"/>
              </a:avLst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连接符: 曲线 51">
              <a:extLst>
                <a:ext uri="{FF2B5EF4-FFF2-40B4-BE49-F238E27FC236}">
                  <a16:creationId xmlns:a16="http://schemas.microsoft.com/office/drawing/2014/main" id="{1FEF7BAE-E1F3-4713-9080-57A349EF14E6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 bwMode="auto">
            <a:xfrm flipV="1">
              <a:off x="5070284" y="3882850"/>
              <a:ext cx="1788562" cy="8270"/>
            </a:xfrm>
            <a:prstGeom prst="curvedConnector3">
              <a:avLst/>
            </a:prstGeom>
            <a:solidFill>
              <a:srgbClr val="993366">
                <a:alpha val="96001"/>
              </a:srgbClr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11522BE-1172-45B6-BBA0-42EA1ED57820}"/>
                </a:ext>
              </a:extLst>
            </p:cNvPr>
            <p:cNvSpPr txBox="1"/>
            <p:nvPr/>
          </p:nvSpPr>
          <p:spPr>
            <a:xfrm>
              <a:off x="5700379" y="353681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Oval 4">
              <a:extLst>
                <a:ext uri="{FF2B5EF4-FFF2-40B4-BE49-F238E27FC236}">
                  <a16:creationId xmlns:a16="http://schemas.microsoft.com/office/drawing/2014/main" id="{1202E5C1-8CA5-4188-A2FD-D83BD8DC1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934" y="3717868"/>
              <a:ext cx="353350" cy="346504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kumimoji="0" lang="en-GB" altLang="zh-CN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4">
              <a:extLst>
                <a:ext uri="{FF2B5EF4-FFF2-40B4-BE49-F238E27FC236}">
                  <a16:creationId xmlns:a16="http://schemas.microsoft.com/office/drawing/2014/main" id="{2AA9BE31-AEB4-4AE8-AF6A-A5841A430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846" y="3709598"/>
              <a:ext cx="353350" cy="346504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kumimoji="0" lang="en-GB" altLang="zh-CN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箭头: 右 72">
            <a:extLst>
              <a:ext uri="{FF2B5EF4-FFF2-40B4-BE49-F238E27FC236}">
                <a16:creationId xmlns:a16="http://schemas.microsoft.com/office/drawing/2014/main" id="{AB5E4AF5-FEDB-42A8-9DC4-DC5A3C1170E3}"/>
              </a:ext>
            </a:extLst>
          </p:cNvPr>
          <p:cNvSpPr/>
          <p:nvPr/>
        </p:nvSpPr>
        <p:spPr bwMode="auto">
          <a:xfrm>
            <a:off x="7794584" y="3546003"/>
            <a:ext cx="504397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C670E9F-B3E4-4E3D-A73A-29BD3845F518}"/>
              </a:ext>
            </a:extLst>
          </p:cNvPr>
          <p:cNvSpPr txBox="1"/>
          <p:nvPr/>
        </p:nvSpPr>
        <p:spPr>
          <a:xfrm>
            <a:off x="871816" y="1664247"/>
            <a:ext cx="3342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NFA  N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含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转移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28F4001C-DD27-4A52-B81E-6AAC5E018461}"/>
              </a:ext>
            </a:extLst>
          </p:cNvPr>
          <p:cNvCxnSpPr>
            <a:cxnSpLocks/>
            <a:stCxn id="25" idx="2"/>
            <a:endCxn id="5" idx="2"/>
          </p:cNvCxnSpPr>
          <p:nvPr/>
        </p:nvCxnSpPr>
        <p:spPr>
          <a:xfrm rot="16200000" flipH="1">
            <a:off x="5757910" y="1317059"/>
            <a:ext cx="534478" cy="7153862"/>
          </a:xfrm>
          <a:prstGeom prst="curvedConnector3">
            <a:avLst>
              <a:gd name="adj1" fmla="val 14277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BDD37CB0-EDA6-4DA7-B89A-CA9FD4C82721}"/>
              </a:ext>
            </a:extLst>
          </p:cNvPr>
          <p:cNvSpPr txBox="1"/>
          <p:nvPr/>
        </p:nvSpPr>
        <p:spPr>
          <a:xfrm>
            <a:off x="3051180" y="5586776"/>
            <a:ext cx="6892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终态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非始态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无出边</a:t>
            </a:r>
            <a:r>
              <a:rPr lang="en-US" altLang="zh-CN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可直接</a:t>
            </a:r>
            <a:r>
              <a:rPr lang="en-US" altLang="zh-CN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lang="el-GR" altLang="zh-CN" sz="2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64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6EED2-FC93-4BF8-BFFC-A16A1A44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</a:t>
            </a:r>
            <a:r>
              <a:rPr lang="zh-CN" altLang="en-US" dirty="0"/>
              <a:t>　正规文法和有穷自动机的转换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从</m:t>
                    </m:r>
                    <m:r>
                      <m:rPr>
                        <m:nor/>
                      </m:rPr>
                      <a:rPr lang="zh-CN" altLang="en-US" sz="2800" dirty="0">
                        <a:latin typeface="+mn-ea"/>
                      </a:rPr>
                      <m:t>有穷自动机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+mn-ea"/>
                      </a:rPr>
                      <m:t>到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+mn-ea"/>
                      </a:rPr>
                      <m:t>正</m:t>
                    </m:r>
                  </m:oMath>
                </a14:m>
                <a:r>
                  <a:rPr lang="zh-CN" altLang="en-US" sz="2800" dirty="0">
                    <a:latin typeface="+mn-ea"/>
                    <a:ea typeface="+mn-ea"/>
                  </a:rPr>
                  <a:t>规文法举例：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2FB745-9B73-43D0-BD99-B069A6876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617641"/>
              </a:xfrm>
              <a:blipFill>
                <a:blip r:embed="rId2"/>
                <a:stretch>
                  <a:fillRect b="-25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F2D811E-4A78-4173-AE14-8B114DFDCAC7}"/>
              </a:ext>
            </a:extLst>
          </p:cNvPr>
          <p:cNvSpPr txBox="1"/>
          <p:nvPr/>
        </p:nvSpPr>
        <p:spPr>
          <a:xfrm>
            <a:off x="6852670" y="2584809"/>
            <a:ext cx="3038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G[A]: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0A | 1A | 0B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0C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→ 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5095945F-479B-4511-B1D2-1C73AE245EE8}"/>
              </a:ext>
            </a:extLst>
          </p:cNvPr>
          <p:cNvSpPr/>
          <p:nvPr/>
        </p:nvSpPr>
        <p:spPr bwMode="auto">
          <a:xfrm>
            <a:off x="5339331" y="3238813"/>
            <a:ext cx="504397" cy="52322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C670E9F-B3E4-4E3D-A73A-29BD3845F518}"/>
              </a:ext>
            </a:extLst>
          </p:cNvPr>
          <p:cNvSpPr txBox="1"/>
          <p:nvPr/>
        </p:nvSpPr>
        <p:spPr>
          <a:xfrm>
            <a:off x="895837" y="1563092"/>
            <a:ext cx="2648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NFA  N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不含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转移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3F2DC38F-1930-4D79-A286-D8FE3D3E8297}"/>
              </a:ext>
            </a:extLst>
          </p:cNvPr>
          <p:cNvGrpSpPr/>
          <p:nvPr/>
        </p:nvGrpSpPr>
        <p:grpSpPr>
          <a:xfrm>
            <a:off x="895837" y="2766015"/>
            <a:ext cx="3093937" cy="1049819"/>
            <a:chOff x="1269539" y="3098855"/>
            <a:chExt cx="3093937" cy="1049819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5DCE2D5-54E9-40D9-B9F0-D62F732F304B}"/>
                </a:ext>
              </a:extLst>
            </p:cNvPr>
            <p:cNvSpPr/>
            <p:nvPr/>
          </p:nvSpPr>
          <p:spPr bwMode="auto">
            <a:xfrm>
              <a:off x="1675068" y="3689227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A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00E5EA08-B389-4E56-8003-86E8EE474ADA}"/>
                </a:ext>
              </a:extLst>
            </p:cNvPr>
            <p:cNvSpPr txBox="1"/>
            <p:nvPr/>
          </p:nvSpPr>
          <p:spPr>
            <a:xfrm>
              <a:off x="1269539" y="3779342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EE7E32A-4B55-4F0F-AD41-6A647E23C09F}"/>
                </a:ext>
              </a:extLst>
            </p:cNvPr>
            <p:cNvSpPr/>
            <p:nvPr/>
          </p:nvSpPr>
          <p:spPr bwMode="auto">
            <a:xfrm>
              <a:off x="2774190" y="3695634"/>
              <a:ext cx="445622" cy="44562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charset="0"/>
                  <a:ea typeface="微软雅黑" pitchFamily="34" charset="-122"/>
                </a:rPr>
                <a:t>B</a:t>
              </a:r>
              <a:endParaRPr lang="zh-CN" altLang="en-US" b="1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9" name="Oval 4">
              <a:extLst>
                <a:ext uri="{FF2B5EF4-FFF2-40B4-BE49-F238E27FC236}">
                  <a16:creationId xmlns:a16="http://schemas.microsoft.com/office/drawing/2014/main" id="{3D3799D7-BBA2-4B76-82FF-92DF9F4D6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854" y="3694087"/>
              <a:ext cx="445622" cy="436988"/>
            </a:xfrm>
            <a:prstGeom prst="ellipse">
              <a:avLst/>
            </a:prstGeom>
            <a:noFill/>
            <a:ln w="63500" cmpd="dbl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kumimoji="0" lang="en-GB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连接符: 曲线 79">
              <a:extLst>
                <a:ext uri="{FF2B5EF4-FFF2-40B4-BE49-F238E27FC236}">
                  <a16:creationId xmlns:a16="http://schemas.microsoft.com/office/drawing/2014/main" id="{282A1DEE-959D-4C7B-BA5E-E0AE208E68C4}"/>
                </a:ext>
              </a:extLst>
            </p:cNvPr>
            <p:cNvCxnSpPr>
              <a:cxnSpLocks/>
              <a:stCxn id="76" idx="6"/>
              <a:endCxn id="78" idx="2"/>
            </p:cNvCxnSpPr>
            <p:nvPr/>
          </p:nvCxnSpPr>
          <p:spPr>
            <a:xfrm>
              <a:off x="2120690" y="3912038"/>
              <a:ext cx="653500" cy="640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连接符: 曲线 80">
              <a:extLst>
                <a:ext uri="{FF2B5EF4-FFF2-40B4-BE49-F238E27FC236}">
                  <a16:creationId xmlns:a16="http://schemas.microsoft.com/office/drawing/2014/main" id="{1DDEBB14-C634-4E49-AC0E-8F89D24962A9}"/>
                </a:ext>
              </a:extLst>
            </p:cNvPr>
            <p:cNvCxnSpPr>
              <a:cxnSpLocks/>
              <a:stCxn id="78" idx="6"/>
              <a:endCxn id="79" idx="2"/>
            </p:cNvCxnSpPr>
            <p:nvPr/>
          </p:nvCxnSpPr>
          <p:spPr>
            <a:xfrm flipV="1">
              <a:off x="3219812" y="3912581"/>
              <a:ext cx="698042" cy="586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连接符: 曲线 81">
              <a:extLst>
                <a:ext uri="{FF2B5EF4-FFF2-40B4-BE49-F238E27FC236}">
                  <a16:creationId xmlns:a16="http://schemas.microsoft.com/office/drawing/2014/main" id="{55D12094-D584-49C6-B0B1-666D52A899C2}"/>
                </a:ext>
              </a:extLst>
            </p:cNvPr>
            <p:cNvCxnSpPr>
              <a:cxnSpLocks/>
              <a:stCxn id="76" idx="2"/>
              <a:endCxn id="76" idx="7"/>
            </p:cNvCxnSpPr>
            <p:nvPr/>
          </p:nvCxnSpPr>
          <p:spPr>
            <a:xfrm rot="10800000" flipH="1">
              <a:off x="1675068" y="3754488"/>
              <a:ext cx="380362" cy="157551"/>
            </a:xfrm>
            <a:prstGeom prst="curvedConnector4">
              <a:avLst>
                <a:gd name="adj1" fmla="val -60101"/>
                <a:gd name="adj2" fmla="val 286517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5A035C5-8E3F-459B-8735-F8C09A75568C}"/>
                </a:ext>
              </a:extLst>
            </p:cNvPr>
            <p:cNvSpPr txBox="1"/>
            <p:nvPr/>
          </p:nvSpPr>
          <p:spPr>
            <a:xfrm>
              <a:off x="1478472" y="309885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0,1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51F90FE2-4793-4FF6-81A0-A0B0919F9516}"/>
                </a:ext>
              </a:extLst>
            </p:cNvPr>
            <p:cNvSpPr txBox="1"/>
            <p:nvPr/>
          </p:nvSpPr>
          <p:spPr>
            <a:xfrm>
              <a:off x="2261330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0F14D8C-D376-47D1-A997-76E537BB8960}"/>
                </a:ext>
              </a:extLst>
            </p:cNvPr>
            <p:cNvSpPr txBox="1"/>
            <p:nvPr/>
          </p:nvSpPr>
          <p:spPr>
            <a:xfrm>
              <a:off x="3374113" y="3517813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BDC60798-1C0D-41D7-B177-BAF5C5DEC1CD}"/>
              </a:ext>
            </a:extLst>
          </p:cNvPr>
          <p:cNvSpPr txBox="1"/>
          <p:nvPr/>
        </p:nvSpPr>
        <p:spPr>
          <a:xfrm>
            <a:off x="895837" y="4550576"/>
            <a:ext cx="629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终态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非始态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无出边</a:t>
            </a:r>
            <a:r>
              <a:rPr lang="en-US" altLang="zh-CN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可直接</a:t>
            </a:r>
            <a:r>
              <a:rPr lang="en-US" altLang="zh-CN" sz="2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: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lang="el-GR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B613BB5-1AEC-47FD-9682-856E870A0D43}"/>
              </a:ext>
            </a:extLst>
          </p:cNvPr>
          <p:cNvSpPr txBox="1"/>
          <p:nvPr/>
        </p:nvSpPr>
        <p:spPr>
          <a:xfrm>
            <a:off x="6852670" y="4415805"/>
            <a:ext cx="303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G[A]: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→ 0A | 1A | 0B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→ 0</a:t>
            </a:r>
            <a:endParaRPr lang="el-GR" altLang="zh-CN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236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3.1</a:t>
            </a:r>
            <a:r>
              <a:rPr lang="zh-CN" altLang="en-US" b="1" dirty="0"/>
              <a:t>　词法分析程序的设计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3.2</a:t>
            </a:r>
            <a:r>
              <a:rPr lang="zh-CN" altLang="en-US" b="1" dirty="0"/>
              <a:t>　单词的形式化描述工具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3.3</a:t>
            </a:r>
            <a:r>
              <a:rPr lang="zh-CN" altLang="en-US" b="1" dirty="0"/>
              <a:t>　有穷自动机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3.4</a:t>
            </a:r>
            <a:r>
              <a:rPr lang="zh-CN" altLang="en-US" b="1" dirty="0"/>
              <a:t>　正规式和有穷自动机的等价性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3.5</a:t>
            </a:r>
            <a:r>
              <a:rPr lang="zh-CN" altLang="en-US" b="1" dirty="0"/>
              <a:t>　正规文法和有穷自动机的转换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3.6</a:t>
            </a:r>
            <a:r>
              <a:rPr lang="zh-CN" altLang="en-US" b="1" u="sng" dirty="0">
                <a:solidFill>
                  <a:srgbClr val="C00000"/>
                </a:solidFill>
              </a:rPr>
              <a:t>　词法分析程序的自动构造工具</a:t>
            </a:r>
          </a:p>
        </p:txBody>
      </p:sp>
    </p:spTree>
    <p:extLst>
      <p:ext uri="{BB962C8B-B14F-4D97-AF65-F5344CB8AC3E}">
        <p14:creationId xmlns:p14="http://schemas.microsoft.com/office/powerpoint/2010/main" val="36853994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6EB61-C797-48F3-A1E7-63CAF0627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0625A3-4B90-4C80-8529-F9EC21468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18002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000" dirty="0"/>
              <a:t>构造词法分析程序的技术线路</a:t>
            </a:r>
            <a:endParaRPr lang="en-US" altLang="zh-CN" sz="30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依据给定的源语言之单词集，设计其</a:t>
            </a:r>
            <a:r>
              <a:rPr lang="zh-CN" altLang="en-US" sz="2800" dirty="0"/>
              <a:t>正规文法</a:t>
            </a:r>
            <a:r>
              <a:rPr lang="zh-CN" altLang="en-US" sz="2800" dirty="0">
                <a:solidFill>
                  <a:schemeClr val="tx1"/>
                </a:solidFill>
              </a:rPr>
              <a:t>或</a:t>
            </a:r>
            <a:r>
              <a:rPr lang="zh-CN" altLang="en-US" sz="2800" dirty="0"/>
              <a:t>正规式</a:t>
            </a:r>
            <a:r>
              <a:rPr lang="zh-CN" altLang="en-US" sz="2800" dirty="0">
                <a:solidFill>
                  <a:schemeClr val="tx1"/>
                </a:solidFill>
              </a:rPr>
              <a:t>；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等价地转换成非确定有穷自动机</a:t>
            </a:r>
            <a:r>
              <a:rPr lang="en-US" altLang="zh-CN" sz="2800" dirty="0"/>
              <a:t>NFA</a:t>
            </a:r>
            <a:r>
              <a:rPr lang="zh-CN" altLang="en-US" sz="2800" dirty="0">
                <a:solidFill>
                  <a:schemeClr val="tx1"/>
                </a:solidFill>
              </a:rPr>
              <a:t>；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再通过子集法将其确定化，最终将确定有穷自动机最小化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en-US" altLang="zh-CN" sz="2800" dirty="0"/>
              <a:t>DFA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  <a:r>
              <a:rPr lang="zh-CN" altLang="en-US" sz="2800" dirty="0">
                <a:solidFill>
                  <a:schemeClr val="tx1"/>
                </a:solidFill>
              </a:rPr>
              <a:t>；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最后依据</a:t>
            </a:r>
            <a:r>
              <a:rPr lang="zh-CN" altLang="en-US" sz="2800" dirty="0"/>
              <a:t>最小化的</a:t>
            </a:r>
            <a:r>
              <a:rPr lang="en-US" altLang="zh-CN" sz="2800" dirty="0"/>
              <a:t>DFA</a:t>
            </a:r>
            <a:r>
              <a:rPr lang="zh-CN" altLang="en-US" sz="2800" dirty="0">
                <a:solidFill>
                  <a:schemeClr val="tx1"/>
                </a:solidFill>
              </a:rPr>
              <a:t>，设计词法分析程序</a:t>
            </a:r>
          </a:p>
          <a:p>
            <a:endParaRPr lang="zh-CN" altLang="en-US" dirty="0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9AEF4416-9DBE-41F7-BDBA-6EFB26AD5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563" y="4828675"/>
            <a:ext cx="2133600" cy="954107"/>
          </a:xfrm>
          <a:prstGeom prst="rect">
            <a:avLst/>
          </a:prstGeom>
          <a:noFill/>
          <a:ln w="28575">
            <a:solidFill>
              <a:srgbClr val="FF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latin typeface="+mn-ea"/>
              </a:rPr>
              <a:t>词法分析程序生成器</a:t>
            </a:r>
            <a:endParaRPr lang="zh-CN" altLang="en-US" sz="2800" dirty="0">
              <a:latin typeface="+mn-ea"/>
            </a:endParaRP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276FF113-6A7D-44F3-BE47-BB02061A9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838" y="4822660"/>
            <a:ext cx="18543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66"/>
                </a:solidFill>
                <a:latin typeface="+mn-ea"/>
              </a:rPr>
              <a:t>语言词法</a:t>
            </a:r>
            <a:br>
              <a:rPr lang="en-US" altLang="zh-CN" sz="2800" b="1" dirty="0">
                <a:solidFill>
                  <a:srgbClr val="000066"/>
                </a:solidFill>
                <a:latin typeface="+mn-ea"/>
              </a:rPr>
            </a:br>
            <a:r>
              <a:rPr lang="en-US" altLang="zh-CN" sz="2800" b="1" dirty="0">
                <a:solidFill>
                  <a:srgbClr val="000066"/>
                </a:solidFill>
                <a:latin typeface="+mn-ea"/>
              </a:rPr>
              <a:t>(</a:t>
            </a:r>
            <a:r>
              <a:rPr lang="zh-CN" altLang="en-US" sz="2800" b="1" dirty="0">
                <a:solidFill>
                  <a:srgbClr val="000066"/>
                </a:solidFill>
                <a:latin typeface="+mn-ea"/>
              </a:rPr>
              <a:t>正规式</a:t>
            </a:r>
            <a:r>
              <a:rPr lang="en-US" altLang="zh-CN" sz="2800" b="1" dirty="0">
                <a:solidFill>
                  <a:srgbClr val="000066"/>
                </a:solidFill>
                <a:latin typeface="+mn-ea"/>
              </a:rPr>
              <a:t>)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B36CE49F-F411-4989-BF34-6CAF177CA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924" y="4865728"/>
            <a:ext cx="202723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66"/>
                </a:solidFill>
                <a:latin typeface="+mn-ea"/>
              </a:rPr>
              <a:t>词法分析</a:t>
            </a:r>
            <a:br>
              <a:rPr lang="en-US" altLang="zh-CN" sz="2800" b="1" dirty="0">
                <a:solidFill>
                  <a:srgbClr val="000066"/>
                </a:solidFill>
                <a:latin typeface="+mn-ea"/>
              </a:rPr>
            </a:br>
            <a:r>
              <a:rPr lang="zh-CN" altLang="en-US" sz="2800" b="1" dirty="0">
                <a:solidFill>
                  <a:srgbClr val="000066"/>
                </a:solidFill>
                <a:latin typeface="+mn-ea"/>
              </a:rPr>
              <a:t>程序</a:t>
            </a:r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EE49D890-5207-4308-AA25-CACC9781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1743" y="5133474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800">
              <a:latin typeface="+mn-ea"/>
            </a:endParaRP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1AC2AD5D-EC9F-4D74-B491-0578D8684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001" y="5111249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CA" altLang="zh-CN" sz="2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1416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DCA85-3031-4422-BFC7-C9F176BD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FDD83-0D32-42E5-868D-60C030241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7374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词法分析程序构造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D5C08F-D71E-4B2A-B254-FC77C595E3BC}"/>
              </a:ext>
            </a:extLst>
          </p:cNvPr>
          <p:cNvSpPr txBox="1"/>
          <p:nvPr/>
        </p:nvSpPr>
        <p:spPr>
          <a:xfrm>
            <a:off x="1571668" y="5918477"/>
            <a:ext cx="386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龙书图</a:t>
            </a:r>
            <a:r>
              <a:rPr lang="en-US" altLang="zh-CN" sz="2000" dirty="0">
                <a:solidFill>
                  <a:srgbClr val="0000FF"/>
                </a:solidFill>
              </a:rPr>
              <a:t>3-13 </a:t>
            </a:r>
            <a:r>
              <a:rPr lang="zh-CN" altLang="en-US" sz="2000" dirty="0">
                <a:solidFill>
                  <a:srgbClr val="0000FF"/>
                </a:solidFill>
              </a:rPr>
              <a:t>词法单元</a:t>
            </a:r>
            <a:r>
              <a:rPr lang="en-US" altLang="zh-CN" sz="2000" dirty="0" err="1">
                <a:solidFill>
                  <a:srgbClr val="FF0000"/>
                </a:solidFill>
              </a:rPr>
              <a:t>relop</a:t>
            </a:r>
            <a:r>
              <a:rPr lang="zh-CN" altLang="en-US" sz="2000" dirty="0">
                <a:solidFill>
                  <a:srgbClr val="0000FF"/>
                </a:solidFill>
              </a:rPr>
              <a:t>的</a:t>
            </a:r>
            <a:r>
              <a:rPr lang="en-US" altLang="zh-CN" sz="2000" dirty="0">
                <a:solidFill>
                  <a:srgbClr val="0000FF"/>
                </a:solidFill>
              </a:rPr>
              <a:t>DFA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BD7A1C-863C-4DA9-9F00-73731B28D816}"/>
              </a:ext>
            </a:extLst>
          </p:cNvPr>
          <p:cNvGrpSpPr/>
          <p:nvPr/>
        </p:nvGrpSpPr>
        <p:grpSpPr>
          <a:xfrm>
            <a:off x="1188579" y="1716505"/>
            <a:ext cx="4552876" cy="3751547"/>
            <a:chOff x="152400" y="1230297"/>
            <a:chExt cx="4552876" cy="375154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825A787-A236-4D54-949A-3527338CDAA9}"/>
                </a:ext>
              </a:extLst>
            </p:cNvPr>
            <p:cNvSpPr/>
            <p:nvPr/>
          </p:nvSpPr>
          <p:spPr bwMode="auto">
            <a:xfrm>
              <a:off x="535489" y="1407877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latin typeface="Arial" charset="0"/>
                  <a:ea typeface="微软雅黑" pitchFamily="34" charset="-122"/>
                </a:rPr>
                <a:t>0</a:t>
              </a:r>
              <a:endParaRPr lang="zh-CN" altLang="en-US" sz="2000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AC9D142-BB6A-4D51-8859-76FF0DB1F482}"/>
                </a:ext>
              </a:extLst>
            </p:cNvPr>
            <p:cNvGrpSpPr/>
            <p:nvPr/>
          </p:nvGrpSpPr>
          <p:grpSpPr>
            <a:xfrm>
              <a:off x="1066800" y="3208986"/>
              <a:ext cx="363747" cy="360182"/>
              <a:chOff x="4752536" y="4112194"/>
              <a:chExt cx="363747" cy="360182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48C88D-103A-43C9-9180-3AA7BCB8A71F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5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FD4A2299-74C5-4981-9AC0-8695CD7F1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6E0F8F7-70AE-492B-8E6C-56F11A694E0A}"/>
                </a:ext>
              </a:extLst>
            </p:cNvPr>
            <p:cNvSpPr/>
            <p:nvPr/>
          </p:nvSpPr>
          <p:spPr bwMode="auto">
            <a:xfrm>
              <a:off x="1096273" y="1403866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latin typeface="Arial" charset="0"/>
                  <a:ea typeface="微软雅黑" pitchFamily="34" charset="-122"/>
                </a:rPr>
                <a:t>1</a:t>
              </a:r>
              <a:endParaRPr lang="zh-CN" altLang="en-US" sz="2000" dirty="0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37DB8E2-5213-4187-819E-BA0EE8E2CA97}"/>
                </a:ext>
              </a:extLst>
            </p:cNvPr>
            <p:cNvSpPr/>
            <p:nvPr/>
          </p:nvSpPr>
          <p:spPr bwMode="auto">
            <a:xfrm>
              <a:off x="1096273" y="3770077"/>
              <a:ext cx="304800" cy="3048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latin typeface="Arial" charset="0"/>
                  <a:ea typeface="微软雅黑" pitchFamily="34" charset="-122"/>
                </a:rPr>
                <a:t>6</a:t>
              </a:r>
              <a:endParaRPr lang="zh-CN" altLang="en-US" sz="2000" dirty="0"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3FD1F351-1C83-425F-BABB-40024E83D261}"/>
                </a:ext>
              </a:extLst>
            </p:cNvPr>
            <p:cNvGrpSpPr/>
            <p:nvPr/>
          </p:nvGrpSpPr>
          <p:grpSpPr>
            <a:xfrm>
              <a:off x="2362200" y="1395845"/>
              <a:ext cx="363747" cy="360182"/>
              <a:chOff x="4752536" y="4112194"/>
              <a:chExt cx="363747" cy="360182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80416FB8-6704-4AB2-A46C-51F114A50A6B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2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27EF36CD-A563-4488-9E47-D7B0EFB94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9E0F6C7-18A7-4C36-8AC7-FBC32E3F3564}"/>
                </a:ext>
              </a:extLst>
            </p:cNvPr>
            <p:cNvGrpSpPr/>
            <p:nvPr/>
          </p:nvGrpSpPr>
          <p:grpSpPr>
            <a:xfrm>
              <a:off x="2362200" y="2000438"/>
              <a:ext cx="363747" cy="360182"/>
              <a:chOff x="4752536" y="4112194"/>
              <a:chExt cx="363747" cy="360182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9744DE23-1EA7-4366-A1EF-47E81B93AFF3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3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78094CEC-F21C-4AE0-95EF-0E5A0845C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E9E15DA-ED20-4FA1-BB72-2DD8BD6C2DB4}"/>
                </a:ext>
              </a:extLst>
            </p:cNvPr>
            <p:cNvGrpSpPr/>
            <p:nvPr/>
          </p:nvGrpSpPr>
          <p:grpSpPr>
            <a:xfrm>
              <a:off x="2362200" y="2605031"/>
              <a:ext cx="363747" cy="360182"/>
              <a:chOff x="4752536" y="4112194"/>
              <a:chExt cx="363747" cy="360182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7FC8D13-1AF9-480A-9CD2-B22133D05752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4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EBDF8F3-818E-4940-A95E-4752A8B46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CA8A34C-6DD5-44CF-8661-B37CF419E49D}"/>
                </a:ext>
              </a:extLst>
            </p:cNvPr>
            <p:cNvGrpSpPr/>
            <p:nvPr/>
          </p:nvGrpSpPr>
          <p:grpSpPr>
            <a:xfrm>
              <a:off x="2362200" y="3714695"/>
              <a:ext cx="363747" cy="360182"/>
              <a:chOff x="4752536" y="4112194"/>
              <a:chExt cx="363747" cy="360182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AE99E47A-01BD-4AF9-9A68-B8765301606D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7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CA6860B8-679A-4874-A9B0-AFB7CF234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0401959-19E6-4CEC-A20B-443618992147}"/>
                </a:ext>
              </a:extLst>
            </p:cNvPr>
            <p:cNvGrpSpPr/>
            <p:nvPr/>
          </p:nvGrpSpPr>
          <p:grpSpPr>
            <a:xfrm>
              <a:off x="2362200" y="4563699"/>
              <a:ext cx="363747" cy="360182"/>
              <a:chOff x="4752536" y="4112194"/>
              <a:chExt cx="363747" cy="360182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1EB0C307-994F-4956-B4D9-11D46F94540F}"/>
                  </a:ext>
                </a:extLst>
              </p:cNvPr>
              <p:cNvSpPr/>
              <p:nvPr/>
            </p:nvSpPr>
            <p:spPr bwMode="auto">
              <a:xfrm>
                <a:off x="4784933" y="4140330"/>
                <a:ext cx="304799" cy="30480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latin typeface="Arial" charset="0"/>
                    <a:ea typeface="微软雅黑" pitchFamily="34" charset="-122"/>
                  </a:rPr>
                  <a:t>8</a:t>
                </a: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D629CB79-6D42-48A3-8E75-4D93A362C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536" y="4112194"/>
                <a:ext cx="363747" cy="36018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dirty="0">
                  <a:latin typeface="Arial" charset="0"/>
                  <a:ea typeface="微软雅黑" pitchFamily="34" charset="-122"/>
                </a:endParaRPr>
              </a:p>
            </p:txBody>
          </p:sp>
        </p:grp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E7A1D5D-4123-41FB-B8EF-7388E5AA9832}"/>
                </a:ext>
              </a:extLst>
            </p:cNvPr>
            <p:cNvCxnSpPr>
              <a:stCxn id="7" idx="6"/>
              <a:endCxn id="9" idx="2"/>
            </p:cNvCxnSpPr>
            <p:nvPr/>
          </p:nvCxnSpPr>
          <p:spPr bwMode="auto">
            <a:xfrm flipV="1">
              <a:off x="840289" y="1556266"/>
              <a:ext cx="255984" cy="4011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8FDE8E0-F5BA-427F-BCD9-B503687F6F6F}"/>
                </a:ext>
              </a:extLst>
            </p:cNvPr>
            <p:cNvCxnSpPr>
              <a:stCxn id="9" idx="6"/>
              <a:endCxn id="50" idx="2"/>
            </p:cNvCxnSpPr>
            <p:nvPr/>
          </p:nvCxnSpPr>
          <p:spPr bwMode="auto">
            <a:xfrm>
              <a:off x="1401073" y="1556266"/>
              <a:ext cx="961127" cy="19670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连接符: 曲线 17">
              <a:extLst>
                <a:ext uri="{FF2B5EF4-FFF2-40B4-BE49-F238E27FC236}">
                  <a16:creationId xmlns:a16="http://schemas.microsoft.com/office/drawing/2014/main" id="{FFF0C20F-D415-4FC9-B4D8-63E94AA179DB}"/>
                </a:ext>
              </a:extLst>
            </p:cNvPr>
            <p:cNvCxnSpPr>
              <a:stCxn id="9" idx="5"/>
              <a:endCxn id="48" idx="2"/>
            </p:cNvCxnSpPr>
            <p:nvPr/>
          </p:nvCxnSpPr>
          <p:spPr bwMode="auto">
            <a:xfrm rot="16200000" flipH="1">
              <a:off x="1601068" y="1419397"/>
              <a:ext cx="516500" cy="100576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连接符: 曲线 18">
              <a:extLst>
                <a:ext uri="{FF2B5EF4-FFF2-40B4-BE49-F238E27FC236}">
                  <a16:creationId xmlns:a16="http://schemas.microsoft.com/office/drawing/2014/main" id="{FF789AFD-38D2-45C9-AF4A-B20546A911FA}"/>
                </a:ext>
              </a:extLst>
            </p:cNvPr>
            <p:cNvCxnSpPr>
              <a:stCxn id="9" idx="4"/>
              <a:endCxn id="46" idx="2"/>
            </p:cNvCxnSpPr>
            <p:nvPr/>
          </p:nvCxnSpPr>
          <p:spPr bwMode="auto">
            <a:xfrm rot="16200000" flipH="1">
              <a:off x="1267208" y="1690130"/>
              <a:ext cx="1076456" cy="111352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连接符: 曲线 19">
              <a:extLst>
                <a:ext uri="{FF2B5EF4-FFF2-40B4-BE49-F238E27FC236}">
                  <a16:creationId xmlns:a16="http://schemas.microsoft.com/office/drawing/2014/main" id="{22B8431F-8345-401A-B446-1C8A8670BD02}"/>
                </a:ext>
              </a:extLst>
            </p:cNvPr>
            <p:cNvCxnSpPr>
              <a:stCxn id="7" idx="5"/>
              <a:endCxn id="52" idx="2"/>
            </p:cNvCxnSpPr>
            <p:nvPr/>
          </p:nvCxnSpPr>
          <p:spPr bwMode="auto">
            <a:xfrm rot="16200000" flipH="1">
              <a:off x="70708" y="2392984"/>
              <a:ext cx="1721037" cy="271148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连接符: 曲线 20">
              <a:extLst>
                <a:ext uri="{FF2B5EF4-FFF2-40B4-BE49-F238E27FC236}">
                  <a16:creationId xmlns:a16="http://schemas.microsoft.com/office/drawing/2014/main" id="{A292C1A0-7C76-4FE6-896F-50816DBDE3D7}"/>
                </a:ext>
              </a:extLst>
            </p:cNvPr>
            <p:cNvCxnSpPr>
              <a:stCxn id="7" idx="3"/>
              <a:endCxn id="10" idx="2"/>
            </p:cNvCxnSpPr>
            <p:nvPr/>
          </p:nvCxnSpPr>
          <p:spPr bwMode="auto">
            <a:xfrm rot="16200000" flipH="1">
              <a:off x="-289019" y="2537184"/>
              <a:ext cx="2254437" cy="516147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774744D-4455-41EC-B06F-90F36ABC62EE}"/>
                </a:ext>
              </a:extLst>
            </p:cNvPr>
            <p:cNvCxnSpPr>
              <a:stCxn id="10" idx="6"/>
              <a:endCxn id="44" idx="2"/>
            </p:cNvCxnSpPr>
            <p:nvPr/>
          </p:nvCxnSpPr>
          <p:spPr bwMode="auto">
            <a:xfrm flipV="1">
              <a:off x="1401073" y="3894786"/>
              <a:ext cx="961127" cy="27691"/>
            </a:xfrm>
            <a:prstGeom prst="straightConnector1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连接符: 曲线 22">
              <a:extLst>
                <a:ext uri="{FF2B5EF4-FFF2-40B4-BE49-F238E27FC236}">
                  <a16:creationId xmlns:a16="http://schemas.microsoft.com/office/drawing/2014/main" id="{F9E3E5C4-B9EF-4E3D-AFA2-44BC9AF191C5}"/>
                </a:ext>
              </a:extLst>
            </p:cNvPr>
            <p:cNvCxnSpPr>
              <a:stCxn id="10" idx="5"/>
              <a:endCxn id="42" idx="2"/>
            </p:cNvCxnSpPr>
            <p:nvPr/>
          </p:nvCxnSpPr>
          <p:spPr bwMode="auto">
            <a:xfrm rot="16200000" flipH="1">
              <a:off x="1502543" y="3884133"/>
              <a:ext cx="713550" cy="1005764"/>
            </a:xfrm>
            <a:prstGeom prst="curvedConnector2">
              <a:avLst/>
            </a:prstGeom>
            <a:solidFill>
              <a:srgbClr val="993366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D2451D9-86DB-4124-BBCB-45F8D426476D}"/>
                </a:ext>
              </a:extLst>
            </p:cNvPr>
            <p:cNvSpPr txBox="1"/>
            <p:nvPr/>
          </p:nvSpPr>
          <p:spPr>
            <a:xfrm>
              <a:off x="757662" y="1230297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&lt;</a:t>
              </a:r>
              <a:endParaRPr lang="zh-CN" altLang="en-US" sz="20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750CCA7-FF81-4882-A639-C15742BA4846}"/>
                </a:ext>
              </a:extLst>
            </p:cNvPr>
            <p:cNvSpPr txBox="1"/>
            <p:nvPr/>
          </p:nvSpPr>
          <p:spPr>
            <a:xfrm>
              <a:off x="1679684" y="1230297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=</a:t>
              </a:r>
              <a:endParaRPr lang="zh-CN" altLang="en-US" sz="20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921C1E-2BE9-4C0D-B089-ECD5C951BEC8}"/>
                </a:ext>
              </a:extLst>
            </p:cNvPr>
            <p:cNvSpPr txBox="1"/>
            <p:nvPr/>
          </p:nvSpPr>
          <p:spPr>
            <a:xfrm>
              <a:off x="1666765" y="1769775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&gt;</a:t>
              </a:r>
              <a:endParaRPr lang="zh-CN" altLang="en-US" sz="20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1FBCFD4-B36D-46E1-A3A0-C07CD3D98862}"/>
                </a:ext>
              </a:extLst>
            </p:cNvPr>
            <p:cNvSpPr txBox="1"/>
            <p:nvPr/>
          </p:nvSpPr>
          <p:spPr>
            <a:xfrm>
              <a:off x="528230" y="3234746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&gt;</a:t>
              </a:r>
              <a:endParaRPr lang="zh-CN" altLang="en-US" sz="20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3CBADCD-C1A9-4DD2-BF83-12C808E48AC4}"/>
                </a:ext>
              </a:extLst>
            </p:cNvPr>
            <p:cNvSpPr txBox="1"/>
            <p:nvPr/>
          </p:nvSpPr>
          <p:spPr>
            <a:xfrm>
              <a:off x="836652" y="2502248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=</a:t>
              </a:r>
              <a:endParaRPr lang="zh-CN" altLang="en-US" sz="20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51651D0-C9B5-4F75-9FEF-E0A5D255A2B9}"/>
                </a:ext>
              </a:extLst>
            </p:cNvPr>
            <p:cNvSpPr txBox="1"/>
            <p:nvPr/>
          </p:nvSpPr>
          <p:spPr>
            <a:xfrm>
              <a:off x="1659997" y="3596192"/>
              <a:ext cx="3593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=</a:t>
              </a:r>
              <a:endParaRPr lang="zh-CN" altLang="en-US" sz="20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933121A-1E03-4520-A728-9BB6FB068575}"/>
                </a:ext>
              </a:extLst>
            </p:cNvPr>
            <p:cNvSpPr txBox="1"/>
            <p:nvPr/>
          </p:nvSpPr>
          <p:spPr>
            <a:xfrm>
              <a:off x="1339911" y="2588472"/>
              <a:ext cx="792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other</a:t>
              </a:r>
              <a:endParaRPr lang="zh-CN" altLang="en-US" sz="20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AA973F0-5281-436D-B9C6-30C78230E1EF}"/>
                </a:ext>
              </a:extLst>
            </p:cNvPr>
            <p:cNvSpPr txBox="1"/>
            <p:nvPr/>
          </p:nvSpPr>
          <p:spPr>
            <a:xfrm>
              <a:off x="1308650" y="4536466"/>
              <a:ext cx="792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other</a:t>
              </a:r>
              <a:endParaRPr lang="zh-CN" altLang="en-US" sz="2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2BCE672-2341-4F28-BA2B-0A93435588A8}"/>
                </a:ext>
              </a:extLst>
            </p:cNvPr>
            <p:cNvSpPr txBox="1"/>
            <p:nvPr/>
          </p:nvSpPr>
          <p:spPr>
            <a:xfrm>
              <a:off x="2667749" y="2471470"/>
              <a:ext cx="301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*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256B264-5095-4E57-B6FA-1DFCB16B314A}"/>
                </a:ext>
              </a:extLst>
            </p:cNvPr>
            <p:cNvSpPr txBox="1"/>
            <p:nvPr/>
          </p:nvSpPr>
          <p:spPr>
            <a:xfrm>
              <a:off x="2622498" y="4455027"/>
              <a:ext cx="301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*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92A0F65-A8AF-4E91-B6A5-B4AC6B0351C7}"/>
                </a:ext>
              </a:extLst>
            </p:cNvPr>
            <p:cNvSpPr txBox="1"/>
            <p:nvPr/>
          </p:nvSpPr>
          <p:spPr>
            <a:xfrm>
              <a:off x="152400" y="1339333"/>
              <a:ext cx="437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zh-CN" altLang="en-US" sz="20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5823D41-BF31-4844-BFF6-7BE462E7A8B9}"/>
                </a:ext>
              </a:extLst>
            </p:cNvPr>
            <p:cNvSpPr txBox="1"/>
            <p:nvPr/>
          </p:nvSpPr>
          <p:spPr>
            <a:xfrm>
              <a:off x="2725947" y="142398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relop,LE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20A8053-D9F8-4A7B-9285-E54D0244C724}"/>
                </a:ext>
              </a:extLst>
            </p:cNvPr>
            <p:cNvSpPr txBox="1"/>
            <p:nvPr/>
          </p:nvSpPr>
          <p:spPr>
            <a:xfrm>
              <a:off x="2695390" y="2060183"/>
              <a:ext cx="2002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relop,NE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F236FA8-EF9D-4380-8E3F-C493FBEBA594}"/>
                </a:ext>
              </a:extLst>
            </p:cNvPr>
            <p:cNvSpPr txBox="1"/>
            <p:nvPr/>
          </p:nvSpPr>
          <p:spPr>
            <a:xfrm>
              <a:off x="2708244" y="2694594"/>
              <a:ext cx="1960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relop,LT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98EE393-A155-4EF5-8311-0D4D87C5CCAF}"/>
                </a:ext>
              </a:extLst>
            </p:cNvPr>
            <p:cNvSpPr txBox="1"/>
            <p:nvPr/>
          </p:nvSpPr>
          <p:spPr>
            <a:xfrm>
              <a:off x="2709217" y="3689298"/>
              <a:ext cx="19960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relop,GE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169053A-CD9E-4E3D-AFFF-21B949A44891}"/>
                </a:ext>
              </a:extLst>
            </p:cNvPr>
            <p:cNvSpPr txBox="1"/>
            <p:nvPr/>
          </p:nvSpPr>
          <p:spPr>
            <a:xfrm>
              <a:off x="2692184" y="4581734"/>
              <a:ext cx="2008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relop,GT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AE63C6-87D2-4870-94A6-74B99BB16371}"/>
                </a:ext>
              </a:extLst>
            </p:cNvPr>
            <p:cNvSpPr txBox="1"/>
            <p:nvPr/>
          </p:nvSpPr>
          <p:spPr>
            <a:xfrm>
              <a:off x="1451534" y="3217104"/>
              <a:ext cx="2004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return(</a:t>
              </a:r>
              <a:r>
                <a:rPr lang="en-US" altLang="zh-CN" sz="2000" dirty="0" err="1">
                  <a:latin typeface="Adobe Hebrew" panose="02040503050201020203" pitchFamily="18" charset="-79"/>
                  <a:cs typeface="Adobe Hebrew" panose="02040503050201020203" pitchFamily="18" charset="-79"/>
                </a:rPr>
                <a:t>relop,EQ</a:t>
              </a:r>
              <a:r>
                <a:rPr lang="en-US" altLang="zh-CN" sz="2000" dirty="0">
                  <a:latin typeface="Adobe Hebrew" panose="02040503050201020203" pitchFamily="18" charset="-79"/>
                  <a:cs typeface="Adobe Hebrew" panose="02040503050201020203" pitchFamily="18" charset="-79"/>
                </a:rPr>
                <a:t>)</a:t>
              </a:r>
              <a:endParaRPr lang="zh-CN" altLang="en-US" sz="2000" dirty="0">
                <a:latin typeface="Adobe Hebrew" panose="02040503050201020203" pitchFamily="18" charset="-79"/>
                <a:cs typeface="Adobe Hebrew" panose="02040503050201020203" pitchFamily="18" charset="-79"/>
              </a:endParaRPr>
            </a:p>
          </p:txBody>
        </p:sp>
      </p:grpSp>
      <p:sp>
        <p:nvSpPr>
          <p:cNvPr id="53" name="Rectangle 1">
            <a:extLst>
              <a:ext uri="{FF2B5EF4-FFF2-40B4-BE49-F238E27FC236}">
                <a16:creationId xmlns:a16="http://schemas.microsoft.com/office/drawing/2014/main" id="{EDA27F3D-A669-40B5-BB21-24F66BE89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757" y="1009622"/>
            <a:ext cx="4740705" cy="5262979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00FF"/>
                </a:solidFill>
                <a:latin typeface="Arial Unicode MS"/>
                <a:ea typeface="JetBrains Mono"/>
              </a:rPr>
              <a:t>Token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solidFill>
                  <a:srgbClr val="C00000"/>
                </a:solidFill>
                <a:latin typeface="Arial Unicode MS"/>
                <a:ea typeface="JetBrains Mono"/>
              </a:rPr>
              <a:t>getRelop</a:t>
            </a:r>
            <a:r>
              <a:rPr lang="zh-CN" altLang="zh-CN" sz="1600" dirty="0">
                <a:latin typeface="Arial Unicode MS"/>
                <a:ea typeface="JetBrains Mono"/>
              </a:rPr>
              <a:t>() </a:t>
            </a:r>
            <a:r>
              <a:rPr lang="en-US" altLang="zh-CN" sz="1600" dirty="0">
                <a:latin typeface="Arial Unicode MS"/>
                <a:ea typeface="JetBrains Mono"/>
              </a:rPr>
              <a:t> 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600" dirty="0">
                <a:latin typeface="Arial Unicode MS"/>
                <a:ea typeface="JetBrains Mono"/>
              </a:rPr>
              <a:t>Token retToken =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new </a:t>
            </a:r>
            <a:r>
              <a:rPr lang="zh-CN" altLang="zh-CN" sz="1600" dirty="0">
                <a:latin typeface="Arial Unicode MS"/>
                <a:ea typeface="JetBrains Mono"/>
              </a:rPr>
              <a:t>Token()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int </a:t>
            </a:r>
            <a:r>
              <a:rPr lang="zh-CN" altLang="zh-CN" sz="1600" dirty="0">
                <a:latin typeface="Arial Unicode MS"/>
                <a:ea typeface="JetBrains Mono"/>
              </a:rPr>
              <a:t>state = 0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while </a:t>
            </a:r>
            <a:r>
              <a:rPr lang="zh-CN" altLang="zh-CN" sz="1600" dirty="0">
                <a:latin typeface="Arial Unicode MS"/>
                <a:ea typeface="JetBrains Mono"/>
              </a:rPr>
              <a:t>(1) {</a:t>
            </a:r>
            <a:br>
              <a:rPr lang="zh-CN" altLang="zh-CN" sz="1600" dirty="0"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switch</a:t>
            </a:r>
            <a:r>
              <a:rPr lang="zh-CN" altLang="zh-CN" sz="1600" dirty="0">
                <a:latin typeface="Arial Unicode MS"/>
                <a:ea typeface="JetBrains Mono"/>
              </a:rPr>
              <a:t>(state) {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case </a:t>
            </a:r>
            <a:r>
              <a:rPr lang="zh-CN" altLang="zh-CN" sz="1600" dirty="0">
                <a:solidFill>
                  <a:srgbClr val="0070C0"/>
                </a:solidFill>
                <a:latin typeface="Arial Unicode MS"/>
                <a:ea typeface="JetBrains Mono"/>
              </a:rPr>
              <a:t>0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: </a:t>
            </a:r>
            <a:endParaRPr lang="en-US" altLang="zh-CN" sz="1600" dirty="0">
              <a:solidFill>
                <a:srgbClr val="A9B7C6"/>
              </a:solidFill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   </a:t>
            </a:r>
            <a:r>
              <a:rPr lang="zh-CN" altLang="zh-CN" sz="1600" dirty="0">
                <a:latin typeface="Arial Unicode MS"/>
                <a:ea typeface="JetBrains Mono"/>
              </a:rPr>
              <a:t>c = </a:t>
            </a:r>
            <a:r>
              <a:rPr lang="en-US" altLang="zh-CN" sz="1600" dirty="0" err="1">
                <a:solidFill>
                  <a:srgbClr val="C00000"/>
                </a:solidFill>
                <a:latin typeface="Arial Unicode MS"/>
                <a:ea typeface="JetBrains Mono"/>
              </a:rPr>
              <a:t>nextChar</a:t>
            </a:r>
            <a:r>
              <a:rPr lang="zh-CN" altLang="zh-CN" sz="1600" dirty="0">
                <a:solidFill>
                  <a:srgbClr val="C00000"/>
                </a:solidFill>
                <a:latin typeface="Arial Unicode MS"/>
                <a:ea typeface="JetBrains Mono"/>
              </a:rPr>
              <a:t>()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if  </a:t>
            </a:r>
            <a:r>
              <a:rPr lang="zh-CN" altLang="zh-CN" sz="1600" dirty="0">
                <a:latin typeface="Arial Unicode MS"/>
                <a:ea typeface="JetBrains Mono"/>
              </a:rPr>
              <a:t>(c == </a:t>
            </a:r>
            <a:r>
              <a:rPr lang="zh-CN" altLang="zh-CN" sz="1600" dirty="0">
                <a:solidFill>
                  <a:schemeClr val="accent6"/>
                </a:solidFill>
                <a:latin typeface="Arial Unicode MS"/>
                <a:ea typeface="JetBrains Mono"/>
              </a:rPr>
              <a:t>'&lt;' </a:t>
            </a:r>
            <a:r>
              <a:rPr lang="zh-CN" altLang="zh-CN" sz="1600" dirty="0">
                <a:latin typeface="Arial Unicode MS"/>
                <a:ea typeface="JetBrains Mono"/>
              </a:rPr>
              <a:t>)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latin typeface="Arial Unicode MS"/>
                <a:ea typeface="JetBrains Mono"/>
              </a:rPr>
              <a:t>state = 1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else if </a:t>
            </a:r>
            <a:r>
              <a:rPr lang="zh-CN" altLang="zh-CN" sz="1600" dirty="0">
                <a:latin typeface="Arial Unicode MS"/>
                <a:ea typeface="JetBrains Mono"/>
              </a:rPr>
              <a:t>( c ==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solidFill>
                  <a:schemeClr val="accent6"/>
                </a:solidFill>
                <a:latin typeface="Arial Unicode MS"/>
                <a:ea typeface="JetBrains Mono"/>
              </a:rPr>
              <a:t>'='</a:t>
            </a:r>
            <a:r>
              <a:rPr lang="zh-CN" altLang="zh-CN" sz="1600" dirty="0">
                <a:latin typeface="Arial Unicode MS"/>
                <a:ea typeface="JetBrains Mono"/>
              </a:rPr>
              <a:t>) state = 5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else if </a:t>
            </a:r>
            <a:r>
              <a:rPr lang="zh-CN" altLang="zh-CN" sz="1600" dirty="0">
                <a:latin typeface="Arial Unicode MS"/>
                <a:ea typeface="JetBrains Mono"/>
              </a:rPr>
              <a:t>( c == </a:t>
            </a:r>
            <a:r>
              <a:rPr lang="zh-CN" altLang="zh-CN" sz="1600" dirty="0">
                <a:solidFill>
                  <a:schemeClr val="accent6"/>
                </a:solidFill>
                <a:latin typeface="Arial Unicode MS"/>
                <a:ea typeface="JetBrains Mono"/>
              </a:rPr>
              <a:t>'&gt;'</a:t>
            </a:r>
            <a:r>
              <a:rPr lang="zh-CN" altLang="zh-CN" sz="1600" dirty="0">
                <a:latin typeface="Arial Unicode MS"/>
                <a:ea typeface="JetBrains Mono"/>
              </a:rPr>
              <a:t>)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zh-CN" altLang="zh-CN" sz="1600" dirty="0">
                <a:latin typeface="Arial Unicode MS"/>
                <a:ea typeface="JetBrains Mono"/>
              </a:rPr>
              <a:t>state = 6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else </a:t>
            </a:r>
            <a:r>
              <a:rPr lang="zh-CN" altLang="zh-CN" sz="1600" dirty="0">
                <a:solidFill>
                  <a:srgbClr val="C00000"/>
                </a:solidFill>
                <a:latin typeface="Arial Unicode MS"/>
                <a:ea typeface="JetBrains Mono"/>
              </a:rPr>
              <a:t>fail()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break;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case </a:t>
            </a:r>
            <a:r>
              <a:rPr lang="zh-CN" altLang="zh-CN" sz="1600" dirty="0">
                <a:solidFill>
                  <a:srgbClr val="0070C0"/>
                </a:solidFill>
                <a:latin typeface="Arial Unicode MS"/>
                <a:ea typeface="JetBrains Mon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:</a:t>
            </a: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…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    …</a:t>
            </a:r>
            <a:b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case </a:t>
            </a:r>
            <a:r>
              <a:rPr lang="en-US" altLang="zh-CN" sz="1600" dirty="0">
                <a:solidFill>
                  <a:srgbClr val="0070C0"/>
                </a:solidFill>
                <a:latin typeface="Arial Unicode MS"/>
                <a:ea typeface="JetBrains Mono"/>
              </a:rPr>
              <a:t>8</a:t>
            </a:r>
            <a:r>
              <a:rPr lang="zh-CN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: </a:t>
            </a:r>
            <a:endParaRPr lang="en-US" altLang="zh-CN" sz="1600" dirty="0">
              <a:solidFill>
                <a:srgbClr val="A9B7C6"/>
              </a:solidFill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                   </a:t>
            </a:r>
            <a:r>
              <a:rPr lang="zh-CN" altLang="zh-CN" sz="1600" dirty="0">
                <a:solidFill>
                  <a:srgbClr val="C00000"/>
                </a:solidFill>
                <a:latin typeface="Arial Unicode MS"/>
                <a:ea typeface="JetBrains Mono"/>
              </a:rPr>
              <a:t>retract()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</a:t>
            </a:r>
            <a:r>
              <a:rPr lang="zh-CN" altLang="zh-CN" sz="1600" dirty="0">
                <a:latin typeface="Arial Unicode MS"/>
                <a:ea typeface="JetBrains Mono"/>
              </a:rPr>
              <a:t>retToken.attribute =</a:t>
            </a:r>
            <a:r>
              <a:rPr lang="en-US" altLang="zh-CN" sz="1600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lang="en-US" altLang="zh-CN" sz="1600" dirty="0">
                <a:solidFill>
                  <a:srgbClr val="00B0F0"/>
                </a:solidFill>
                <a:latin typeface="Arial Unicode MS"/>
                <a:ea typeface="JetBrains Mono"/>
              </a:rPr>
              <a:t>symbol</a:t>
            </a:r>
            <a:r>
              <a:rPr lang="zh-CN" altLang="zh-CN" sz="1600" dirty="0">
                <a:solidFill>
                  <a:srgbClr val="00B0F0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600" i="1" dirty="0">
                <a:solidFill>
                  <a:srgbClr val="00B0F0"/>
                </a:solidFill>
                <a:latin typeface="Arial Unicode MS"/>
                <a:ea typeface="JetBrains Mono"/>
              </a:rPr>
              <a:t>GT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            return</a:t>
            </a:r>
            <a:r>
              <a:rPr lang="zh-CN" altLang="zh-CN" sz="1600" dirty="0">
                <a:latin typeface="Arial Unicode MS"/>
                <a:ea typeface="JetBrains Mono"/>
              </a:rPr>
              <a:t>(retToken)</a:t>
            </a: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;</a:t>
            </a:r>
            <a:b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600" dirty="0">
                <a:latin typeface="Arial Unicode MS"/>
                <a:ea typeface="JetBrains Mono"/>
              </a:rPr>
              <a:t>}</a:t>
            </a:r>
            <a:br>
              <a:rPr lang="zh-CN" altLang="zh-CN" sz="1600" dirty="0">
                <a:latin typeface="Arial Unicode MS"/>
                <a:ea typeface="JetBrains Mono"/>
              </a:rPr>
            </a:br>
            <a:r>
              <a:rPr lang="zh-CN" altLang="zh-CN" sz="1600" dirty="0">
                <a:latin typeface="Arial Unicode MS"/>
                <a:ea typeface="JetBrains Mono"/>
              </a:rPr>
              <a:t>    }</a:t>
            </a:r>
            <a:br>
              <a:rPr lang="zh-CN" altLang="zh-CN" sz="1600" dirty="0">
                <a:latin typeface="Arial Unicode MS"/>
                <a:ea typeface="JetBrains Mono"/>
              </a:rPr>
            </a:br>
            <a:r>
              <a:rPr lang="zh-CN" altLang="zh-CN" sz="1600" dirty="0">
                <a:latin typeface="Arial Unicode MS"/>
                <a:ea typeface="JetBrains Mono"/>
              </a:rPr>
              <a:t>}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B1B70BE-75CE-4FC1-8CE9-4C9B83D0024A}"/>
              </a:ext>
            </a:extLst>
          </p:cNvPr>
          <p:cNvSpPr txBox="1"/>
          <p:nvPr/>
        </p:nvSpPr>
        <p:spPr>
          <a:xfrm>
            <a:off x="6741695" y="6339459"/>
            <a:ext cx="282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</a:rPr>
              <a:t>relop</a:t>
            </a:r>
            <a:r>
              <a:rPr lang="zh-CN" altLang="en-US" sz="2000" dirty="0"/>
              <a:t>自动机的概要实现</a:t>
            </a:r>
          </a:p>
        </p:txBody>
      </p:sp>
    </p:spTree>
    <p:extLst>
      <p:ext uri="{BB962C8B-B14F-4D97-AF65-F5344CB8AC3E}">
        <p14:creationId xmlns:p14="http://schemas.microsoft.com/office/powerpoint/2010/main" val="2471858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8743-003B-4D7B-9305-8D70CEAE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51D356-3F96-4649-8D93-2FCB970D5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53604" cy="5657622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3200" dirty="0">
                <a:solidFill>
                  <a:srgbClr val="2E4E7E"/>
                </a:solidFill>
              </a:rPr>
              <a:t>词法分析程序的自动构造工具：</a:t>
            </a:r>
            <a:endParaRPr lang="en-US" altLang="zh-CN" sz="3200" dirty="0">
              <a:solidFill>
                <a:srgbClr val="2E4E7E"/>
              </a:solidFill>
            </a:endParaRPr>
          </a:p>
          <a:p>
            <a:r>
              <a:rPr lang="en-US" altLang="zh-CN" sz="2800" dirty="0"/>
              <a:t>Flex - </a:t>
            </a:r>
            <a:r>
              <a:rPr lang="en-US" altLang="zh-CN" sz="2800" dirty="0">
                <a:hlinkClick r:id="rId2"/>
              </a:rPr>
              <a:t>https://github.com/westes/flex</a:t>
            </a:r>
            <a:r>
              <a:rPr lang="en-US" altLang="zh-CN" sz="2800" dirty="0"/>
              <a:t>  </a:t>
            </a:r>
            <a:r>
              <a:rPr lang="en-US" altLang="zh-CN" sz="2800" dirty="0">
                <a:hlinkClick r:id="rId3"/>
              </a:rPr>
              <a:t>https://flex.sourceforge.net/manual</a:t>
            </a:r>
            <a:endParaRPr lang="en-US" altLang="zh-CN" sz="2800" dirty="0"/>
          </a:p>
          <a:p>
            <a:r>
              <a:rPr lang="en-US" altLang="zh-CN" sz="2800" dirty="0"/>
              <a:t>Bison - 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https://www.gnu.org/software/bison/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sz="2800" dirty="0"/>
              <a:t>Antlr4 - </a:t>
            </a:r>
            <a:r>
              <a:rPr lang="en-US" altLang="zh-CN" sz="2800" dirty="0">
                <a:hlinkClick r:id="rId5"/>
              </a:rPr>
              <a:t>https://www.antlr.org/</a:t>
            </a:r>
            <a:endParaRPr lang="en-US" altLang="zh-CN" sz="2800" dirty="0"/>
          </a:p>
          <a:p>
            <a:r>
              <a:rPr lang="en-US" altLang="zh-CN" sz="2800" dirty="0"/>
              <a:t>Clang - Getting Started with LLVM Core Libraries</a:t>
            </a:r>
            <a:r>
              <a:rPr lang="zh-CN" altLang="en-US" sz="2800" dirty="0"/>
              <a:t>（中文版）</a:t>
            </a:r>
            <a:r>
              <a:rPr lang="en-US" altLang="zh-CN" sz="2800" dirty="0"/>
              <a:t>:</a:t>
            </a:r>
          </a:p>
          <a:p>
            <a:pPr marL="0" indent="0">
              <a:buNone/>
            </a:pPr>
            <a:r>
              <a:rPr lang="en-US" altLang="zh-CN" dirty="0">
                <a:hlinkClick r:id="rId6"/>
              </a:rPr>
              <a:t>https://getting-started-with-llvm-core-libraries-zh-cn.readthedocs.io/zh_CN/latest/</a:t>
            </a:r>
            <a:endParaRPr lang="en-US" altLang="zh-CN" dirty="0"/>
          </a:p>
          <a:p>
            <a:r>
              <a:rPr lang="en-US" altLang="zh-CN" sz="2800" dirty="0"/>
              <a:t>LLVM-IR:</a:t>
            </a:r>
          </a:p>
          <a:p>
            <a:pPr marL="0" indent="0">
              <a:buNone/>
            </a:pPr>
            <a:r>
              <a:rPr lang="en-US" altLang="zh-CN" sz="2800" dirty="0">
                <a:hlinkClick r:id="rId7"/>
              </a:rPr>
              <a:t>http://llvm.org/docs/LangRef.html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>
                <a:hlinkClick r:id="rId8"/>
              </a:rPr>
              <a:t>http://llvm.org/docs/ProgrammersManual.html</a:t>
            </a:r>
            <a:endParaRPr lang="en-US" altLang="zh-CN" sz="2800" dirty="0"/>
          </a:p>
          <a:p>
            <a:r>
              <a:rPr lang="en-US" altLang="zh-CN" sz="2800" dirty="0"/>
              <a:t>LLVM tutorial - </a:t>
            </a:r>
            <a:r>
              <a:rPr lang="en-US" altLang="zh-CN" sz="2800" dirty="0">
                <a:hlinkClick r:id="rId9"/>
              </a:rPr>
              <a:t>http://llvm.org/docs/tutorial/</a:t>
            </a:r>
            <a:endParaRPr lang="en-US" altLang="zh-CN" sz="2800" dirty="0"/>
          </a:p>
          <a:p>
            <a:r>
              <a:rPr lang="en-US" altLang="zh-CN" sz="2800" dirty="0"/>
              <a:t>MLIR - </a:t>
            </a:r>
            <a:r>
              <a:rPr lang="en-US" altLang="zh-CN" sz="2800" dirty="0">
                <a:hlinkClick r:id="rId10"/>
              </a:rPr>
              <a:t>https://mlir.llvm.org/talks/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6691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DEA19-D3DB-43AF-8E75-1630AC2B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5E7294-A699-4413-BA2C-9AF5953E4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6356" cy="5637024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2E4E7E"/>
                </a:solidFill>
              </a:rPr>
              <a:t>Flex – </a:t>
            </a:r>
            <a:r>
              <a:rPr lang="zh-CN" altLang="en-US" sz="3200" dirty="0">
                <a:solidFill>
                  <a:srgbClr val="2E4E7E"/>
                </a:solidFill>
              </a:rPr>
              <a:t>构造词法分析器的工具之一</a:t>
            </a:r>
            <a:endParaRPr lang="en-US" altLang="zh-CN" sz="3200" dirty="0">
              <a:solidFill>
                <a:srgbClr val="2E4E7E"/>
              </a:solidFill>
            </a:endParaRPr>
          </a:p>
          <a:p>
            <a:r>
              <a:rPr lang="zh-CN" altLang="en-US" sz="3200" dirty="0"/>
              <a:t>词法的正则表达式 → 自动生成对应的</a:t>
            </a:r>
            <a:r>
              <a:rPr lang="en-US" altLang="zh-CN" sz="3200" dirty="0"/>
              <a:t>C/C++</a:t>
            </a:r>
            <a:r>
              <a:rPr lang="zh-CN" altLang="en-US" sz="3200" dirty="0"/>
              <a:t>代码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6769CED-F866-4018-8958-F0C108374854}"/>
              </a:ext>
            </a:extLst>
          </p:cNvPr>
          <p:cNvGrpSpPr/>
          <p:nvPr/>
        </p:nvGrpSpPr>
        <p:grpSpPr>
          <a:xfrm>
            <a:off x="623547" y="2775759"/>
            <a:ext cx="11080631" cy="3139477"/>
            <a:chOff x="677691" y="3046755"/>
            <a:chExt cx="11080631" cy="313947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EF64DF1-750A-4A3A-A935-0848056A6C7A}"/>
                </a:ext>
              </a:extLst>
            </p:cNvPr>
            <p:cNvSpPr txBox="1"/>
            <p:nvPr/>
          </p:nvSpPr>
          <p:spPr>
            <a:xfrm>
              <a:off x="677691" y="3046755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词法规则文件</a:t>
              </a:r>
              <a:endPara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/>
              <a:r>
                <a:rPr lang="en-US" altLang="zh-CN" sz="2800" b="1" dirty="0" err="1">
                  <a:solidFill>
                    <a:srgbClr val="00B05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sysy.l</a:t>
              </a:r>
              <a:r>
                <a:rPr lang="zh-CN" altLang="en-US" sz="28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F8BC137-7618-41A2-8DBC-60C016473E74}"/>
                </a:ext>
              </a:extLst>
            </p:cNvPr>
            <p:cNvSpPr txBox="1"/>
            <p:nvPr/>
          </p:nvSpPr>
          <p:spPr>
            <a:xfrm>
              <a:off x="1115655" y="4452937"/>
              <a:ext cx="1485781" cy="1077218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Flex</a:t>
              </a:r>
            </a:p>
            <a:p>
              <a:pPr algn="ctr"/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F9C9324-AEDA-43D2-8EEB-C98B1C607C55}"/>
                </a:ext>
              </a:extLst>
            </p:cNvPr>
            <p:cNvSpPr txBox="1"/>
            <p:nvPr/>
          </p:nvSpPr>
          <p:spPr>
            <a:xfrm>
              <a:off x="9125423" y="4727984"/>
              <a:ext cx="1800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词法分析器 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208183E-D654-4F1B-8F4E-6D3408741566}"/>
                </a:ext>
              </a:extLst>
            </p:cNvPr>
            <p:cNvSpPr txBox="1"/>
            <p:nvPr/>
          </p:nvSpPr>
          <p:spPr>
            <a:xfrm>
              <a:off x="8305133" y="5663012"/>
              <a:ext cx="3453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(Token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类型</a:t>
              </a:r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,Token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值</a:t>
              </a:r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)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0736C8B-64EF-41BC-8EEE-AE10335C595F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1847242" y="4000862"/>
              <a:ext cx="11304" cy="4520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732439C-5DE2-4F79-9456-FF9240E453CA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>
              <a:off x="2601436" y="4991546"/>
              <a:ext cx="71088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005C1F4-0A2A-4511-8B51-90C37B45FE91}"/>
                </a:ext>
              </a:extLst>
            </p:cNvPr>
            <p:cNvCxnSpPr>
              <a:cxnSpLocks/>
              <a:stCxn id="23" idx="2"/>
              <a:endCxn id="13" idx="0"/>
            </p:cNvCxnSpPr>
            <p:nvPr/>
          </p:nvCxnSpPr>
          <p:spPr>
            <a:xfrm>
              <a:off x="10017436" y="3951281"/>
              <a:ext cx="8234" cy="7767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16BB6AF-15A0-4F3D-A70A-09ACE43C6E20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10025670" y="5189649"/>
              <a:ext cx="6058" cy="4733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E33BFB0-46FC-4D4E-9304-E019C2CC486A}"/>
                </a:ext>
              </a:extLst>
            </p:cNvPr>
            <p:cNvSpPr txBox="1"/>
            <p:nvPr/>
          </p:nvSpPr>
          <p:spPr>
            <a:xfrm>
              <a:off x="3312316" y="4576048"/>
              <a:ext cx="23391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D2472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词法分析源程序</a:t>
              </a:r>
              <a:r>
                <a:rPr lang="en-US" altLang="zh-CN" sz="2400" b="1" dirty="0" err="1">
                  <a:solidFill>
                    <a:srgbClr val="00B05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lex.yy.c</a:t>
              </a:r>
              <a:endParaRPr lang="zh-CN" altLang="en-US" sz="2400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CEE5291-72AB-4695-AA8F-973C61A444D0}"/>
                </a:ext>
              </a:extLst>
            </p:cNvPr>
            <p:cNvSpPr txBox="1"/>
            <p:nvPr/>
          </p:nvSpPr>
          <p:spPr>
            <a:xfrm>
              <a:off x="6255619" y="4435843"/>
              <a:ext cx="1854857" cy="1077218"/>
            </a:xfrm>
            <a:prstGeom prst="rect">
              <a:avLst/>
            </a:prstGeom>
            <a:solidFill>
              <a:srgbClr val="0000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</a:rPr>
                <a:t>C</a:t>
              </a:r>
              <a:r>
                <a:rPr lang="zh-CN" altLang="en-US" sz="3200" dirty="0">
                  <a:solidFill>
                    <a:schemeClr val="bg1"/>
                  </a:solidFill>
                </a:rPr>
                <a:t>编译器</a:t>
              </a:r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200" dirty="0" err="1">
                  <a:solidFill>
                    <a:schemeClr val="bg1"/>
                  </a:solidFill>
                </a:rPr>
                <a:t>gcc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96E0E53-53FF-49A6-B977-24987F53350F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 flipV="1">
              <a:off x="5651418" y="4974452"/>
              <a:ext cx="604201" cy="170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00199643-F1C5-42BF-8445-8AD344DC655B}"/>
                </a:ext>
              </a:extLst>
            </p:cNvPr>
            <p:cNvCxnSpPr>
              <a:cxnSpLocks/>
              <a:stCxn id="20" idx="3"/>
              <a:endCxn id="13" idx="1"/>
            </p:cNvCxnSpPr>
            <p:nvPr/>
          </p:nvCxnSpPr>
          <p:spPr>
            <a:xfrm flipV="1">
              <a:off x="8110476" y="4958817"/>
              <a:ext cx="1014947" cy="15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99F7023-F021-445F-AEE4-7B34D1CC49B4}"/>
                </a:ext>
              </a:extLst>
            </p:cNvPr>
            <p:cNvSpPr txBox="1"/>
            <p:nvPr/>
          </p:nvSpPr>
          <p:spPr>
            <a:xfrm>
              <a:off x="8290841" y="3120284"/>
              <a:ext cx="34531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源程序</a:t>
              </a:r>
              <a:endParaRPr lang="en-US" altLang="zh-CN" sz="24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algn="ctr"/>
              <a:r>
                <a:rPr lang="en-US" altLang="zh-CN" sz="24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(</a:t>
              </a:r>
              <a:r>
                <a:rPr lang="zh-CN" altLang="en-US" sz="24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待分析的符号串</a:t>
              </a:r>
              <a:r>
                <a:rPr lang="en-US" altLang="zh-CN" sz="2400" b="1" dirty="0">
                  <a:solidFill>
                    <a:srgbClr val="C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)</a:t>
              </a:r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822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24592-7934-47A7-A782-1D492593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252C2-150B-48BF-9997-1BD22BC5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5012117" cy="5365046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800" dirty="0"/>
              <a:t>Flex</a:t>
            </a:r>
            <a:r>
              <a:rPr lang="zh-CN" altLang="en-US" sz="2800" dirty="0"/>
              <a:t>文件结构</a:t>
            </a:r>
            <a:endParaRPr lang="en-US" altLang="zh-CN" sz="28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辅助定义部分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dirty="0">
                <a:solidFill>
                  <a:schemeClr val="tx1"/>
                </a:solidFill>
              </a:rPr>
              <a:t>%option</a:t>
            </a:r>
          </a:p>
          <a:p>
            <a:pPr lvl="2"/>
            <a:r>
              <a:rPr lang="en-US" altLang="zh-CN" sz="2600" dirty="0">
                <a:solidFill>
                  <a:schemeClr val="tx1"/>
                </a:solidFill>
              </a:rPr>
              <a:t>%{…%}</a:t>
            </a:r>
          </a:p>
          <a:p>
            <a:pPr lvl="2"/>
            <a:r>
              <a:rPr lang="zh-CN" altLang="en-US" sz="2600" dirty="0"/>
              <a:t>定义</a:t>
            </a:r>
            <a:r>
              <a:rPr lang="en-US" altLang="zh-CN" sz="2600" dirty="0" err="1"/>
              <a:t>regexpr</a:t>
            </a:r>
            <a:endParaRPr lang="en-US" altLang="zh-CN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规则部分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dirty="0" err="1">
                <a:solidFill>
                  <a:srgbClr val="C00000"/>
                </a:solidFill>
              </a:rPr>
              <a:t>yytext</a:t>
            </a:r>
            <a:r>
              <a:rPr lang="en-US" altLang="zh-CN" sz="2600" dirty="0" err="1">
                <a:solidFill>
                  <a:schemeClr val="tx1"/>
                </a:solidFill>
              </a:rPr>
              <a:t>,</a:t>
            </a:r>
            <a:r>
              <a:rPr lang="en-US" altLang="zh-CN" sz="2600" dirty="0" err="1">
                <a:solidFill>
                  <a:srgbClr val="C00000"/>
                </a:solidFill>
              </a:rPr>
              <a:t>yyleng</a:t>
            </a:r>
            <a:endParaRPr lang="en-US" altLang="zh-CN" sz="2600" dirty="0">
              <a:solidFill>
                <a:srgbClr val="C00000"/>
              </a:solidFill>
            </a:endParaRPr>
          </a:p>
          <a:p>
            <a:pPr lvl="2"/>
            <a:r>
              <a:rPr lang="zh-CN" altLang="en-US" sz="2600" dirty="0"/>
              <a:t>先后顺序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用户子程序部分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dirty="0" err="1">
                <a:solidFill>
                  <a:srgbClr val="C00000"/>
                </a:solidFill>
              </a:rPr>
              <a:t>yylex</a:t>
            </a:r>
            <a:r>
              <a:rPr lang="en-US" altLang="zh-CN" sz="2600" dirty="0">
                <a:solidFill>
                  <a:srgbClr val="C00000"/>
                </a:solidFill>
              </a:rPr>
              <a:t>()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en-US" altLang="zh-CN" sz="2600" dirty="0" err="1">
                <a:solidFill>
                  <a:srgbClr val="C00000"/>
                </a:solidFill>
              </a:rPr>
              <a:t>yyval</a:t>
            </a:r>
            <a:endParaRPr lang="zh-CN" altLang="en-US" sz="2600" dirty="0">
              <a:solidFill>
                <a:srgbClr val="C0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3BD75-BA11-432D-8A04-4CC4776F2ED5}"/>
              </a:ext>
            </a:extLst>
          </p:cNvPr>
          <p:cNvSpPr txBox="1"/>
          <p:nvPr/>
        </p:nvSpPr>
        <p:spPr>
          <a:xfrm>
            <a:off x="6096000" y="1005357"/>
            <a:ext cx="58651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%option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yylineno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noyywrap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F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%option </a:t>
            </a:r>
            <a:r>
              <a:rPr lang="en-US" altLang="zh-CN" sz="2400" dirty="0" err="1">
                <a:solidFill>
                  <a:srgbClr val="FF8F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endParaRPr lang="en-US" altLang="zh-CN" sz="2400" dirty="0">
              <a:solidFill>
                <a:srgbClr val="FF8F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%{</a:t>
            </a:r>
          </a:p>
          <a:p>
            <a:pPr algn="l"/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纯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C/C++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代码，照搬至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yy.lex.c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yy.lex.cc</a:t>
            </a:r>
          </a:p>
          <a:p>
            <a:pPr algn="l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%}</a:t>
            </a:r>
          </a:p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  [0-9]</a:t>
            </a:r>
          </a:p>
          <a:p>
            <a:r>
              <a:rPr lang="en-US" altLang="zh-CN" sz="2400" b="0" dirty="0">
                <a:effectLst/>
                <a:latin typeface="Consolas" panose="020B0609020204030204" pitchFamily="49" charset="0"/>
              </a:rPr>
              <a:t>l [A-Za-z]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Id {l}{</a:t>
            </a:r>
            <a:r>
              <a:rPr lang="en-US" altLang="zh-CN" sz="2400" dirty="0" err="1">
                <a:latin typeface="Consolas" panose="020B0609020204030204" pitchFamily="49" charset="0"/>
              </a:rPr>
              <a:t>l|d</a:t>
            </a:r>
            <a:r>
              <a:rPr lang="en-US" altLang="zh-CN" sz="2400" dirty="0">
                <a:latin typeface="Consolas" panose="020B0609020204030204" pitchFamily="49" charset="0"/>
              </a:rPr>
              <a:t>}</a:t>
            </a:r>
            <a:r>
              <a:rPr lang="zh-CN" altLang="en-US" sz="2400" dirty="0">
                <a:latin typeface="Consolas" panose="020B0609020204030204" pitchFamily="49" charset="0"/>
              </a:rPr>
              <a:t>*</a:t>
            </a:r>
            <a:endParaRPr lang="en-US" altLang="zh-CN" sz="2400" b="0" dirty="0"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%%</a:t>
            </a:r>
          </a:p>
          <a:p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&lt;regex pattern&gt; { [action] // c/</a:t>
            </a:r>
            <a:r>
              <a:rPr lang="en-US" altLang="zh-CN" sz="24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zh-CN" alt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代码</a:t>
            </a:r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altLang="zh-CN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{Id} {return ID;}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%%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user routine  //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c|c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代码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A34B1B-E31A-4688-AC81-4FAB22AAD92F}"/>
                  </a:ext>
                </a:extLst>
              </p:cNvPr>
              <p:cNvSpPr txBox="1"/>
              <p:nvPr/>
            </p:nvSpPr>
            <p:spPr>
              <a:xfrm>
                <a:off x="5499939" y="1224365"/>
                <a:ext cx="616772" cy="2813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BA34B1B-E31A-4688-AC81-4FAB22AAD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9" y="1224365"/>
                <a:ext cx="616772" cy="2813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8F7E8E-F4F3-4C3F-AAA2-B6B2087D6C39}"/>
                  </a:ext>
                </a:extLst>
              </p:cNvPr>
              <p:cNvSpPr txBox="1"/>
              <p:nvPr/>
            </p:nvSpPr>
            <p:spPr>
              <a:xfrm>
                <a:off x="5540020" y="4184213"/>
                <a:ext cx="596061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8F7E8E-F4F3-4C3F-AAA2-B6B2087D6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020" y="4184213"/>
                <a:ext cx="596061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282181-4558-4762-B247-2422108300E9}"/>
                  </a:ext>
                </a:extLst>
              </p:cNvPr>
              <p:cNvSpPr txBox="1"/>
              <p:nvPr/>
            </p:nvSpPr>
            <p:spPr>
              <a:xfrm>
                <a:off x="5540020" y="5694682"/>
                <a:ext cx="596061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282181-4558-4762-B247-242210830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020" y="5694682"/>
                <a:ext cx="59606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873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24592-7934-47A7-A782-1D492593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252C2-150B-48BF-9997-1BD22BC5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0515600" cy="536504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Flex</a:t>
            </a:r>
            <a:r>
              <a:rPr lang="zh-CN" altLang="en-US" sz="2800" dirty="0"/>
              <a:t>的</a:t>
            </a:r>
            <a:r>
              <a:rPr lang="en-US" altLang="zh-CN" sz="2800" dirty="0"/>
              <a:t>I/O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从</a:t>
            </a:r>
            <a:r>
              <a:rPr lang="en-US" altLang="zh-CN" sz="2600" dirty="0"/>
              <a:t>stdin</a:t>
            </a:r>
            <a:r>
              <a:rPr lang="zh-CN" altLang="en-US" sz="2600" dirty="0">
                <a:solidFill>
                  <a:schemeClr val="tx1"/>
                </a:solidFill>
              </a:rPr>
              <a:t>读输入串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句柄为</a:t>
            </a:r>
            <a:r>
              <a:rPr lang="en-US" altLang="zh-CN" sz="2600" dirty="0" err="1"/>
              <a:t>yyin</a:t>
            </a:r>
            <a:endParaRPr lang="en-US" altLang="zh-CN" sz="2600" dirty="0"/>
          </a:p>
          <a:p>
            <a:pPr marL="914400" lvl="2" indent="0">
              <a:buNone/>
            </a:pPr>
            <a:r>
              <a:rPr lang="en-US" altLang="zh-CN" sz="2600" dirty="0"/>
              <a:t>if(</a:t>
            </a:r>
            <a:r>
              <a:rPr lang="en-US" altLang="zh-CN" sz="2600" dirty="0" err="1">
                <a:solidFill>
                  <a:srgbClr val="C00000"/>
                </a:solidFill>
              </a:rPr>
              <a:t>argc</a:t>
            </a:r>
            <a:r>
              <a:rPr lang="en-US" altLang="zh-CN" sz="2600" dirty="0"/>
              <a:t> &gt; 1) {</a:t>
            </a:r>
          </a:p>
          <a:p>
            <a:pPr marL="914400" lvl="2" indent="0">
              <a:buNone/>
            </a:pPr>
            <a:r>
              <a:rPr lang="en-US" altLang="zh-CN" sz="2600" dirty="0"/>
              <a:t>        if(!(</a:t>
            </a:r>
            <a:r>
              <a:rPr lang="en-US" altLang="zh-CN" sz="2600" dirty="0" err="1">
                <a:solidFill>
                  <a:srgbClr val="C00000"/>
                </a:solidFill>
              </a:rPr>
              <a:t>yyin</a:t>
            </a:r>
            <a:r>
              <a:rPr lang="en-US" altLang="zh-CN" sz="2600" dirty="0"/>
              <a:t> = </a:t>
            </a:r>
            <a:r>
              <a:rPr lang="en-US" altLang="zh-CN" sz="2600" dirty="0" err="1"/>
              <a:t>fopen</a:t>
            </a:r>
            <a:r>
              <a:rPr lang="en-US" altLang="zh-CN" sz="2600" dirty="0"/>
              <a:t>(</a:t>
            </a:r>
            <a:r>
              <a:rPr lang="en-US" altLang="zh-CN" sz="2600" dirty="0" err="1">
                <a:solidFill>
                  <a:srgbClr val="C00000"/>
                </a:solidFill>
              </a:rPr>
              <a:t>argv</a:t>
            </a:r>
            <a:r>
              <a:rPr lang="en-US" altLang="zh-CN" sz="2600" dirty="0">
                <a:solidFill>
                  <a:srgbClr val="C00000"/>
                </a:solidFill>
              </a:rPr>
              <a:t>[1]</a:t>
            </a:r>
            <a:r>
              <a:rPr lang="en-US" altLang="zh-CN" sz="2600" dirty="0"/>
              <a:t>, "r"))) {}  else {</a:t>
            </a:r>
            <a:r>
              <a:rPr lang="en-US" altLang="zh-CN" sz="2600" dirty="0" err="1"/>
              <a:t>yyin</a:t>
            </a:r>
            <a:r>
              <a:rPr lang="en-US" altLang="zh-CN" sz="2600" dirty="0"/>
              <a:t> = stdin}</a:t>
            </a:r>
          </a:p>
          <a:p>
            <a:pPr lvl="1"/>
            <a:r>
              <a:rPr lang="en-US" altLang="zh-CN" sz="2600" dirty="0" err="1"/>
              <a:t>yylex</a:t>
            </a:r>
            <a:r>
              <a:rPr lang="en-US" altLang="zh-CN" sz="2600" dirty="0"/>
              <a:t>()</a:t>
            </a:r>
            <a:r>
              <a:rPr lang="zh-CN" altLang="en-US" sz="2600" dirty="0">
                <a:solidFill>
                  <a:schemeClr val="tx1"/>
                </a:solidFill>
              </a:rPr>
              <a:t>在读取到</a:t>
            </a:r>
            <a:r>
              <a:rPr lang="en-US" altLang="zh-CN" sz="2600" dirty="0">
                <a:solidFill>
                  <a:schemeClr val="tx1"/>
                </a:solidFill>
              </a:rPr>
              <a:t>EOF</a:t>
            </a:r>
            <a:r>
              <a:rPr lang="zh-CN" altLang="en-US" sz="2600" dirty="0">
                <a:solidFill>
                  <a:schemeClr val="tx1"/>
                </a:solidFill>
              </a:rPr>
              <a:t>时会调用</a:t>
            </a:r>
            <a:r>
              <a:rPr lang="en-US" altLang="zh-CN" sz="2600" dirty="0" err="1"/>
              <a:t>yywrap</a:t>
            </a:r>
            <a:r>
              <a:rPr lang="en-US" altLang="zh-CN" sz="2600" dirty="0"/>
              <a:t>()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返回</a:t>
            </a:r>
            <a:r>
              <a:rPr lang="en-US" altLang="zh-CN" sz="2600" dirty="0">
                <a:solidFill>
                  <a:schemeClr val="tx1"/>
                </a:solidFill>
              </a:rPr>
              <a:t>0</a:t>
            </a:r>
            <a:r>
              <a:rPr lang="zh-CN" altLang="en-US" sz="2600" dirty="0">
                <a:solidFill>
                  <a:schemeClr val="tx1"/>
                </a:solidFill>
              </a:rPr>
              <a:t>时会继续扫描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dirty="0">
                <a:solidFill>
                  <a:srgbClr val="C00000"/>
                </a:solidFill>
              </a:rPr>
              <a:t>%option </a:t>
            </a:r>
            <a:r>
              <a:rPr lang="en-US" altLang="zh-CN" sz="2600" dirty="0" err="1">
                <a:solidFill>
                  <a:srgbClr val="C00000"/>
                </a:solidFill>
              </a:rPr>
              <a:t>noyywrap</a:t>
            </a:r>
            <a:r>
              <a:rPr lang="en-US" altLang="zh-CN" sz="2600" dirty="0">
                <a:solidFill>
                  <a:srgbClr val="C00000"/>
                </a:solidFill>
              </a:rPr>
              <a:t> </a:t>
            </a:r>
            <a:r>
              <a:rPr lang="en-US" altLang="zh-CN" sz="2600" dirty="0">
                <a:solidFill>
                  <a:srgbClr val="0000FF"/>
                </a:solidFill>
              </a:rPr>
              <a:t>|</a:t>
            </a:r>
            <a:r>
              <a:rPr lang="en-US" altLang="zh-CN" sz="2600" dirty="0">
                <a:solidFill>
                  <a:srgbClr val="C00000"/>
                </a:solidFill>
              </a:rPr>
              <a:t> int </a:t>
            </a:r>
            <a:r>
              <a:rPr lang="en-US" altLang="zh-CN" sz="2600" dirty="0" err="1">
                <a:solidFill>
                  <a:srgbClr val="C00000"/>
                </a:solidFill>
              </a:rPr>
              <a:t>yywrap</a:t>
            </a:r>
            <a:r>
              <a:rPr lang="en-US" altLang="zh-CN" sz="2600" dirty="0">
                <a:solidFill>
                  <a:srgbClr val="C00000"/>
                </a:solidFill>
              </a:rPr>
              <a:t>(){ return 1;} </a:t>
            </a:r>
            <a:r>
              <a:rPr lang="en-US" altLang="zh-CN" sz="2600" dirty="0">
                <a:solidFill>
                  <a:srgbClr val="0000FF"/>
                </a:solidFill>
              </a:rPr>
              <a:t>| </a:t>
            </a:r>
            <a:r>
              <a:rPr lang="en-US" altLang="zh-CN" sz="2600" dirty="0">
                <a:solidFill>
                  <a:srgbClr val="C00000"/>
                </a:solidFill>
              </a:rPr>
              <a:t>#define …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所有未匹配的输入，会输出至</a:t>
            </a:r>
            <a:r>
              <a:rPr lang="en-US" altLang="zh-CN" sz="2600" dirty="0" err="1"/>
              <a:t>yyout</a:t>
            </a:r>
            <a:r>
              <a:rPr lang="zh-CN" altLang="en-US" sz="2600" dirty="0">
                <a:solidFill>
                  <a:schemeClr val="tx1"/>
                </a:solidFill>
              </a:rPr>
              <a:t>，默认是</a:t>
            </a:r>
            <a:r>
              <a:rPr lang="en-US" altLang="zh-CN" sz="2600" dirty="0" err="1"/>
              <a:t>stdout</a:t>
            </a:r>
            <a:endParaRPr lang="en-US" altLang="zh-CN" sz="2600" dirty="0"/>
          </a:p>
          <a:p>
            <a:pPr lvl="2"/>
            <a:r>
              <a:rPr lang="en-US" altLang="zh-CN" sz="2600" dirty="0">
                <a:solidFill>
                  <a:srgbClr val="C00000"/>
                </a:solidFill>
              </a:rPr>
              <a:t>.</a:t>
            </a:r>
            <a:r>
              <a:rPr lang="zh-CN" altLang="en-US" sz="2600" dirty="0">
                <a:solidFill>
                  <a:srgbClr val="C00000"/>
                </a:solidFill>
              </a:rPr>
              <a:t> </a:t>
            </a:r>
            <a:r>
              <a:rPr lang="en-US" altLang="zh-CN" sz="2600" dirty="0">
                <a:solidFill>
                  <a:srgbClr val="C00000"/>
                </a:solidFill>
              </a:rPr>
              <a:t>{}</a:t>
            </a:r>
            <a:r>
              <a:rPr lang="zh-CN" altLang="en-US" sz="2600" dirty="0">
                <a:solidFill>
                  <a:srgbClr val="C00000"/>
                </a:solidFill>
              </a:rPr>
              <a:t> </a:t>
            </a:r>
            <a:r>
              <a:rPr lang="en-US" altLang="zh-CN" sz="2600" dirty="0">
                <a:solidFill>
                  <a:srgbClr val="0000FF"/>
                </a:solidFill>
              </a:rPr>
              <a:t>|</a:t>
            </a:r>
            <a:r>
              <a:rPr lang="zh-CN" altLang="en-US" sz="2600" dirty="0">
                <a:solidFill>
                  <a:srgbClr val="0000FF"/>
                </a:solidFill>
              </a:rPr>
              <a:t> </a:t>
            </a:r>
            <a:r>
              <a:rPr lang="en-US" altLang="zh-CN" sz="2600" dirty="0">
                <a:solidFill>
                  <a:srgbClr val="0000FF"/>
                </a:solidFill>
              </a:rPr>
              <a:t>%option</a:t>
            </a:r>
            <a:r>
              <a:rPr lang="zh-CN" altLang="en-US" sz="2600" dirty="0">
                <a:solidFill>
                  <a:srgbClr val="0000FF"/>
                </a:solidFill>
              </a:rPr>
              <a:t> </a:t>
            </a:r>
            <a:r>
              <a:rPr lang="en-US" altLang="zh-CN" sz="2600" dirty="0" err="1">
                <a:solidFill>
                  <a:srgbClr val="0000FF"/>
                </a:solidFill>
              </a:rPr>
              <a:t>nodefault</a:t>
            </a:r>
            <a:endParaRPr lang="zh-CN" altLang="en-US" sz="2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74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7A57D-CACB-4196-BA11-BFD5D141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6AF64-981D-4B1F-89D1-F4B56E934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Antlr4:  .g4 -&gt; .h</a:t>
            </a:r>
          </a:p>
          <a:p>
            <a:endParaRPr lang="zh-CN" altLang="en-US" sz="1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AE190B-7D2D-4A83-BD6D-8802DDEA4B21}"/>
              </a:ext>
            </a:extLst>
          </p:cNvPr>
          <p:cNvSpPr txBox="1"/>
          <p:nvPr/>
        </p:nvSpPr>
        <p:spPr>
          <a:xfrm>
            <a:off x="6223015" y="764555"/>
            <a:ext cx="4297819" cy="5909310"/>
          </a:xfrm>
          <a:prstGeom prst="rect">
            <a:avLst/>
          </a:prstGeom>
          <a:solidFill>
            <a:schemeClr val="tx1"/>
          </a:solidFill>
          <a:effectLst>
            <a:outerShdw blurRad="50800" dist="50800" dir="2700000" algn="ctr" rotWithShape="0">
              <a:schemeClr val="accent6">
                <a:lumMod val="20000"/>
                <a:lumOff val="8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SysYLexer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antlr4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Lexer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T__0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Lparen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Rparen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Lbrkt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Rbrkt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altLang="zh-CN" sz="1400" dirty="0">
                <a:solidFill>
                  <a:srgbClr val="4FC1FF"/>
                </a:solidFill>
                <a:latin typeface="Consolas" panose="020B0609020204030204" pitchFamily="49" charset="0"/>
              </a:rPr>
              <a:t>    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Lbrace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Rbrace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Semicolon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fr-FR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fr-FR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IntLiteral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Identifier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endParaRPr lang="fr-FR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016494-4122-4530-A2B9-798DDF597F73}"/>
              </a:ext>
            </a:extLst>
          </p:cNvPr>
          <p:cNvSpPr txBox="1"/>
          <p:nvPr/>
        </p:nvSpPr>
        <p:spPr>
          <a:xfrm>
            <a:off x="487822" y="1441198"/>
            <a:ext cx="2565344" cy="5047536"/>
          </a:xfrm>
          <a:prstGeom prst="rect">
            <a:avLst/>
          </a:prstGeom>
          <a:solidFill>
            <a:schemeClr val="bg1"/>
          </a:solidFill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lexer</a:t>
            </a:r>
            <a:r>
              <a:rPr lang="en-US" altLang="zh-CN" sz="1400" dirty="0"/>
              <a:t> grammar </a:t>
            </a:r>
            <a:r>
              <a:rPr lang="en-US" altLang="zh-CN" sz="1400" dirty="0" err="1"/>
              <a:t>CommonLex</a:t>
            </a:r>
            <a:r>
              <a:rPr lang="en-US" altLang="zh-CN" sz="1400" dirty="0"/>
              <a:t>;</a:t>
            </a:r>
          </a:p>
          <a:p>
            <a:endParaRPr lang="en-US" altLang="zh-CN" sz="1400" dirty="0"/>
          </a:p>
          <a:p>
            <a:r>
              <a:rPr lang="en-US" altLang="zh-CN" sz="1400" dirty="0"/>
              <a:t>Int : 'int';</a:t>
            </a:r>
          </a:p>
          <a:p>
            <a:r>
              <a:rPr lang="en-US" altLang="zh-CN" sz="1400" dirty="0"/>
              <a:t>Void: 'void';</a:t>
            </a:r>
          </a:p>
          <a:p>
            <a:r>
              <a:rPr lang="en-US" altLang="zh-CN" sz="1400" dirty="0"/>
              <a:t>Const: 'const';</a:t>
            </a:r>
          </a:p>
          <a:p>
            <a:r>
              <a:rPr lang="en-US" altLang="zh-CN" sz="1400" dirty="0"/>
              <a:t>Return : 'return';</a:t>
            </a:r>
          </a:p>
          <a:p>
            <a:r>
              <a:rPr lang="en-US" altLang="zh-CN" sz="1400" dirty="0"/>
              <a:t>If : 'if';</a:t>
            </a:r>
          </a:p>
          <a:p>
            <a:r>
              <a:rPr lang="en-US" altLang="zh-CN" sz="1400" dirty="0"/>
              <a:t>Else : 'else';</a:t>
            </a:r>
          </a:p>
          <a:p>
            <a:r>
              <a:rPr lang="en-US" altLang="zh-CN" sz="1400" dirty="0"/>
              <a:t>For : 'for';</a:t>
            </a:r>
          </a:p>
          <a:p>
            <a:r>
              <a:rPr lang="en-US" altLang="zh-CN" sz="1400" dirty="0"/>
              <a:t>While : 'while';</a:t>
            </a:r>
          </a:p>
          <a:p>
            <a:r>
              <a:rPr lang="en-US" altLang="zh-CN" sz="1400" dirty="0"/>
              <a:t>Do : 'do';</a:t>
            </a:r>
          </a:p>
          <a:p>
            <a:r>
              <a:rPr lang="en-US" altLang="zh-CN" sz="1400" dirty="0"/>
              <a:t>Break : 'break';</a:t>
            </a:r>
          </a:p>
          <a:p>
            <a:r>
              <a:rPr lang="en-US" altLang="zh-CN" sz="1400" dirty="0"/>
              <a:t>Continue : 'continue'; 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Lparen</a:t>
            </a:r>
            <a:r>
              <a:rPr lang="en-US" altLang="zh-CN" sz="1400" dirty="0"/>
              <a:t> : '(' ;</a:t>
            </a:r>
          </a:p>
          <a:p>
            <a:r>
              <a:rPr lang="en-US" altLang="zh-CN" sz="1400" dirty="0" err="1"/>
              <a:t>Rparen</a:t>
            </a:r>
            <a:r>
              <a:rPr lang="en-US" altLang="zh-CN" sz="1400" dirty="0"/>
              <a:t> : ')' ;</a:t>
            </a:r>
          </a:p>
          <a:p>
            <a:r>
              <a:rPr lang="en-US" altLang="zh-CN" sz="1400" dirty="0" err="1"/>
              <a:t>Lbrkt</a:t>
            </a:r>
            <a:r>
              <a:rPr lang="en-US" altLang="zh-CN" sz="1400" dirty="0"/>
              <a:t> : '[' ;</a:t>
            </a:r>
          </a:p>
          <a:p>
            <a:r>
              <a:rPr lang="en-US" altLang="zh-CN" sz="1400" dirty="0" err="1"/>
              <a:t>Rbrkt</a:t>
            </a:r>
            <a:r>
              <a:rPr lang="en-US" altLang="zh-CN" sz="1400" dirty="0"/>
              <a:t> : ']' ;</a:t>
            </a:r>
          </a:p>
          <a:p>
            <a:r>
              <a:rPr lang="en-US" altLang="zh-CN" sz="1400" dirty="0" err="1"/>
              <a:t>Lbrace</a:t>
            </a:r>
            <a:r>
              <a:rPr lang="en-US" altLang="zh-CN" sz="1400" dirty="0"/>
              <a:t> : '{' ;</a:t>
            </a:r>
          </a:p>
          <a:p>
            <a:r>
              <a:rPr lang="en-US" altLang="zh-CN" sz="1400" dirty="0" err="1"/>
              <a:t>Rbrace</a:t>
            </a:r>
            <a:r>
              <a:rPr lang="en-US" altLang="zh-CN" sz="1400" dirty="0"/>
              <a:t> : '}' ;</a:t>
            </a:r>
          </a:p>
          <a:p>
            <a:r>
              <a:rPr lang="en-US" altLang="zh-CN" sz="1400" dirty="0"/>
              <a:t>Comma : ',' ;</a:t>
            </a:r>
          </a:p>
          <a:p>
            <a:r>
              <a:rPr lang="en-US" altLang="zh-CN" sz="1400" dirty="0"/>
              <a:t>Semicolon : ';';</a:t>
            </a:r>
          </a:p>
          <a:p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20A44D-2F25-4AF7-86BD-BC884BFFD3B8}"/>
              </a:ext>
            </a:extLst>
          </p:cNvPr>
          <p:cNvSpPr txBox="1"/>
          <p:nvPr/>
        </p:nvSpPr>
        <p:spPr>
          <a:xfrm>
            <a:off x="3178243" y="4457409"/>
            <a:ext cx="2919694" cy="2031325"/>
          </a:xfrm>
          <a:prstGeom prst="rect">
            <a:avLst/>
          </a:prstGeom>
          <a:solidFill>
            <a:srgbClr val="FFFFFF"/>
          </a:solidFill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IntLiteral</a:t>
            </a:r>
            <a:endParaRPr lang="en-US" altLang="zh-CN" sz="1400" dirty="0"/>
          </a:p>
          <a:p>
            <a:r>
              <a:rPr lang="en-US" altLang="zh-CN" sz="1400" dirty="0"/>
              <a:t>    : [0-9]+</a:t>
            </a:r>
          </a:p>
          <a:p>
            <a:r>
              <a:rPr lang="en-US" altLang="zh-CN" sz="1400" dirty="0"/>
              <a:t>    | '0x'[0-9a-fA-F]+</a:t>
            </a:r>
          </a:p>
          <a:p>
            <a:r>
              <a:rPr lang="en-US" altLang="zh-CN" sz="1400" dirty="0"/>
              <a:t>    | '0X'[0-9a-fA-F]+</a:t>
            </a:r>
          </a:p>
          <a:p>
            <a:r>
              <a:rPr lang="en-US" altLang="zh-CN" sz="1400" dirty="0"/>
              <a:t>    ;</a:t>
            </a:r>
          </a:p>
          <a:p>
            <a:endParaRPr lang="en-US" altLang="zh-CN" sz="1400" dirty="0"/>
          </a:p>
          <a:p>
            <a:r>
              <a:rPr lang="en-US" altLang="zh-CN" sz="1400" dirty="0"/>
              <a:t>Identifier</a:t>
            </a:r>
          </a:p>
          <a:p>
            <a:r>
              <a:rPr lang="en-US" altLang="zh-CN" sz="1400" dirty="0"/>
              <a:t>    : [a-</a:t>
            </a:r>
            <a:r>
              <a:rPr lang="en-US" altLang="zh-CN" sz="1400" dirty="0" err="1"/>
              <a:t>zA</a:t>
            </a:r>
            <a:r>
              <a:rPr lang="en-US" altLang="zh-CN" sz="1400" dirty="0"/>
              <a:t>-Z_][a-zA-Z_0-9]*</a:t>
            </a:r>
          </a:p>
          <a:p>
            <a:r>
              <a:rPr lang="en-US" altLang="zh-CN" sz="1400" dirty="0"/>
              <a:t>    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12716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24592-7934-47A7-A782-1D492593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252C2-150B-48BF-9997-1BD22BC5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0515600" cy="536504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Flex</a:t>
            </a:r>
            <a:r>
              <a:rPr lang="zh-CN" altLang="en-US" sz="2800" dirty="0"/>
              <a:t>的其它函数及宏</a:t>
            </a:r>
            <a:endParaRPr lang="en-US" altLang="zh-CN" sz="2800" dirty="0"/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char </a:t>
            </a:r>
            <a:r>
              <a:rPr lang="en-US" altLang="zh-CN" sz="2600" dirty="0"/>
              <a:t>input() </a:t>
            </a:r>
            <a:r>
              <a:rPr lang="en-US" altLang="zh-CN" sz="2600" dirty="0">
                <a:solidFill>
                  <a:schemeClr val="tx1"/>
                </a:solidFill>
              </a:rPr>
              <a:t>- </a:t>
            </a:r>
            <a:r>
              <a:rPr lang="zh-CN" altLang="en-US" sz="2600" dirty="0">
                <a:solidFill>
                  <a:schemeClr val="tx1"/>
                </a:solidFill>
              </a:rPr>
              <a:t>读取字符，自己处理</a:t>
            </a:r>
            <a:endParaRPr lang="en-US" altLang="zh-CN" sz="2600" dirty="0"/>
          </a:p>
          <a:p>
            <a:pPr lvl="1"/>
            <a:r>
              <a:rPr lang="en-US" altLang="zh-CN" sz="2600" dirty="0"/>
              <a:t>unput(char c) </a:t>
            </a:r>
            <a:r>
              <a:rPr lang="en-US" altLang="zh-CN" sz="2600" dirty="0">
                <a:solidFill>
                  <a:schemeClr val="tx1"/>
                </a:solidFill>
              </a:rPr>
              <a:t>- </a:t>
            </a:r>
            <a:r>
              <a:rPr lang="zh-CN" altLang="en-US" sz="2600" dirty="0">
                <a:solidFill>
                  <a:schemeClr val="tx1"/>
                </a:solidFill>
              </a:rPr>
              <a:t>把</a:t>
            </a:r>
            <a:r>
              <a:rPr lang="en-US" altLang="zh-CN" sz="2600" dirty="0">
                <a:solidFill>
                  <a:schemeClr val="tx1"/>
                </a:solidFill>
              </a:rPr>
              <a:t>c</a:t>
            </a:r>
            <a:r>
              <a:rPr lang="zh-CN" altLang="en-US" sz="2600" dirty="0">
                <a:solidFill>
                  <a:schemeClr val="tx1"/>
                </a:solidFill>
              </a:rPr>
              <a:t>放回到输入缓冲区</a:t>
            </a:r>
            <a:r>
              <a:rPr lang="en-US" altLang="zh-CN" sz="2600" dirty="0">
                <a:solidFill>
                  <a:schemeClr val="tx1"/>
                </a:solidFill>
              </a:rPr>
              <a:t>- #define PI 3.14</a:t>
            </a:r>
          </a:p>
          <a:p>
            <a:pPr lvl="1"/>
            <a:r>
              <a:rPr lang="en-US" altLang="zh-CN" sz="2600" dirty="0" err="1"/>
              <a:t>yyless</a:t>
            </a:r>
            <a:r>
              <a:rPr lang="en-US" altLang="zh-CN" sz="2600" dirty="0"/>
              <a:t>(int</a:t>
            </a:r>
            <a:r>
              <a:rPr lang="zh-CN" altLang="en-US" sz="2600" dirty="0"/>
              <a:t> </a:t>
            </a:r>
            <a:r>
              <a:rPr lang="en-US" altLang="zh-CN" sz="2600" dirty="0"/>
              <a:t>n) </a:t>
            </a:r>
            <a:r>
              <a:rPr lang="en-US" altLang="zh-CN" sz="2600" dirty="0">
                <a:solidFill>
                  <a:schemeClr val="tx1"/>
                </a:solidFill>
              </a:rPr>
              <a:t>- </a:t>
            </a:r>
            <a:r>
              <a:rPr lang="zh-CN" altLang="en-US" sz="2600" dirty="0">
                <a:solidFill>
                  <a:schemeClr val="tx1"/>
                </a:solidFill>
              </a:rPr>
              <a:t>把读取的</a:t>
            </a:r>
            <a:r>
              <a:rPr lang="en-US" altLang="zh-CN" sz="2600" dirty="0" err="1">
                <a:solidFill>
                  <a:schemeClr val="tx1"/>
                </a:solidFill>
              </a:rPr>
              <a:t>yyleng</a:t>
            </a:r>
            <a:r>
              <a:rPr lang="en-US" altLang="zh-CN" sz="2600" dirty="0">
                <a:solidFill>
                  <a:schemeClr val="tx1"/>
                </a:solidFill>
              </a:rPr>
              <a:t>-n</a:t>
            </a:r>
            <a:r>
              <a:rPr lang="zh-CN" altLang="en-US" sz="2600" dirty="0">
                <a:solidFill>
                  <a:schemeClr val="tx1"/>
                </a:solidFill>
              </a:rPr>
              <a:t>个字符退回缓冲区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en-US" altLang="zh-CN" sz="2600" dirty="0" err="1"/>
              <a:t>yymore</a:t>
            </a:r>
            <a:r>
              <a:rPr lang="en-US" altLang="zh-CN" sz="2600" dirty="0"/>
              <a:t>() </a:t>
            </a:r>
            <a:r>
              <a:rPr lang="en-US" altLang="zh-CN" sz="2600" dirty="0">
                <a:solidFill>
                  <a:schemeClr val="tx1"/>
                </a:solidFill>
              </a:rPr>
              <a:t>- </a:t>
            </a:r>
            <a:r>
              <a:rPr lang="zh-CN" altLang="en-US" sz="2600" dirty="0">
                <a:solidFill>
                  <a:schemeClr val="tx1"/>
                </a:solidFill>
              </a:rPr>
              <a:t>保留当前词素，并把下一词素连接在当前词素后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en-US" altLang="zh-CN" sz="2600" dirty="0"/>
              <a:t>REJECT</a:t>
            </a:r>
            <a:r>
              <a:rPr lang="en-US" altLang="zh-CN" sz="2600" dirty="0">
                <a:solidFill>
                  <a:schemeClr val="tx1"/>
                </a:solidFill>
              </a:rPr>
              <a:t> – </a:t>
            </a:r>
            <a:r>
              <a:rPr lang="zh-CN" altLang="en-US" sz="2600" dirty="0">
                <a:solidFill>
                  <a:schemeClr val="tx1"/>
                </a:solidFill>
              </a:rPr>
              <a:t>处理重叠模式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退回</a:t>
            </a:r>
            <a:r>
              <a:rPr lang="en-US" altLang="zh-CN" sz="2600" dirty="0" err="1">
                <a:solidFill>
                  <a:schemeClr val="tx1"/>
                </a:solidFill>
              </a:rPr>
              <a:t>yytext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并继续匹配之后的规则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zh-CN" altLang="en-US" sz="2600" dirty="0"/>
              <a:t>统计： </a:t>
            </a:r>
            <a:r>
              <a:rPr lang="en-US" altLang="zh-CN" sz="2600" dirty="0"/>
              <a:t>pink | ink |pin </a:t>
            </a:r>
            <a:r>
              <a:rPr lang="zh-CN" altLang="en-US" sz="2600" dirty="0"/>
              <a:t>出现的次数</a:t>
            </a:r>
            <a:r>
              <a:rPr lang="en-US" altLang="zh-CN" sz="2600" dirty="0"/>
              <a:t> </a:t>
            </a:r>
          </a:p>
          <a:p>
            <a:pPr lvl="1"/>
            <a:r>
              <a:rPr lang="en-US" altLang="zh-CN" sz="2600" dirty="0">
                <a:solidFill>
                  <a:srgbClr val="0000FF"/>
                </a:solidFill>
              </a:rPr>
              <a:t>and more …</a:t>
            </a:r>
            <a:endParaRPr lang="zh-CN" altLang="en-US" sz="2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58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24592-7934-47A7-A782-1D492593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9252C2-150B-48BF-9997-1BD22BC5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80108" cy="565762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注意事项</a:t>
            </a:r>
            <a:endParaRPr lang="en-US" altLang="zh-CN" sz="2600" dirty="0">
              <a:solidFill>
                <a:srgbClr val="002060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留意空格和回车</a:t>
            </a:r>
            <a:r>
              <a:rPr lang="en-US" altLang="zh-CN" sz="2600" dirty="0">
                <a:solidFill>
                  <a:schemeClr val="tx1"/>
                </a:solidFill>
              </a:rPr>
              <a:t>: </a:t>
            </a:r>
            <a:r>
              <a:rPr lang="en-US" altLang="zh-CN" sz="2600" dirty="0"/>
              <a:t>“if” “if ”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规则与动作间，不能有空行，规则始于行首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动作要用</a:t>
            </a:r>
            <a:r>
              <a:rPr lang="en-US" altLang="zh-CN" sz="2600" dirty="0">
                <a:solidFill>
                  <a:schemeClr val="tx1"/>
                </a:solidFill>
              </a:rPr>
              <a:t>{}</a:t>
            </a:r>
            <a:r>
              <a:rPr lang="zh-CN" altLang="en-US" sz="2600" dirty="0">
                <a:solidFill>
                  <a:schemeClr val="tx1"/>
                </a:solidFill>
              </a:rPr>
              <a:t>，哪怕一条语句也没有，注意语句后要有</a:t>
            </a:r>
            <a:r>
              <a:rPr lang="en-US" altLang="zh-CN" sz="2600" dirty="0">
                <a:solidFill>
                  <a:schemeClr val="tx1"/>
                </a:solidFill>
              </a:rPr>
              <a:t>;(</a:t>
            </a:r>
            <a:r>
              <a:rPr lang="zh-CN" altLang="en-US" sz="2600" dirty="0">
                <a:solidFill>
                  <a:schemeClr val="tx1"/>
                </a:solidFill>
              </a:rPr>
              <a:t>分号</a:t>
            </a:r>
            <a:r>
              <a:rPr lang="en-US" altLang="zh-CN" sz="2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通过简单正则式构造复杂正则式： 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2"/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600" dirty="0">
                <a:solidFill>
                  <a:schemeClr val="tx1"/>
                </a:solidFill>
              </a:rPr>
              <a:t> [0-9]</a:t>
            </a:r>
          </a:p>
          <a:p>
            <a:pPr lvl="2"/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600" dirty="0"/>
              <a:t> [A-</a:t>
            </a:r>
            <a:r>
              <a:rPr lang="en-US" altLang="zh-CN" sz="2600" dirty="0" err="1"/>
              <a:t>Z_a</a:t>
            </a:r>
            <a:r>
              <a:rPr lang="en-US" altLang="zh-CN" sz="2600" dirty="0"/>
              <a:t>-z]</a:t>
            </a:r>
          </a:p>
          <a:p>
            <a:pPr lvl="2"/>
            <a:r>
              <a:rPr lang="en-US" altLang="zh-CN" sz="2600" dirty="0">
                <a:solidFill>
                  <a:schemeClr val="tx1"/>
                </a:solidFill>
              </a:rPr>
              <a:t>ID {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600" dirty="0">
                <a:solidFill>
                  <a:schemeClr val="tx1"/>
                </a:solidFill>
              </a:rPr>
              <a:t>}{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600" dirty="0" err="1">
                <a:solidFill>
                  <a:schemeClr val="tx1"/>
                </a:solidFill>
              </a:rPr>
              <a:t>|</a:t>
            </a:r>
            <a:r>
              <a:rPr lang="en-US" altLang="zh-CN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600" dirty="0">
                <a:solidFill>
                  <a:schemeClr val="tx1"/>
                </a:solidFill>
              </a:rPr>
              <a:t>}*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谨记引用前面定义过的正则式时，要用</a:t>
            </a:r>
            <a:r>
              <a:rPr lang="en-US" altLang="zh-CN" sz="2600" dirty="0">
                <a:solidFill>
                  <a:schemeClr val="tx1"/>
                </a:solidFill>
              </a:rPr>
              <a:t>{}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对正则式的优先级有疑问时，不要吝啬</a:t>
            </a:r>
            <a:r>
              <a:rPr lang="en-US" altLang="zh-CN" sz="2600" dirty="0">
                <a:solidFill>
                  <a:schemeClr val="tx1"/>
                </a:solidFill>
              </a:rPr>
              <a:t>()</a:t>
            </a:r>
            <a:r>
              <a:rPr lang="zh-CN" altLang="en-US" sz="2600" dirty="0">
                <a:solidFill>
                  <a:schemeClr val="tx1"/>
                </a:solidFill>
              </a:rPr>
              <a:t>，以确保优先级是你想要的</a:t>
            </a:r>
          </a:p>
        </p:txBody>
      </p:sp>
    </p:spTree>
    <p:extLst>
      <p:ext uri="{BB962C8B-B14F-4D97-AF65-F5344CB8AC3E}">
        <p14:creationId xmlns:p14="http://schemas.microsoft.com/office/powerpoint/2010/main" val="39645369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E70D9-01E0-40B9-BE96-4D430FA2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F5DDA1-4FC5-4699-83C7-9C60B00C3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2611839" cy="113330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Flex</a:t>
            </a:r>
            <a:r>
              <a:rPr lang="zh-CN" altLang="en-US" dirty="0"/>
              <a:t>例：</a:t>
            </a:r>
            <a:r>
              <a:rPr lang="en-US" altLang="zh-CN" dirty="0" err="1"/>
              <a:t>wc</a:t>
            </a:r>
            <a:endParaRPr lang="en-US" altLang="zh-CN" dirty="0"/>
          </a:p>
          <a:p>
            <a:r>
              <a:rPr lang="en-US" altLang="zh-CN" dirty="0"/>
              <a:t>wc0.l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4CBA2A-CC4E-4290-B1EF-9821DD4F0B4C}"/>
              </a:ext>
            </a:extLst>
          </p:cNvPr>
          <p:cNvSpPr txBox="1"/>
          <p:nvPr/>
        </p:nvSpPr>
        <p:spPr>
          <a:xfrm>
            <a:off x="3036362" y="942764"/>
            <a:ext cx="5335563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~/compiler/flex-c</a:t>
            </a:r>
            <a:r>
              <a:rPr lang="en-US" altLang="zh-CN" sz="2000" dirty="0">
                <a:solidFill>
                  <a:schemeClr val="bg1"/>
                </a:solidFill>
              </a:rPr>
              <a:t>$ </a:t>
            </a:r>
            <a:r>
              <a:rPr lang="en-US" altLang="zh-CN" sz="2000" dirty="0" err="1">
                <a:solidFill>
                  <a:schemeClr val="bg1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  test1.c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13  48 296 test1.c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83C773-40B7-4D28-B309-D113DAC329EA}"/>
              </a:ext>
            </a:extLst>
          </p:cNvPr>
          <p:cNvSpPr txBox="1"/>
          <p:nvPr/>
        </p:nvSpPr>
        <p:spPr>
          <a:xfrm>
            <a:off x="3036362" y="1718159"/>
            <a:ext cx="7819941" cy="48320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%option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noyywrap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lc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cc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 \t]</a:t>
            </a:r>
          </a:p>
          <a:p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nonws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[^ \t\n]</a:t>
            </a:r>
          </a:p>
          <a:p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}*{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nonws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}+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{word}{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{cc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{word}{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*\n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{cc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++lc;}</a:t>
            </a:r>
          </a:p>
          <a:p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{cc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CN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\n+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{cc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lc +=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yyleng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 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1)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[1], "r"))) {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[1]); return  1; }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DCDCAA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yylex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("%d %d %d %s\n", lc,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cc,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 ); 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else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("No source file given!\n"); 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return 0; 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20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62D72-4523-467C-94F4-E8DD56C6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C4B7D-E7E9-40A9-A35F-83AF22DF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编译</a:t>
            </a:r>
            <a:r>
              <a:rPr lang="en-US" altLang="zh-CN" dirty="0"/>
              <a:t>wc0.l</a:t>
            </a:r>
            <a:r>
              <a:rPr lang="zh-CN" altLang="en-US" dirty="0"/>
              <a:t>并生成</a:t>
            </a:r>
            <a:r>
              <a:rPr lang="en-US" altLang="zh-CN" dirty="0"/>
              <a:t>wordcount</a:t>
            </a:r>
            <a:r>
              <a:rPr lang="zh-CN" altLang="en-US" dirty="0"/>
              <a:t>应用程序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E66BD8-A511-4738-AACB-BF291987ADFF}"/>
              </a:ext>
            </a:extLst>
          </p:cNvPr>
          <p:cNvSpPr txBox="1"/>
          <p:nvPr/>
        </p:nvSpPr>
        <p:spPr>
          <a:xfrm>
            <a:off x="833033" y="1927668"/>
            <a:ext cx="7164091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</a:t>
            </a:r>
            <a:r>
              <a:rPr lang="en-US" altLang="zh-CN" sz="2000" dirty="0" err="1">
                <a:solidFill>
                  <a:srgbClr val="0000FF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$ flex wc0.l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</a:t>
            </a:r>
            <a:r>
              <a:rPr lang="en-US" altLang="zh-CN" sz="2000" dirty="0" err="1">
                <a:solidFill>
                  <a:srgbClr val="0000FF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$ </a:t>
            </a:r>
            <a:r>
              <a:rPr lang="en-US" altLang="zh-CN" sz="2000" dirty="0" err="1">
                <a:solidFill>
                  <a:schemeClr val="bg1"/>
                </a:solidFill>
              </a:rPr>
              <a:t>gcc</a:t>
            </a:r>
            <a:r>
              <a:rPr lang="en-US" altLang="zh-CN" sz="2000" dirty="0">
                <a:solidFill>
                  <a:schemeClr val="bg1"/>
                </a:solidFill>
              </a:rPr>
              <a:t> -</a:t>
            </a:r>
            <a:r>
              <a:rPr lang="en-US" altLang="zh-CN" sz="2000" dirty="0" err="1">
                <a:solidFill>
                  <a:schemeClr val="bg1"/>
                </a:solidFill>
              </a:rPr>
              <a:t>lfl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lex.yy.c</a:t>
            </a:r>
            <a:r>
              <a:rPr lang="en-US" altLang="zh-CN" sz="2000" dirty="0">
                <a:solidFill>
                  <a:schemeClr val="bg1"/>
                </a:solidFill>
              </a:rPr>
              <a:t> -o wc0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</a:t>
            </a:r>
            <a:r>
              <a:rPr lang="en-US" altLang="zh-CN" sz="2000" dirty="0" err="1">
                <a:solidFill>
                  <a:srgbClr val="0000FF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$ ./wc0 test1.c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13 52 300 test1.c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A41E3E-96BA-4F59-BDAE-780C90EBAF01}"/>
              </a:ext>
            </a:extLst>
          </p:cNvPr>
          <p:cNvSpPr txBox="1"/>
          <p:nvPr/>
        </p:nvSpPr>
        <p:spPr>
          <a:xfrm>
            <a:off x="833034" y="4367890"/>
            <a:ext cx="5335563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kylin@PK14WV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en-US" altLang="zh-CN" sz="2000" dirty="0">
                <a:solidFill>
                  <a:srgbClr val="0000FF"/>
                </a:solidFill>
              </a:rPr>
              <a:t>~/compiler/flex-c</a:t>
            </a:r>
            <a:r>
              <a:rPr lang="en-US" altLang="zh-CN" sz="2000" dirty="0">
                <a:solidFill>
                  <a:schemeClr val="bg1"/>
                </a:solidFill>
              </a:rPr>
              <a:t>$ </a:t>
            </a:r>
            <a:r>
              <a:rPr lang="en-US" altLang="zh-CN" sz="2000" dirty="0" err="1">
                <a:solidFill>
                  <a:schemeClr val="bg1"/>
                </a:solidFill>
              </a:rPr>
              <a:t>wc</a:t>
            </a:r>
            <a:r>
              <a:rPr lang="en-US" altLang="zh-CN" sz="2000" dirty="0">
                <a:solidFill>
                  <a:schemeClr val="bg1"/>
                </a:solidFill>
              </a:rPr>
              <a:t>  test1.c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13  52 300 test1.c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33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1443975"/>
          </a:xfrm>
        </p:spPr>
        <p:txBody>
          <a:bodyPr>
            <a:normAutofit/>
          </a:bodyPr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/>
              <a:t>SysY2022</a:t>
            </a:r>
            <a:r>
              <a:rPr lang="zh-CN" altLang="en-US" dirty="0"/>
              <a:t>语言定义</a:t>
            </a:r>
            <a:r>
              <a:rPr lang="en-US" altLang="zh-CN" dirty="0"/>
              <a:t>.pdf</a:t>
            </a:r>
          </a:p>
          <a:p>
            <a:r>
              <a:rPr lang="en-US" altLang="zh-CN" dirty="0" err="1"/>
              <a:t>myc.h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232475" y="2513526"/>
            <a:ext cx="1169758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258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RP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LB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COMMA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SEMICOLON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COLON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TILDE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GE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INT_LIT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FLOAT_LIT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LEX_ERR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2290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辅助定义部分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874643" y="1583628"/>
            <a:ext cx="7248940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%option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noyywrap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%option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yylineno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myc.h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[0-9]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LETTER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[A-Za-z]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[a-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z_A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-Z][a-z_A-Z0-9]*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INT_LIT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([1-9][0-9]*|0[0-7]*|(0x|0X)[0-9a-fA-F]*)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([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][-+]?[0-9]+)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FLOAT_LIT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(([0-9]*\.[0-9]+|[0-9]+\.){EXP}?[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]?)|[0-9]+{EXP}[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]?</a:t>
            </a:r>
          </a:p>
          <a:p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MultilineComment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"/*"([^\*]|(\*)*[^\*/])*(\*)*"*/"              </a:t>
            </a:r>
          </a:p>
          <a:p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SingleLineComment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"//".*$                                   </a:t>
            </a:r>
          </a:p>
          <a:p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Invalid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{DIGIT}+{LETTER}+{DIGIT}*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</p:txBody>
      </p:sp>
    </p:spTree>
    <p:extLst>
      <p:ext uri="{BB962C8B-B14F-4D97-AF65-F5344CB8AC3E}">
        <p14:creationId xmlns:p14="http://schemas.microsoft.com/office/powerpoint/2010/main" val="4852726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r>
              <a:rPr lang="en-US" altLang="zh-CN" dirty="0"/>
              <a:t>1-</a:t>
            </a:r>
            <a:r>
              <a:rPr lang="zh-CN" altLang="en-US" dirty="0"/>
              <a:t>关键词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828147" y="1737283"/>
            <a:ext cx="9695201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INT\n",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INT;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"float"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FLOAT\n",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FLOAT;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"void"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VOID\n",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VOID;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"const"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CONST\n",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CONST;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"return"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RETURN\n",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; return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"if"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IF\n",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IF;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"else"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ELSE\n",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ELSE;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FOR\n",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FOR;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"while"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WHILE\n",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WHILE;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DO\n",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DO;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"break"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BREAK\n",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BREAK;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"continue"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CONTINUE\n",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CONTINUE;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52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r>
              <a:rPr lang="en-US" altLang="zh-CN" dirty="0"/>
              <a:t>2-</a:t>
            </a:r>
            <a:r>
              <a:rPr lang="zh-CN" altLang="en-US" dirty="0"/>
              <a:t>界符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828147" y="1737283"/>
            <a:ext cx="9695201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LP\n",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LP;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RP\n",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RP;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LB\n",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LB;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RB\n",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RB;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LC\n",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LC;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"}"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RC\n",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RC;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COMMA\n",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COMMA;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SEMICOLON\n",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SEMICOLON;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QUESTION\n",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QUESTION;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COLON\n",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COLON; }</a:t>
            </a:r>
          </a:p>
          <a:p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49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r>
              <a:rPr lang="en-US" altLang="zh-CN" dirty="0"/>
              <a:t>3-</a:t>
            </a:r>
            <a:r>
              <a:rPr lang="zh-CN" altLang="en-US" dirty="0"/>
              <a:t>运算符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5" y="6488734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A857A3-1012-4184-86F6-41658C62E65F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EXCLAMATION\n",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NOT;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"~"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TILDE\n",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TILDE;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ASSIGN\n",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ASSIGN;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MINUS\n",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MINUS;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"+"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ADD\n",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ADD;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MUL\n",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MUL;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DIV\n",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DIV;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MOD\n",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MOD;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"&amp;&amp;"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AND\n",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AND;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"||"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OR\n",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OR;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EQ\n",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EQ;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NE\n",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NE;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LE\n",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LE;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GT\n",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GT;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"&gt;="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GE\n",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GE; }</a:t>
            </a:r>
          </a:p>
        </p:txBody>
      </p:sp>
    </p:spTree>
    <p:extLst>
      <p:ext uri="{BB962C8B-B14F-4D97-AF65-F5344CB8AC3E}">
        <p14:creationId xmlns:p14="http://schemas.microsoft.com/office/powerpoint/2010/main" val="3820605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r>
              <a:rPr lang="en-US" altLang="zh-CN" dirty="0"/>
              <a:t>3-</a:t>
            </a:r>
            <a:r>
              <a:rPr lang="zh-CN" altLang="en-US" dirty="0"/>
              <a:t>运算符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{ID}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ID\n",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ID; 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{INT_LIT}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INT_LIT\n",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INT_LIT; 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{FLOAT_LIT}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("%s: FLOAT_LIT\n",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FLOAT_LIT; 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MultilineComment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SingleLineComment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{Invalid}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("\033[31mLine%d: %s: Lexical error\n\033[0m",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yylineno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LEX_ERR; 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 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 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\r\t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 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\n\t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("\033[31mLine%d: %s: Unknown character\n\033[0m",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yylineno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LEX_ERR;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</p:txBody>
      </p:sp>
    </p:spTree>
    <p:extLst>
      <p:ext uri="{BB962C8B-B14F-4D97-AF65-F5344CB8AC3E}">
        <p14:creationId xmlns:p14="http://schemas.microsoft.com/office/powerpoint/2010/main" val="153599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BA89C-2F00-4418-A0DC-611D914E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　词法分析程序设计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79287-C823-4DEB-AC8F-ED4FC4D2E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9772056" cy="5637024"/>
          </a:xfrm>
        </p:spPr>
        <p:txBody>
          <a:bodyPr/>
          <a:lstStyle/>
          <a:p>
            <a:r>
              <a:rPr lang="en-US" altLang="zh-CN" dirty="0"/>
              <a:t>while (</a:t>
            </a:r>
            <a:r>
              <a:rPr lang="en-US" altLang="zh-CN" dirty="0" err="1"/>
              <a:t>i</a:t>
            </a:r>
            <a:r>
              <a:rPr lang="en-US" altLang="zh-CN" dirty="0"/>
              <a:t>&gt;=j) </a:t>
            </a:r>
            <a:r>
              <a:rPr lang="en-US" altLang="zh-CN" dirty="0" err="1"/>
              <a:t>i</a:t>
            </a:r>
            <a:r>
              <a:rPr lang="en-US" altLang="zh-CN" dirty="0"/>
              <a:t>--;</a:t>
            </a:r>
          </a:p>
          <a:p>
            <a:r>
              <a:rPr lang="zh-CN" altLang="en-US" dirty="0"/>
              <a:t>输出单词符号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WHILE,  while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LP,  (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ID,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指向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的符号表项的指针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GE,  &gt;=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ID,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指向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j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的符号表项的指针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RP,  )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ID,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指向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的符号表项的指针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DMINUS,  -- &gt;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Microsoft YaHei" panose="020B0503020204020204" pitchFamily="34" charset="-122"/>
                <a:cs typeface="+mn-cs"/>
              </a:rPr>
              <a:t>&lt; SEMICOLON,  ; 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3824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</a:t>
            </a:r>
            <a:r>
              <a:rPr lang="en-US" altLang="zh-CN" dirty="0" err="1"/>
              <a:t>myc.l</a:t>
            </a:r>
            <a:r>
              <a:rPr lang="en-US" altLang="zh-CN" dirty="0"/>
              <a:t> </a:t>
            </a:r>
            <a:r>
              <a:rPr lang="zh-CN" altLang="en-US" dirty="0"/>
              <a:t>用户子程序部分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1) 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fopen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[1], "r"))) 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[1]);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return  1;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      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int symbol;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w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hile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(symbol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yylex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{};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else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("No source file given!\n"); 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return 0; 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5920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flex 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myc.l</a:t>
            </a:r>
            <a:endParaRPr lang="en-US" altLang="zh-CN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ls 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lex.yy.c</a:t>
            </a:r>
            <a:endParaRPr lang="en-US" altLang="zh-CN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lex.yy.c</a:t>
            </a:r>
            <a:endParaRPr lang="en-US" altLang="zh-CN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lfl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lex.yy.c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-o scanner</a:t>
            </a: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014_add.sy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750656" y="4029036"/>
            <a:ext cx="343388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//test add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245242-2DD1-4DA6-AE1B-301013840BFC}"/>
              </a:ext>
            </a:extLst>
          </p:cNvPr>
          <p:cNvSpPr txBox="1"/>
          <p:nvPr/>
        </p:nvSpPr>
        <p:spPr>
          <a:xfrm>
            <a:off x="750656" y="3532543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014_add.sy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C14941-5E15-4E32-9A16-E59332222F1A}"/>
              </a:ext>
            </a:extLst>
          </p:cNvPr>
          <p:cNvSpPr txBox="1"/>
          <p:nvPr/>
        </p:nvSpPr>
        <p:spPr>
          <a:xfrm>
            <a:off x="5206692" y="3350966"/>
            <a:ext cx="20496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main: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{: LC</a:t>
            </a:r>
          </a:p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,: COMMA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=: ASSIGN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F79133-4B12-4256-905F-B9FEC75CC06D}"/>
              </a:ext>
            </a:extLst>
          </p:cNvPr>
          <p:cNvSpPr txBox="1"/>
          <p:nvPr/>
        </p:nvSpPr>
        <p:spPr>
          <a:xfrm>
            <a:off x="7628204" y="3336538"/>
            <a:ext cx="20496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10: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/>
              <a:t>2: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return: RETURN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+: ADD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}: 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7665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055_hex_oct_add.sy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611171" y="2904493"/>
            <a:ext cx="343388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//test add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//test add of hex and oct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075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245242-2DD1-4DA6-AE1B-301013840BFC}"/>
              </a:ext>
            </a:extLst>
          </p:cNvPr>
          <p:cNvSpPr txBox="1"/>
          <p:nvPr/>
        </p:nvSpPr>
        <p:spPr>
          <a:xfrm>
            <a:off x="611171" y="2229250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015_hex_oct_add.sy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97DFB9-E6AE-4209-BF63-4D67B646E51B}"/>
              </a:ext>
            </a:extLst>
          </p:cNvPr>
          <p:cNvSpPr txBox="1"/>
          <p:nvPr/>
        </p:nvSpPr>
        <p:spPr>
          <a:xfrm>
            <a:off x="4916192" y="2229248"/>
            <a:ext cx="23596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main: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{: LC</a:t>
            </a:r>
          </a:p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,: COMMA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0xf: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=: ASSIGN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85C5E4-1471-4FB5-AD21-F2B175513F00}"/>
              </a:ext>
            </a:extLst>
          </p:cNvPr>
          <p:cNvSpPr txBox="1"/>
          <p:nvPr/>
        </p:nvSpPr>
        <p:spPr>
          <a:xfrm>
            <a:off x="7729779" y="2229249"/>
            <a:ext cx="23596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0xf: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0xc: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return: RETURN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+: ADD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+: ADD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075: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}: 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1846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test1.c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750655" y="2025486"/>
            <a:ext cx="9695201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/*This program calculates the area of a circle with a given radius.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But the value of PI and radius are both misspelled.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-by Yang 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Maolin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//3.14 is misspelled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//2.0 is misspelled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2a0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1553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F5E2E1-CE74-43E5-9D04-1444D9242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5" y="6488734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A857A3-1012-4184-86F6-41658C62E65F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522073"/>
            <a:ext cx="96952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test1.c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750656" y="2025486"/>
            <a:ext cx="38988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2a0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00220-CACF-41F9-9044-286F23E40AEC}"/>
              </a:ext>
            </a:extLst>
          </p:cNvPr>
          <p:cNvSpPr txBox="1"/>
          <p:nvPr/>
        </p:nvSpPr>
        <p:spPr>
          <a:xfrm>
            <a:off x="4946183" y="2010585"/>
            <a:ext cx="326791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main: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{: LC</a:t>
            </a:r>
          </a:p>
          <a:p>
            <a:r>
              <a:rPr lang="en-US" altLang="zh-CN" dirty="0"/>
              <a:t>float: FLOAT</a:t>
            </a:r>
          </a:p>
          <a:p>
            <a:r>
              <a:rPr lang="en-US" altLang="zh-CN" dirty="0"/>
              <a:t>pi: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/>
              <a:t>3: INT_LIT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Line7: @: Unknown character</a:t>
            </a:r>
          </a:p>
          <a:p>
            <a:r>
              <a:rPr lang="en-US" altLang="zh-CN" dirty="0"/>
              <a:t>14: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float: FLOAT</a:t>
            </a:r>
          </a:p>
          <a:p>
            <a:r>
              <a:rPr lang="en-US" altLang="zh-CN" dirty="0"/>
              <a:t>r: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Line9: 2a0: Lexical error</a:t>
            </a:r>
          </a:p>
          <a:p>
            <a:r>
              <a:rPr lang="en-US" altLang="zh-CN" dirty="0"/>
              <a:t>;: SEMICOLON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09BDFF-BEC5-41C6-A8D9-7D6724059F8C}"/>
              </a:ext>
            </a:extLst>
          </p:cNvPr>
          <p:cNvSpPr txBox="1"/>
          <p:nvPr/>
        </p:nvSpPr>
        <p:spPr>
          <a:xfrm>
            <a:off x="8438124" y="2034207"/>
            <a:ext cx="20077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float: FLOAT</a:t>
            </a:r>
          </a:p>
          <a:p>
            <a:r>
              <a:rPr lang="en-US" altLang="zh-CN" dirty="0"/>
              <a:t>area: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/>
              <a:t>pi: ID</a:t>
            </a:r>
          </a:p>
          <a:p>
            <a:r>
              <a:rPr lang="en-US" altLang="zh-CN" dirty="0"/>
              <a:t>*: MUL</a:t>
            </a:r>
          </a:p>
          <a:p>
            <a:r>
              <a:rPr lang="en-US" altLang="zh-CN" dirty="0"/>
              <a:t>r: ID</a:t>
            </a:r>
          </a:p>
          <a:p>
            <a:r>
              <a:rPr lang="en-US" altLang="zh-CN" dirty="0"/>
              <a:t>*: MUL</a:t>
            </a:r>
          </a:p>
          <a:p>
            <a:r>
              <a:rPr lang="en-US" altLang="zh-CN" dirty="0"/>
              <a:t>r: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 err="1"/>
              <a:t>putfloat</a:t>
            </a:r>
            <a:r>
              <a:rPr lang="en-US" altLang="zh-CN" dirty="0"/>
              <a:t>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area: ID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}: 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1292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37462-FCB9-4BE2-BFBE-E3583A8C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ACF51-634A-488A-9302-0B6B7F3F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en-US" altLang="zh-CN" dirty="0"/>
              <a:t>SysY2022</a:t>
            </a:r>
            <a:r>
              <a:rPr lang="zh-CN" altLang="en-US" dirty="0"/>
              <a:t>词法分析：编译与测试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60C69C-7421-40A1-A92F-74C1A04D508F}"/>
              </a:ext>
            </a:extLst>
          </p:cNvPr>
          <p:cNvSpPr txBox="1"/>
          <p:nvPr/>
        </p:nvSpPr>
        <p:spPr>
          <a:xfrm>
            <a:off x="750656" y="1475579"/>
            <a:ext cx="96952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:~/compiler/flex-c</a:t>
            </a:r>
            <a:r>
              <a:rPr lang="en-US" altLang="zh-CN" sz="20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./scanner f-14-add1.c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75C5AD-2961-446C-BAA8-000C378228FC}"/>
              </a:ext>
            </a:extLst>
          </p:cNvPr>
          <p:cNvSpPr txBox="1"/>
          <p:nvPr/>
        </p:nvSpPr>
        <p:spPr>
          <a:xfrm>
            <a:off x="750656" y="2009988"/>
            <a:ext cx="38988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02e-03f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putfloat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putch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8DD1E-E32C-4A39-8A4F-4F246A6E40C6}"/>
              </a:ext>
            </a:extLst>
          </p:cNvPr>
          <p:cNvSpPr txBox="1"/>
          <p:nvPr/>
        </p:nvSpPr>
        <p:spPr>
          <a:xfrm>
            <a:off x="4943716" y="1829195"/>
            <a:ext cx="234411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int: INT</a:t>
            </a:r>
          </a:p>
          <a:p>
            <a:r>
              <a:rPr lang="en-US" altLang="zh-CN" dirty="0"/>
              <a:t>main: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{: LC</a:t>
            </a:r>
          </a:p>
          <a:p>
            <a:r>
              <a:rPr lang="en-US" altLang="zh-CN" dirty="0"/>
              <a:t>float: FLOAT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,: COMMA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02e-03f: FLOAT_LIT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=: ASSIGN</a:t>
            </a:r>
          </a:p>
          <a:p>
            <a:r>
              <a:rPr lang="en-US" altLang="zh-CN" dirty="0" err="1"/>
              <a:t>getfloat</a:t>
            </a:r>
            <a:r>
              <a:rPr lang="en-US" altLang="zh-CN" dirty="0"/>
              <a:t>: ID</a:t>
            </a:r>
          </a:p>
          <a:p>
            <a:r>
              <a:rPr lang="en-US" altLang="zh-CN" dirty="0"/>
              <a:t>(: LP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78A0A6-5254-4B81-9EA9-021C17B7AD3B}"/>
              </a:ext>
            </a:extLst>
          </p:cNvPr>
          <p:cNvSpPr txBox="1"/>
          <p:nvPr/>
        </p:nvSpPr>
        <p:spPr>
          <a:xfrm>
            <a:off x="7543797" y="1844693"/>
            <a:ext cx="234411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 err="1"/>
              <a:t>putfloat</a:t>
            </a:r>
            <a:r>
              <a:rPr lang="en-US" altLang="zh-CN" dirty="0"/>
              <a:t>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a: ID</a:t>
            </a:r>
          </a:p>
          <a:p>
            <a:r>
              <a:rPr lang="en-US" altLang="zh-CN" dirty="0"/>
              <a:t>+: ADD</a:t>
            </a:r>
          </a:p>
          <a:p>
            <a:r>
              <a:rPr lang="en-US" altLang="zh-CN" dirty="0"/>
              <a:t>b: ID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 err="1"/>
              <a:t>putch</a:t>
            </a:r>
            <a:r>
              <a:rPr lang="en-US" altLang="zh-CN" dirty="0"/>
              <a:t>: ID</a:t>
            </a:r>
          </a:p>
          <a:p>
            <a:r>
              <a:rPr lang="en-US" altLang="zh-CN" dirty="0"/>
              <a:t>(: LP</a:t>
            </a:r>
          </a:p>
          <a:p>
            <a:r>
              <a:rPr lang="en-US" altLang="zh-CN" dirty="0"/>
              <a:t>10: INT_LIT</a:t>
            </a:r>
          </a:p>
          <a:p>
            <a:r>
              <a:rPr lang="en-US" altLang="zh-CN" dirty="0"/>
              <a:t>): RP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return: RETURN</a:t>
            </a:r>
          </a:p>
          <a:p>
            <a:r>
              <a:rPr lang="en-US" altLang="zh-CN" dirty="0"/>
              <a:t>0: INT_LIT</a:t>
            </a:r>
          </a:p>
          <a:p>
            <a:r>
              <a:rPr lang="en-US" altLang="zh-CN" dirty="0"/>
              <a:t>;: SEMICOLON</a:t>
            </a:r>
          </a:p>
          <a:p>
            <a:r>
              <a:rPr lang="en-US" altLang="zh-CN" dirty="0"/>
              <a:t>}: 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5960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32184-8426-4966-BE88-49A2561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25139-FC5B-4ED7-86E4-5A55FBD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20408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Flex + bison: </a:t>
            </a:r>
            <a:r>
              <a:rPr lang="zh-CN" altLang="en-US" dirty="0"/>
              <a:t>一个计算器的实现</a:t>
            </a:r>
            <a:endParaRPr lang="en-US" altLang="zh-CN" dirty="0"/>
          </a:p>
          <a:p>
            <a:r>
              <a:rPr lang="en-US" altLang="zh-CN" dirty="0" err="1">
                <a:solidFill>
                  <a:srgbClr val="C00000"/>
                </a:solidFill>
              </a:rPr>
              <a:t>calc.l</a:t>
            </a:r>
            <a:r>
              <a:rPr lang="en-US" altLang="zh-CN" dirty="0">
                <a:solidFill>
                  <a:srgbClr val="C00000"/>
                </a:solidFill>
              </a:rPr>
              <a:t>   </a:t>
            </a:r>
            <a:r>
              <a:rPr lang="en-US" altLang="zh-CN" dirty="0" err="1"/>
              <a:t>calc.y</a:t>
            </a:r>
            <a:r>
              <a:rPr lang="en-US" altLang="zh-CN" dirty="0"/>
              <a:t>  </a:t>
            </a:r>
            <a:r>
              <a:rPr lang="en-US" altLang="zh-CN" dirty="0" err="1"/>
              <a:t>driver.c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7612D9-C2B9-4FA7-869E-09A9442FC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5" y="6488734"/>
            <a:ext cx="3558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A857A3-1012-4184-86F6-41658C62E65F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20C583-17AB-4A0D-8721-4BC76A0AE220}"/>
              </a:ext>
            </a:extLst>
          </p:cNvPr>
          <p:cNvSpPr txBox="1"/>
          <p:nvPr/>
        </p:nvSpPr>
        <p:spPr>
          <a:xfrm>
            <a:off x="599643" y="2146981"/>
            <a:ext cx="9814842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altLang="zh-CN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calc.l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%option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noyywrap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引入 </a:t>
            </a:r>
            <a:r>
              <a:rPr lang="en-US" altLang="zh-CN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calc.y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定义的 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token */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calc.tab.h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\(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return LPAREN; }</a:t>
            </a:r>
          </a:p>
          <a:p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\)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return RPAREN; }</a:t>
            </a:r>
          </a:p>
          <a:p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"+"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yylval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[0]; return ADDOP; }</a:t>
            </a:r>
          </a:p>
          <a:p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yylval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[0]; return MULOP; }</a:t>
            </a:r>
          </a:p>
          <a:p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+\.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*\.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[0-9]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yylval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atof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NUMBER; }</a:t>
            </a:r>
          </a:p>
          <a:p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 }</a:t>
            </a:r>
          </a:p>
          <a:p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zh-CN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return RET; 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</p:txBody>
      </p:sp>
    </p:spTree>
    <p:extLst>
      <p:ext uri="{BB962C8B-B14F-4D97-AF65-F5344CB8AC3E}">
        <p14:creationId xmlns:p14="http://schemas.microsoft.com/office/powerpoint/2010/main" val="3095074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32184-8426-4966-BE88-49A2561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25139-FC5B-4ED7-86E4-5A55FBD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65275"/>
            <a:ext cx="10515599" cy="93253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Flex + bison: </a:t>
            </a:r>
            <a:r>
              <a:rPr lang="zh-CN" altLang="en-US" dirty="0"/>
              <a:t>一个计算器的实现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 err="1"/>
              <a:t>calc.l</a:t>
            </a:r>
            <a:r>
              <a:rPr lang="en-US" altLang="zh-CN" dirty="0"/>
              <a:t>   </a:t>
            </a:r>
            <a:r>
              <a:rPr lang="en-US" altLang="zh-CN" dirty="0" err="1">
                <a:solidFill>
                  <a:srgbClr val="C00000"/>
                </a:solidFill>
              </a:rPr>
              <a:t>calc.y</a:t>
            </a:r>
            <a:r>
              <a:rPr lang="en-US" altLang="zh-CN" dirty="0"/>
              <a:t>  </a:t>
            </a:r>
            <a:r>
              <a:rPr lang="en-US" altLang="zh-CN" dirty="0" err="1"/>
              <a:t>driver.c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20C583-17AB-4A0D-8721-4BC76A0AE220}"/>
              </a:ext>
            </a:extLst>
          </p:cNvPr>
          <p:cNvSpPr txBox="1"/>
          <p:nvPr/>
        </p:nvSpPr>
        <p:spPr>
          <a:xfrm>
            <a:off x="540906" y="1770676"/>
            <a:ext cx="440630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altLang="zh-C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calc.y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yylex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yyerror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%token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RET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%token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NUMBER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%token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ADDOP MULOP LPAREN RPAREN</a:t>
            </a: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%type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top line expr term factor</a:t>
            </a:r>
          </a:p>
          <a:p>
            <a:endParaRPr lang="en-US" altLang="zh-CN" sz="14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%start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top</a:t>
            </a:r>
          </a:p>
          <a:p>
            <a:endParaRPr lang="en-US" altLang="zh-CN" sz="14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%union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char   op;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double num;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top line {} | {}</a:t>
            </a:r>
          </a:p>
          <a:p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expr RET { 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 = %f\n", $1); 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214898-18AF-4A94-AC71-32D338144AC5}"/>
              </a:ext>
            </a:extLst>
          </p:cNvPr>
          <p:cNvSpPr txBox="1"/>
          <p:nvPr/>
        </p:nvSpPr>
        <p:spPr>
          <a:xfrm>
            <a:off x="5869609" y="816569"/>
            <a:ext cx="4685279" cy="60016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expr 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term { $$ = $1;}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 expr ADDOP term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 switch ($2)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'+': $$ = $1 + $3; break;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'-': $$ = $1 - $3; break;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term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factor {$$ = $1;}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 term MULOP factor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switch ($2) {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'*': $$ = $1 * $3; break;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'/': $$ = $1 / $3; break; </a:t>
            </a:r>
            <a:endParaRPr lang="zh-CN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factor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LPAREN expr RPAREN { $$ = $2; }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 NUMBER { $$ = $1; }</a:t>
            </a: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%%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yyerror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{}</a:t>
            </a:r>
          </a:p>
        </p:txBody>
      </p:sp>
    </p:spTree>
    <p:extLst>
      <p:ext uri="{BB962C8B-B14F-4D97-AF65-F5344CB8AC3E}">
        <p14:creationId xmlns:p14="http://schemas.microsoft.com/office/powerpoint/2010/main" val="1143271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32184-8426-4966-BE88-49A2561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25139-FC5B-4ED7-86E4-5A55FBD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65274"/>
            <a:ext cx="10515599" cy="2246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Flex + bison: </a:t>
            </a:r>
            <a:r>
              <a:rPr lang="zh-CN" altLang="en-US" dirty="0"/>
              <a:t>一个计算器的实现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 err="1"/>
              <a:t>calc.l</a:t>
            </a:r>
            <a:r>
              <a:rPr lang="en-US" altLang="zh-CN" dirty="0"/>
              <a:t>   </a:t>
            </a:r>
            <a:r>
              <a:rPr lang="en-US" altLang="zh-CN" dirty="0" err="1"/>
              <a:t>calc.y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C00000"/>
                </a:solidFill>
              </a:rPr>
              <a:t>driver.c</a:t>
            </a:r>
            <a:r>
              <a:rPr lang="en-US" altLang="zh-CN" dirty="0"/>
              <a:t> 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编译与测试：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20C583-17AB-4A0D-8721-4BC76A0AE220}"/>
              </a:ext>
            </a:extLst>
          </p:cNvPr>
          <p:cNvSpPr txBox="1"/>
          <p:nvPr/>
        </p:nvSpPr>
        <p:spPr>
          <a:xfrm>
            <a:off x="6287524" y="977684"/>
            <a:ext cx="4406307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yyparse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yyparse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214898-18AF-4A94-AC71-32D338144AC5}"/>
              </a:ext>
            </a:extLst>
          </p:cNvPr>
          <p:cNvSpPr txBox="1"/>
          <p:nvPr/>
        </p:nvSpPr>
        <p:spPr>
          <a:xfrm>
            <a:off x="354928" y="3112218"/>
            <a:ext cx="10338903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bison -d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calc.y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flex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calc.l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ls</a:t>
            </a:r>
          </a:p>
          <a:p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calc.l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calc.tab.c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calc.tab.h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calc.y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driver.c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lex.yy.c</a:t>
            </a: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en-US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driver.c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calc.tab.c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lex.yy.c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-o calc</a:t>
            </a:r>
          </a:p>
          <a:p>
            <a:r>
              <a:rPr lang="it-IT" altLang="zh-CN" sz="20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kylin@PK14WV</a:t>
            </a:r>
            <a:r>
              <a:rPr lang="it-IT" altLang="zh-CN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:~/compiler/bison</a:t>
            </a:r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./calc</a:t>
            </a:r>
          </a:p>
          <a:p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2+3*4</a:t>
            </a:r>
          </a:p>
          <a:p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14.000000</a:t>
            </a:r>
          </a:p>
          <a:p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(2+3)*4</a:t>
            </a:r>
          </a:p>
          <a:p>
            <a:r>
              <a:rPr lang="it-IT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20.00000</a:t>
            </a:r>
            <a:r>
              <a:rPr lang="it-IT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66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32184-8426-4966-BE88-49A2561F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　词法分析程序的自动构造工具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25139-FC5B-4ED7-86E4-5A55FBDA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799015"/>
            <a:ext cx="4415482" cy="5215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Antlr4</a:t>
            </a:r>
            <a:r>
              <a:rPr lang="zh-CN" altLang="en-US" sz="2400" dirty="0"/>
              <a:t> 词法与语法描述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532944-B514-452F-860B-FC8A56BB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0" y="1288951"/>
            <a:ext cx="4619048" cy="54952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97139F-453A-4E51-B78C-5E93F5B7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71" y="1165141"/>
            <a:ext cx="3809524" cy="56190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1CD1F1-E733-47EE-8E0E-DF91B9D6B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961" y="707999"/>
            <a:ext cx="1704762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244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19931</TotalTime>
  <Words>12590</Words>
  <Application>Microsoft Office PowerPoint</Application>
  <PresentationFormat>宽屏</PresentationFormat>
  <Paragraphs>2546</Paragraphs>
  <Slides>105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31" baseType="lpstr">
      <vt:lpstr>Adobe Hebrew</vt:lpstr>
      <vt:lpstr>Arial Unicode MS</vt:lpstr>
      <vt:lpstr>Linux Biolinum O</vt:lpstr>
      <vt:lpstr>等线</vt:lpstr>
      <vt:lpstr>等线 Light</vt:lpstr>
      <vt:lpstr>华文楷体</vt:lpstr>
      <vt:lpstr>上首标榜体（非商用）</vt:lpstr>
      <vt:lpstr>书体坊兰亭体</vt:lpstr>
      <vt:lpstr>宋体</vt:lpstr>
      <vt:lpstr>微软雅黑</vt:lpstr>
      <vt:lpstr>微软雅黑</vt:lpstr>
      <vt:lpstr>新宋体</vt:lpstr>
      <vt:lpstr>Abadi</vt:lpstr>
      <vt:lpstr>Arial</vt:lpstr>
      <vt:lpstr>Calibri</vt:lpstr>
      <vt:lpstr>Cambria Math</vt:lpstr>
      <vt:lpstr>Consolas</vt:lpstr>
      <vt:lpstr>Georgia</vt:lpstr>
      <vt:lpstr>Helvetica</vt:lpstr>
      <vt:lpstr>Segoe UI</vt:lpstr>
      <vt:lpstr>Symbol</vt:lpstr>
      <vt:lpstr>Times New Roman</vt:lpstr>
      <vt:lpstr>Wingdings</vt:lpstr>
      <vt:lpstr>Office 主题​​</vt:lpstr>
      <vt:lpstr>1_Office 主题​​</vt:lpstr>
      <vt:lpstr>Visio</vt:lpstr>
      <vt:lpstr>PowerPoint 演示文稿</vt:lpstr>
      <vt:lpstr>编译程序的结构 </vt:lpstr>
      <vt:lpstr>摘要</vt:lpstr>
      <vt:lpstr>本章主要内容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3.1　词法分析程序设计</vt:lpstr>
      <vt:lpstr>本章主要内容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3.2　单词的形式化描述工具 </vt:lpstr>
      <vt:lpstr>本章主要内容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3.3　有穷自动机</vt:lpstr>
      <vt:lpstr>本章主要内容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3.4　正规式和有穷自动机的等价性</vt:lpstr>
      <vt:lpstr>本章主要内容</vt:lpstr>
      <vt:lpstr>3.5　正规文法和有穷自动机的转换</vt:lpstr>
      <vt:lpstr>3.5　正规文法和有穷自动机的转换</vt:lpstr>
      <vt:lpstr>3.5　正规文法和有穷自动机的转换</vt:lpstr>
      <vt:lpstr>3.5　正规文法和有穷自动机的转换</vt:lpstr>
      <vt:lpstr>3.5　正规文法和有穷自动机的转换</vt:lpstr>
      <vt:lpstr>3.5　正规文法和有穷自动机的转换</vt:lpstr>
      <vt:lpstr>本章主要内容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3.6　词法分析程序的自动构造工具</vt:lpstr>
      <vt:lpstr>小结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QZ7420</dc:creator>
  <cp:lastModifiedBy>茂林 杨</cp:lastModifiedBy>
  <cp:revision>637</cp:revision>
  <cp:lastPrinted>2022-10-13T02:21:01Z</cp:lastPrinted>
  <dcterms:created xsi:type="dcterms:W3CDTF">2022-06-03T05:02:51Z</dcterms:created>
  <dcterms:modified xsi:type="dcterms:W3CDTF">2024-04-02T00:58:03Z</dcterms:modified>
</cp:coreProperties>
</file>